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679"/>
    <a:srgbClr val="BBD49C"/>
    <a:srgbClr val="AA8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0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1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9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5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7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6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8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9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2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B15BF-72D6-4057-A03D-D254117B2B90}" type="datetimeFigureOut">
              <a:rPr lang="en-US" smtClean="0"/>
              <a:t>9/26/2012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8F9E5-646B-44CE-9C8F-898F0C747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0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quisitr.com/231930/obesity-statistics-42-percent-of-americans-obese-by-2030/" TargetMode="External"/><Relationship Id="rId2" Type="http://schemas.openxmlformats.org/officeDocument/2006/relationships/hyperlink" Target="http://www.ncbi.nlm.nih.gov/pubmed/18460166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19200" y="320040"/>
            <a:ext cx="56705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u="sng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Statistical Evidence</a:t>
            </a:r>
            <a:endParaRPr lang="en-US" sz="5400" b="1" u="sng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447800"/>
            <a:ext cx="9144000" cy="139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120" dirty="0" smtClean="0">
                <a:latin typeface="Andalus" pitchFamily="18" charset="-78"/>
              </a:rPr>
              <a:t>A third of American adults are overweight. Another third are obese. Combined, 68.8 Percent of U.S adults are either overweight or obese</a:t>
            </a:r>
            <a:r>
              <a:rPr lang="en-US" sz="2120" dirty="0" smtClean="0">
                <a:latin typeface="Bodoni MT" pitchFamily="18" charset="0"/>
              </a:rPr>
              <a:t>.</a:t>
            </a:r>
          </a:p>
          <a:p>
            <a:r>
              <a:rPr lang="en-US" sz="2120" dirty="0">
                <a:latin typeface="Bodoni MT" pitchFamily="18" charset="0"/>
              </a:rPr>
              <a:t> </a:t>
            </a:r>
            <a:r>
              <a:rPr lang="en-US" sz="2120" dirty="0" smtClean="0">
                <a:latin typeface="Bodoni MT" pitchFamily="18" charset="0"/>
              </a:rPr>
              <a:t>                                                                                                  - CDC</a:t>
            </a:r>
          </a:p>
          <a:p>
            <a:endParaRPr lang="en-US" sz="2120" dirty="0">
              <a:latin typeface="Bodoni MT" pitchFamily="18" charset="0"/>
            </a:endParaRPr>
          </a:p>
        </p:txBody>
      </p:sp>
      <p:pic>
        <p:nvPicPr>
          <p:cNvPr id="1026" name="Picture 2" descr="http://uhaweb.hartford.edu/IKEACHUMB/obesity%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040"/>
            <a:ext cx="39624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343400" y="3048000"/>
            <a:ext cx="4572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940" dirty="0">
                <a:latin typeface="Andalus" pitchFamily="18" charset="-78"/>
              </a:rPr>
              <a:t>The U.S. Centers for Disease Control and Prevention released a new report in which they indicated that an estimated 42% of Americans will be obese by the year 2030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43401" y="4910048"/>
            <a:ext cx="4572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920" dirty="0">
                <a:latin typeface="Andalus" pitchFamily="18" charset="-78"/>
              </a:rPr>
              <a:t>An increase of this caliber would manifest $550 billion worth of health care costs derived from </a:t>
            </a:r>
            <a:r>
              <a:rPr lang="en-US" sz="1920" dirty="0" smtClean="0">
                <a:latin typeface="Andalus" pitchFamily="18" charset="-78"/>
              </a:rPr>
              <a:t>obesity -related ailments.</a:t>
            </a:r>
          </a:p>
          <a:p>
            <a:r>
              <a:rPr lang="en-US" sz="1920" dirty="0">
                <a:latin typeface="Andalus" pitchFamily="18" charset="-78"/>
              </a:rPr>
              <a:t> </a:t>
            </a:r>
            <a:r>
              <a:rPr lang="en-US" sz="1920" dirty="0" smtClean="0">
                <a:latin typeface="Andalus" pitchFamily="18" charset="-78"/>
              </a:rPr>
              <a:t>                    - </a:t>
            </a:r>
            <a:r>
              <a:rPr lang="en-US" sz="1920" b="1" dirty="0" smtClean="0">
                <a:latin typeface="Andalus" pitchFamily="18" charset="-78"/>
              </a:rPr>
              <a:t>CDC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49C">
            <a:alpha val="7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-2823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Statistical Evidence Cont’d</a:t>
            </a:r>
            <a:endParaRPr lang="en-US" sz="3600" b="1" u="sng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75360"/>
            <a:ext cx="577812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Obese Nurse, Obese America?</a:t>
            </a:r>
          </a:p>
          <a:p>
            <a:pPr algn="ctr"/>
            <a:endParaRPr lang="en-US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2052" name="Picture 4" descr="http://scrubsmag.mindovermediallc.netdna-cdn.com/wp-content/uploads/Nurse-and-Americ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5181600" cy="4055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638801" y="508234"/>
            <a:ext cx="3505199" cy="6378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In a study of 4980 randomly</a:t>
            </a:r>
          </a:p>
          <a:p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selected RN from one state  in six different geographic regions. </a:t>
            </a:r>
            <a:r>
              <a:rPr lang="en-US" sz="215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The grand mean body mass index (</a:t>
            </a: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BMI) of </a:t>
            </a:r>
            <a:r>
              <a:rPr lang="en-US" sz="215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nurses surveyed was </a:t>
            </a: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27.2.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Almost </a:t>
            </a:r>
            <a:r>
              <a:rPr lang="en-US" sz="215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54% were overweight or obese. </a:t>
            </a: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53 % of </a:t>
            </a:r>
            <a:r>
              <a:rPr lang="en-US" sz="215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these nurses report that they are overweight but lack the motivation to make lifestyle changes. </a:t>
            </a: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40 % are </a:t>
            </a:r>
            <a:r>
              <a:rPr lang="en-US" sz="215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unable to lose weight despite healthy diet and exercise habits. </a:t>
            </a:r>
            <a:endParaRPr lang="en-US" sz="2150" dirty="0" smtClean="0">
              <a:solidFill>
                <a:schemeClr val="tx1">
                  <a:lumMod val="85000"/>
                  <a:lumOff val="15000"/>
                </a:schemeClr>
              </a:solidFill>
              <a:latin typeface="Microsoft Uighur" pitchFamily="2" charset="-78"/>
              <a:ea typeface="Batang" pitchFamily="18" charset="-127"/>
              <a:cs typeface="Microsoft Uighur" pitchFamily="2" charset="-78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15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Only </a:t>
            </a:r>
            <a:r>
              <a:rPr lang="en-US" sz="2150" dirty="0">
                <a:solidFill>
                  <a:schemeClr val="tx1">
                    <a:lumMod val="85000"/>
                    <a:lumOff val="15000"/>
                  </a:schemeClr>
                </a:solidFill>
                <a:latin typeface="Microsoft Uighur" pitchFamily="2" charset="-78"/>
                <a:ea typeface="Batang" pitchFamily="18" charset="-127"/>
                <a:cs typeface="Microsoft Uighur" pitchFamily="2" charset="-78"/>
              </a:rPr>
              <a:t>26% of respondents use BMI to make clinical judgments of overweight and obesity. Although 93% of nurses acknowledge that overweight and obesity are diagnoses requiring intervention, 76% do not pursue the topic with overweight and obese patients.</a:t>
            </a:r>
          </a:p>
        </p:txBody>
      </p:sp>
    </p:spTree>
    <p:extLst>
      <p:ext uri="{BB962C8B-B14F-4D97-AF65-F5344CB8AC3E}">
        <p14:creationId xmlns:p14="http://schemas.microsoft.com/office/powerpoint/2010/main" val="396139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A6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182880"/>
            <a:ext cx="33346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References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554480"/>
            <a:ext cx="514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FangSong" pitchFamily="49" charset="-122"/>
                <a:ea typeface="FangSong" pitchFamily="49" charset="-122"/>
                <a:hlinkClick r:id="rId2"/>
              </a:rPr>
              <a:t>http://www.ncbi.nlm.nih.gov/pubmed/18460166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FangSong" pitchFamily="49" charset="-122"/>
              <a:ea typeface="FangSong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362200"/>
            <a:ext cx="8610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FangSong" pitchFamily="49" charset="-122"/>
                <a:ea typeface="FangSong" pitchFamily="49" charset="-122"/>
                <a:hlinkClick r:id="rId3"/>
              </a:rPr>
              <a:t>http://www.inquisitr.com/231930/obesity-statistics-42-percent-of-americans-obese-by-2030/</a:t>
            </a:r>
            <a:endParaRPr lang="en-US" dirty="0">
              <a:latin typeface="FangSong" pitchFamily="49" charset="-122"/>
              <a:ea typeface="FangSong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662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214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Kehinde</dc:creator>
  <cp:lastModifiedBy>Kehinde</cp:lastModifiedBy>
  <cp:revision>6</cp:revision>
  <dcterms:created xsi:type="dcterms:W3CDTF">2012-09-27T04:15:42Z</dcterms:created>
  <dcterms:modified xsi:type="dcterms:W3CDTF">2012-09-27T05:17:36Z</dcterms:modified>
</cp:coreProperties>
</file>