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9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21" autoAdjust="0"/>
    <p:restoredTop sz="75666" autoAdjust="0"/>
  </p:normalViewPr>
  <p:slideViewPr>
    <p:cSldViewPr>
      <p:cViewPr varScale="1">
        <p:scale>
          <a:sx n="55" d="100"/>
          <a:sy n="55" d="100"/>
        </p:scale>
        <p:origin x="-2112" y="-84"/>
      </p:cViewPr>
      <p:guideLst>
        <p:guide orient="horz" pos="2160"/>
        <p:guide pos="2880"/>
      </p:guideLst>
    </p:cSldViewPr>
  </p:slideViewPr>
  <p:outlineViewPr>
    <p:cViewPr>
      <p:scale>
        <a:sx n="33" d="100"/>
        <a:sy n="33" d="100"/>
      </p:scale>
      <p:origin x="0" y="958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0EA98B-AED0-4C58-B48C-5610045A8671}" type="datetimeFigureOut">
              <a:rPr lang="en-US" smtClean="0"/>
              <a:t>7/21/2012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96990-2BF2-4DA9-805D-F9A53B019803}" type="slidenum">
              <a:rPr lang="en-US" smtClean="0"/>
              <a:t>‹#›</a:t>
            </a:fld>
            <a:endParaRPr lang="en-US"/>
          </a:p>
        </p:txBody>
      </p:sp>
    </p:spTree>
    <p:extLst>
      <p:ext uri="{BB962C8B-B14F-4D97-AF65-F5344CB8AC3E}">
        <p14:creationId xmlns:p14="http://schemas.microsoft.com/office/powerpoint/2010/main" val="3710586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research purpose was to examine the effects of dry mouth, show correlation and quantify prevalence and distribution of dry mouth; quantify correlation between dry mouth and beverage intake with regard to dietary quality and the examination of food avoidance, food modification, and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conceptual framework was based on the correlations between the studied variables.  Articles from 1993-2009 were part of the Review of Literature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Research was conducted between Jan. 2006 and March 2008, the Rural Nutrition and Oral Health ( RUN-OH) Study was reviewed among other community dwelling studies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researchers are attempting to show if there is a correlation between dry mouth and dietary quality in older adults in North Carolina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study was designed using a cross-sectional study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population studied was two rural North Carolina counties with a total of 622 female and male adults over the age 60 and with the following ethnic backgrounds:  African American, American Indian, and White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Measures of data collected included an 11-item </a:t>
            </a:r>
            <a:r>
              <a:rPr lang="en-US" sz="1200" kern="1200" dirty="0" err="1" smtClean="0">
                <a:solidFill>
                  <a:schemeClr val="tx1"/>
                </a:solidFill>
                <a:effectLst/>
                <a:latin typeface="Times New Roman" pitchFamily="18" charset="0"/>
                <a:ea typeface="+mn-ea"/>
                <a:cs typeface="Times New Roman" pitchFamily="18" charset="0"/>
              </a:rPr>
              <a:t>Xerostomia</a:t>
            </a:r>
            <a:r>
              <a:rPr lang="en-US" sz="1200" kern="1200" dirty="0" smtClean="0">
                <a:solidFill>
                  <a:schemeClr val="tx1"/>
                </a:solidFill>
                <a:effectLst/>
                <a:latin typeface="Times New Roman" pitchFamily="18" charset="0"/>
                <a:ea typeface="+mn-ea"/>
                <a:cs typeface="Times New Roman" pitchFamily="18" charset="0"/>
              </a:rPr>
              <a:t> Inventory (higher scores represent greater effect from dry mouth), a food frequency questionnaire, and food survey with items that needed to be modified due to oral health problems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The results found dry mouth was associated with the following populations:  females with lower educational levels and those below the poverty line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Overall beverage intake was not indicative of dry mouth but over consumption of sugar-sweetened beverages positively affected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Overall dietary quality did not affect dry mouth but those associated with lower intake of whole grains and high intake of fruits did affect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Conclusions of the study noted older adults do modify their diet accordingly to avoid foods that perceive dry mouth</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r>
              <a:rPr lang="en-US" sz="1200" kern="1200" dirty="0" smtClean="0">
                <a:solidFill>
                  <a:schemeClr val="tx1"/>
                </a:solidFill>
                <a:effectLst/>
                <a:latin typeface="Times New Roman" pitchFamily="18" charset="0"/>
                <a:ea typeface="+mn-ea"/>
                <a:cs typeface="Times New Roman" pitchFamily="18" charset="0"/>
              </a:rPr>
              <a:t> Also, the study concluded that poor dietary quality is not indicative of dry mouth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2011).</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2</a:t>
            </a:fld>
            <a:endParaRPr lang="en-US"/>
          </a:p>
        </p:txBody>
      </p:sp>
    </p:spTree>
    <p:extLst>
      <p:ext uri="{BB962C8B-B14F-4D97-AF65-F5344CB8AC3E}">
        <p14:creationId xmlns:p14="http://schemas.microsoft.com/office/powerpoint/2010/main" val="1323646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Times New Roman" pitchFamily="18" charset="0"/>
                <a:cs typeface="Times New Roman" pitchFamily="18" charset="0"/>
              </a:rPr>
              <a:t>The study implemented a correlational design in order to link concepts such as dry mouth and dietary quality in the elderly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Researchers stayed true to the correlational study by implementing some of the tests and methods. They used methods such as the </a:t>
            </a:r>
            <a:r>
              <a:rPr lang="en-US" baseline="0" dirty="0" err="1" smtClean="0">
                <a:latin typeface="Times New Roman" pitchFamily="18" charset="0"/>
                <a:cs typeface="Times New Roman" pitchFamily="18" charset="0"/>
              </a:rPr>
              <a:t>Rao</a:t>
            </a:r>
            <a:r>
              <a:rPr lang="en-US" baseline="0" dirty="0" smtClean="0">
                <a:latin typeface="Times New Roman" pitchFamily="18" charset="0"/>
                <a:cs typeface="Times New Roman" pitchFamily="18" charset="0"/>
              </a:rPr>
              <a:t>-Scott Chi-Square tests for health and determining particular sectors of a population, linear line regressions were implemented for endless variables like weight and age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Logistic regression models were also implemented. According to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al.,(2011),  the study also implemented an average of XI scores, which suggests they implemented methods used for descriptive studies as well. The researchers discovered variables during the analysis and utilized methods for the descriptive design. The researchers went beyond the tests used in correlational studies. The part of the data analysis which was meant for correlational studies was appropriate for the purpose of the study. Furthermore, the tables presented in the article for the visualization of data were presented with percentages, which indicates the researchers did not adhere to only methods used for correlational studies.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11</a:t>
            </a:fld>
            <a:endParaRPr lang="en-US"/>
          </a:p>
        </p:txBody>
      </p:sp>
    </p:spTree>
    <p:extLst>
      <p:ext uri="{BB962C8B-B14F-4D97-AF65-F5344CB8AC3E}">
        <p14:creationId xmlns:p14="http://schemas.microsoft.com/office/powerpoint/2010/main" val="3573922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findings and interpretations</a:t>
            </a:r>
            <a:r>
              <a:rPr lang="en-US" baseline="0" dirty="0" smtClean="0">
                <a:latin typeface="Times New Roman" pitchFamily="18" charset="0"/>
                <a:cs typeface="Times New Roman" pitchFamily="18" charset="0"/>
              </a:rPr>
              <a:t> of the study are </a:t>
            </a:r>
            <a:r>
              <a:rPr lang="en-US" baseline="0" dirty="0" smtClean="0">
                <a:latin typeface="Times New Roman" pitchFamily="18" charset="0"/>
                <a:cs typeface="Times New Roman" pitchFamily="18" charset="0"/>
              </a:rPr>
              <a:t>differentiated. Researchers </a:t>
            </a:r>
            <a:r>
              <a:rPr lang="en-US" baseline="0" dirty="0" smtClean="0">
                <a:latin typeface="Times New Roman" pitchFamily="18" charset="0"/>
                <a:cs typeface="Times New Roman" pitchFamily="18" charset="0"/>
              </a:rPr>
              <a:t>interpreted the results of the tests as dietary quality has little impact on dry mouth in the elderly. </a:t>
            </a:r>
            <a:r>
              <a:rPr lang="en-US" baseline="0" dirty="0" smtClean="0">
                <a:latin typeface="Times New Roman" pitchFamily="18" charset="0"/>
                <a:cs typeface="Times New Roman" pitchFamily="18" charset="0"/>
              </a:rPr>
              <a:t>The findings were noted in the discussion portion of the article. The findings and interpretations are clearly correlated with the results visualized in the tables.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research question was answered. The research question was whether or not there is a correlation between dietary quality and dry mouth in the elderly. The researchers discussed the results of the study and how they showed little impact of dietary quality in the condition of dry mouth (</a:t>
            </a:r>
            <a:r>
              <a:rPr lang="en-US" baseline="0" dirty="0" err="1" smtClean="0">
                <a:latin typeface="Times New Roman" pitchFamily="18" charset="0"/>
                <a:cs typeface="Times New Roman" pitchFamily="18" charset="0"/>
              </a:rPr>
              <a:t>xerostomia</a:t>
            </a:r>
            <a:r>
              <a:rPr lang="en-US" baseline="0" dirty="0" smtClean="0">
                <a:latin typeface="Times New Roman" pitchFamily="18" charset="0"/>
                <a:cs typeface="Times New Roman" pitchFamily="18" charset="0"/>
              </a:rPr>
              <a:t>). The study visualized the adaptation of the elderly as they changed behavior in order to be able to perform daily living activities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There are limitations discussed in the article. Data was cross-sectional, so links connecting the concepts, dry mouth and diet, cannot be firmly established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The researchers further discuss limitation by noting that data on chronic disease conditions and on medication were not available. The researchers also state that the sample consisted of elderly in one particular region of the US, so results may not be applicable to the entire population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Other limitations include lack of studies performed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Implications for nursing are not addressed in the study and while medication data was not available to indicate side effects nurses should be cautious of patients, on certain medications, having dry mouth because it could cause oral deterioration. Medications often cause dry mouth and decay. The saliva needed to balance the acidity would not be present, therefore the acidity in the mouth would increase causing decay. While it seems like a simple task, a nurse has to be aware in order to promote patient-care, and this includes oral hygiene. Dry mouth can also be a symptom of diabetes and the nurse must be aware of possible underlying causes.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 study was generalized to the elderly population, however, the study was only performed on elderly in one particular region of the US and this fact was observed as a limitation in the article (</a:t>
            </a:r>
            <a:r>
              <a:rPr lang="en-US" baseline="0" dirty="0" err="1" smtClean="0">
                <a:latin typeface="Times New Roman" pitchFamily="18" charset="0"/>
                <a:cs typeface="Times New Roman" pitchFamily="18" charset="0"/>
              </a:rPr>
              <a:t>Quandt</a:t>
            </a:r>
            <a:r>
              <a:rPr lang="en-US" baseline="0" dirty="0" smtClean="0">
                <a:latin typeface="Times New Roman" pitchFamily="18" charset="0"/>
                <a:cs typeface="Times New Roman" pitchFamily="18" charset="0"/>
              </a:rPr>
              <a:t> et al., 2011). The researchers pointed out that the study should not be generalized to the entire elderly population because it was only performed in one location. Recommendation for future research was not identified. </a:t>
            </a:r>
          </a:p>
        </p:txBody>
      </p:sp>
      <p:sp>
        <p:nvSpPr>
          <p:cNvPr id="4" name="Slide Number Placeholder 3"/>
          <p:cNvSpPr>
            <a:spLocks noGrp="1"/>
          </p:cNvSpPr>
          <p:nvPr>
            <p:ph type="sldNum" sz="quarter" idx="10"/>
          </p:nvPr>
        </p:nvSpPr>
        <p:spPr/>
        <p:txBody>
          <a:bodyPr/>
          <a:lstStyle/>
          <a:p>
            <a:fld id="{FBB96990-2BF2-4DA9-805D-F9A53B019803}" type="slidenum">
              <a:rPr lang="en-US" smtClean="0"/>
              <a:t>12</a:t>
            </a:fld>
            <a:endParaRPr lang="en-US"/>
          </a:p>
        </p:txBody>
      </p:sp>
    </p:spTree>
    <p:extLst>
      <p:ext uri="{BB962C8B-B14F-4D97-AF65-F5344CB8AC3E}">
        <p14:creationId xmlns:p14="http://schemas.microsoft.com/office/powerpoint/2010/main" val="1081512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purpose of the case study is clearly and concisely stated in the title of the research study as well as in the abstract and introduction of the study.  Dry mouth, dietary quality, and dietary recommendations to oral health in the older adult are variables that make the objective to quantify prevalence of dry mouth to show correlational studies between the variables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3</a:t>
            </a:fld>
            <a:endParaRPr lang="en-US"/>
          </a:p>
        </p:txBody>
      </p:sp>
    </p:spTree>
    <p:extLst>
      <p:ext uri="{BB962C8B-B14F-4D97-AF65-F5344CB8AC3E}">
        <p14:creationId xmlns:p14="http://schemas.microsoft.com/office/powerpoint/2010/main" val="2532137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study was built on a conceptual framework that was comprised of variables such</a:t>
            </a:r>
            <a:r>
              <a:rPr lang="en-US" sz="1200" kern="1200" baseline="0" dirty="0" smtClean="0">
                <a:solidFill>
                  <a:schemeClr val="tx1"/>
                </a:solidFill>
                <a:effectLst/>
                <a:latin typeface="Times New Roman" pitchFamily="18" charset="0"/>
                <a:ea typeface="+mn-ea"/>
                <a:cs typeface="Times New Roman" pitchFamily="18" charset="0"/>
              </a:rPr>
              <a:t> as</a:t>
            </a:r>
            <a:r>
              <a:rPr lang="en-US" sz="1200" kern="1200" dirty="0" smtClean="0">
                <a:solidFill>
                  <a:schemeClr val="tx1"/>
                </a:solidFill>
                <a:effectLst/>
                <a:latin typeface="Times New Roman" pitchFamily="18" charset="0"/>
                <a:ea typeface="+mn-ea"/>
                <a:cs typeface="Times New Roman" pitchFamily="18" charset="0"/>
              </a:rPr>
              <a:t> dry mouth, and the dietary quality of food and beverages. Conceptually,  linking dry mouth  of older adults implies there is a correlation or an association between the dietary quality in the older adult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4</a:t>
            </a:fld>
            <a:endParaRPr lang="en-US"/>
          </a:p>
        </p:txBody>
      </p:sp>
    </p:spTree>
    <p:extLst>
      <p:ext uri="{BB962C8B-B14F-4D97-AF65-F5344CB8AC3E}">
        <p14:creationId xmlns:p14="http://schemas.microsoft.com/office/powerpoint/2010/main" val="2073881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 literature review was appropriately written, thorough, and organized.  The review briefly conveyed an understanding of dry mouth . Research</a:t>
            </a:r>
            <a:r>
              <a:rPr lang="en-US" sz="1200" kern="1200" baseline="0" dirty="0" smtClean="0">
                <a:solidFill>
                  <a:schemeClr val="tx1"/>
                </a:solidFill>
                <a:effectLst/>
                <a:latin typeface="Times New Roman" pitchFamily="18" charset="0"/>
                <a:ea typeface="+mn-ea"/>
                <a:cs typeface="Times New Roman" pitchFamily="18" charset="0"/>
              </a:rPr>
              <a:t> reviewed</a:t>
            </a:r>
            <a:r>
              <a:rPr lang="en-US" sz="1200" kern="1200" dirty="0" smtClean="0">
                <a:solidFill>
                  <a:schemeClr val="tx1"/>
                </a:solidFill>
                <a:effectLst/>
                <a:latin typeface="Times New Roman" pitchFamily="18" charset="0"/>
                <a:ea typeface="+mn-ea"/>
                <a:cs typeface="Times New Roman" pitchFamily="18" charset="0"/>
              </a:rPr>
              <a:t> in</a:t>
            </a:r>
            <a:r>
              <a:rPr lang="en-US" sz="1200" kern="1200" baseline="0" dirty="0" smtClean="0">
                <a:solidFill>
                  <a:schemeClr val="tx1"/>
                </a:solidFill>
                <a:effectLst/>
                <a:latin typeface="Times New Roman" pitchFamily="18" charset="0"/>
                <a:ea typeface="+mn-ea"/>
                <a:cs typeface="Times New Roman" pitchFamily="18" charset="0"/>
              </a:rPr>
              <a:t> the study </a:t>
            </a:r>
            <a:r>
              <a:rPr lang="en-US" sz="1200" kern="1200" dirty="0" smtClean="0">
                <a:solidFill>
                  <a:schemeClr val="tx1"/>
                </a:solidFill>
                <a:effectLst/>
                <a:latin typeface="Times New Roman" pitchFamily="18" charset="0"/>
                <a:ea typeface="+mn-ea"/>
                <a:cs typeface="Times New Roman" pitchFamily="18" charset="0"/>
              </a:rPr>
              <a:t>was</a:t>
            </a:r>
            <a:r>
              <a:rPr lang="en-US" sz="1200" kern="1200" baseline="0" dirty="0" smtClean="0">
                <a:solidFill>
                  <a:schemeClr val="tx1"/>
                </a:solidFill>
                <a:effectLst/>
                <a:latin typeface="Times New Roman" pitchFamily="18" charset="0"/>
                <a:ea typeface="+mn-ea"/>
                <a:cs typeface="Times New Roman" pitchFamily="18" charset="0"/>
              </a:rPr>
              <a:t> written from</a:t>
            </a:r>
            <a:r>
              <a:rPr lang="en-US" sz="1200" kern="1200" dirty="0" smtClean="0">
                <a:solidFill>
                  <a:schemeClr val="tx1"/>
                </a:solidFill>
                <a:effectLst/>
                <a:latin typeface="Times New Roman" pitchFamily="18" charset="0"/>
                <a:ea typeface="+mn-ea"/>
                <a:cs typeface="Times New Roman" pitchFamily="18" charset="0"/>
              </a:rPr>
              <a:t> 1993-2009.  Current research was done from January 2006 until March </a:t>
            </a:r>
            <a:r>
              <a:rPr lang="en-US" sz="1200" kern="1200" dirty="0" smtClean="0">
                <a:solidFill>
                  <a:schemeClr val="tx1"/>
                </a:solidFill>
                <a:effectLst/>
                <a:latin typeface="Times New Roman" pitchFamily="18" charset="0"/>
                <a:ea typeface="+mn-ea"/>
                <a:cs typeface="Times New Roman" pitchFamily="18" charset="0"/>
              </a:rPr>
              <a:t>2008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a:t>
            </a:r>
            <a:r>
              <a:rPr lang="en-US" sz="1200" kern="1200" dirty="0" smtClean="0">
                <a:solidFill>
                  <a:schemeClr val="tx1"/>
                </a:solidFill>
                <a:effectLst/>
                <a:latin typeface="Times New Roman" pitchFamily="18" charset="0"/>
                <a:ea typeface="+mn-ea"/>
                <a:cs typeface="Times New Roman" pitchFamily="18" charset="0"/>
              </a:rPr>
              <a:t>The literature was well critiqued.  According to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"few existing studies of dry mouth have had sizable African-American or American Indian samples" (p. 450); thus leading to gaps in knowledge.  Also, gaps were noted because "the present study included extensive dietary assessment that did not rely on respondents' subjective association between dry mouth and diet, and it assessed multiple dietary self-management behaviors"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p. 450).</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5</a:t>
            </a:fld>
            <a:endParaRPr lang="en-US"/>
          </a:p>
        </p:txBody>
      </p:sp>
    </p:spTree>
    <p:extLst>
      <p:ext uri="{BB962C8B-B14F-4D97-AF65-F5344CB8AC3E}">
        <p14:creationId xmlns:p14="http://schemas.microsoft.com/office/powerpoint/2010/main" val="4074252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Most of the research questions were easy for the reader to infer.  One question was stated by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"How often does your mouth feel dry?" (p. 441).  The researchers wanted to see if there were any correlations between fluid intake and dry mouth and dry mouth and self-reported dietary accommodations.  Also, they wanted to know who suffered more from the dry mouth and dental problems.  The questions asked do logically relate to the problem at hand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al.,2011).</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6</a:t>
            </a:fld>
            <a:endParaRPr lang="en-US"/>
          </a:p>
        </p:txBody>
      </p:sp>
    </p:spTree>
    <p:extLst>
      <p:ext uri="{BB962C8B-B14F-4D97-AF65-F5344CB8AC3E}">
        <p14:creationId xmlns:p14="http://schemas.microsoft.com/office/powerpoint/2010/main" val="3281517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itchFamily="18" charset="0"/>
                <a:ea typeface="+mn-ea"/>
                <a:cs typeface="Times New Roman" pitchFamily="18" charset="0"/>
              </a:rPr>
              <a:t>The</a:t>
            </a:r>
            <a:r>
              <a:rPr lang="en-US" sz="1200" kern="1200" baseline="0" dirty="0" smtClean="0">
                <a:solidFill>
                  <a:schemeClr val="tx1"/>
                </a:solidFill>
                <a:effectLst/>
                <a:latin typeface="Times New Roman" pitchFamily="18" charset="0"/>
                <a:ea typeface="+mn-ea"/>
                <a:cs typeface="Times New Roman" pitchFamily="18" charset="0"/>
              </a:rPr>
              <a:t> t</a:t>
            </a:r>
            <a:r>
              <a:rPr lang="en-US" sz="1200" kern="1200" dirty="0" smtClean="0">
                <a:solidFill>
                  <a:schemeClr val="tx1"/>
                </a:solidFill>
                <a:effectLst/>
                <a:latin typeface="Times New Roman" pitchFamily="18" charset="0"/>
                <a:ea typeface="+mn-ea"/>
                <a:cs typeface="Times New Roman" pitchFamily="18" charset="0"/>
              </a:rPr>
              <a:t>hree main objectives of the study were to determine</a:t>
            </a:r>
            <a:r>
              <a:rPr lang="en-US" sz="1200" kern="1200" baseline="0" dirty="0" smtClean="0">
                <a:solidFill>
                  <a:schemeClr val="tx1"/>
                </a:solidFill>
                <a:effectLst/>
                <a:latin typeface="Times New Roman" pitchFamily="18" charset="0"/>
                <a:ea typeface="+mn-ea"/>
                <a:cs typeface="Times New Roman" pitchFamily="18" charset="0"/>
              </a:rPr>
              <a:t> the following: </a:t>
            </a:r>
            <a:r>
              <a:rPr lang="en-US" sz="1200" kern="1200" dirty="0" smtClean="0">
                <a:solidFill>
                  <a:schemeClr val="tx1"/>
                </a:solidFill>
                <a:effectLst/>
                <a:latin typeface="Times New Roman" pitchFamily="18" charset="0"/>
                <a:ea typeface="+mn-ea"/>
                <a:cs typeface="Times New Roman" pitchFamily="18" charset="0"/>
              </a:rPr>
              <a:t>the prevalence of dry mouth, correlation between</a:t>
            </a:r>
            <a:r>
              <a:rPr lang="en-US" sz="1200" kern="1200" baseline="0" dirty="0" smtClean="0">
                <a:solidFill>
                  <a:schemeClr val="tx1"/>
                </a:solidFill>
                <a:effectLst/>
                <a:latin typeface="Times New Roman" pitchFamily="18" charset="0"/>
                <a:ea typeface="+mn-ea"/>
                <a:cs typeface="Times New Roman" pitchFamily="18" charset="0"/>
              </a:rPr>
              <a:t> beverage and dietary intake, and dry mouth, and if methods of behavior were enhanced to accommodate for dental issues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Tooth count, dietary intake, gender, ethnicity, age, educational level, income, food preparation, beverage intake, quality of food, cigarettes and smokeless tobacco usage, and food avoidance are all variables researched in the study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The independent variables include:  self-management behaviors, food and beverage consumption, demographic data, food preparation, and tobacco use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Operationally, the variables were used to assess the severity of symptoms of dry mouth; responses were ranked according to severity by using a 1-5 measurement of the </a:t>
            </a:r>
            <a:r>
              <a:rPr lang="en-US" sz="1200" kern="1200" dirty="0" err="1" smtClean="0">
                <a:solidFill>
                  <a:schemeClr val="tx1"/>
                </a:solidFill>
                <a:effectLst/>
                <a:latin typeface="Times New Roman" pitchFamily="18" charset="0"/>
                <a:ea typeface="+mn-ea"/>
                <a:cs typeface="Times New Roman" pitchFamily="18" charset="0"/>
              </a:rPr>
              <a:t>Likert</a:t>
            </a:r>
            <a:r>
              <a:rPr lang="en-US" sz="1200" kern="1200" dirty="0" smtClean="0">
                <a:solidFill>
                  <a:schemeClr val="tx1"/>
                </a:solidFill>
                <a:effectLst/>
                <a:latin typeface="Times New Roman" pitchFamily="18" charset="0"/>
                <a:ea typeface="+mn-ea"/>
                <a:cs typeface="Times New Roman" pitchFamily="18" charset="0"/>
              </a:rPr>
              <a:t> scale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a:t>
            </a:r>
            <a:r>
              <a:rPr lang="en-US" sz="1200" kern="1200" baseline="0" dirty="0" smtClean="0">
                <a:solidFill>
                  <a:schemeClr val="tx1"/>
                </a:solidFill>
                <a:effectLst/>
                <a:latin typeface="Times New Roman" pitchFamily="18" charset="0"/>
                <a:ea typeface="+mn-ea"/>
                <a:cs typeface="Times New Roman" pitchFamily="18" charset="0"/>
              </a:rPr>
              <a:t> </a:t>
            </a:r>
            <a:r>
              <a:rPr lang="en-US" sz="1200" kern="1200" dirty="0" smtClean="0">
                <a:solidFill>
                  <a:schemeClr val="tx1"/>
                </a:solidFill>
                <a:effectLst/>
                <a:latin typeface="Times New Roman" pitchFamily="18" charset="0"/>
                <a:ea typeface="+mn-ea"/>
                <a:cs typeface="Times New Roman" pitchFamily="18" charset="0"/>
              </a:rPr>
              <a:t>The dependent variable is the prevalence of dry mouth </a:t>
            </a:r>
            <a:r>
              <a:rPr lang="en-US" sz="1200" b="0" i="0" kern="1200" dirty="0" smtClean="0">
                <a:solidFill>
                  <a:schemeClr val="tx1"/>
                </a:solidFill>
                <a:effectLst/>
                <a:latin typeface="+mn-lt"/>
                <a:ea typeface="+mn-ea"/>
                <a:cs typeface="+mn-cs"/>
              </a:rPr>
              <a:t>(</a:t>
            </a:r>
            <a:r>
              <a:rPr lang="en-US" sz="1200" b="0" i="0" kern="1200" dirty="0" err="1" smtClean="0">
                <a:solidFill>
                  <a:schemeClr val="tx1"/>
                </a:solidFill>
                <a:effectLst/>
                <a:latin typeface="+mn-lt"/>
                <a:ea typeface="+mn-ea"/>
                <a:cs typeface="+mn-cs"/>
              </a:rPr>
              <a:t>Quandt</a:t>
            </a:r>
            <a:r>
              <a:rPr lang="en-US" sz="1200" b="0" i="0" kern="1200" dirty="0" smtClean="0">
                <a:solidFill>
                  <a:schemeClr val="tx1"/>
                </a:solidFill>
                <a:effectLst/>
                <a:latin typeface="+mn-lt"/>
                <a:ea typeface="+mn-ea"/>
                <a:cs typeface="+mn-cs"/>
              </a:rPr>
              <a:t> et al., 2011)</a:t>
            </a:r>
            <a:r>
              <a:rPr lang="en-US" sz="1200" kern="1200" dirty="0" smtClean="0">
                <a:solidFill>
                  <a:schemeClr val="tx1"/>
                </a:solidFill>
                <a:effectLst/>
                <a:latin typeface="Times New Roman" pitchFamily="18" charset="0"/>
                <a:ea typeface="+mn-ea"/>
                <a:cs typeface="Times New Roman" pitchFamily="18" charset="0"/>
              </a:rPr>
              <a:t>.</a:t>
            </a:r>
            <a:r>
              <a:rPr lang="en-US" sz="1200" kern="1200" baseline="0" dirty="0" smtClean="0">
                <a:solidFill>
                  <a:schemeClr val="tx1"/>
                </a:solidFill>
                <a:effectLst/>
                <a:latin typeface="Times New Roman" pitchFamily="18" charset="0"/>
                <a:ea typeface="+mn-ea"/>
                <a:cs typeface="Times New Roman" pitchFamily="18" charset="0"/>
              </a:rPr>
              <a:t> </a:t>
            </a:r>
            <a:r>
              <a:rPr lang="en-US" sz="1200" kern="1200" dirty="0" smtClean="0">
                <a:solidFill>
                  <a:schemeClr val="tx1"/>
                </a:solidFill>
                <a:effectLst/>
                <a:latin typeface="Times New Roman" pitchFamily="18" charset="0"/>
                <a:ea typeface="+mn-ea"/>
                <a:cs typeface="Times New Roman" pitchFamily="18" charset="0"/>
              </a:rPr>
              <a:t>The</a:t>
            </a:r>
            <a:r>
              <a:rPr lang="en-US" sz="1200" kern="1200" baseline="0" dirty="0" smtClean="0">
                <a:solidFill>
                  <a:schemeClr val="tx1"/>
                </a:solidFill>
                <a:effectLst/>
                <a:latin typeface="Times New Roman" pitchFamily="18" charset="0"/>
                <a:ea typeface="+mn-ea"/>
                <a:cs typeface="Times New Roman" pitchFamily="18" charset="0"/>
              </a:rPr>
              <a:t> </a:t>
            </a:r>
            <a:r>
              <a:rPr lang="en-US" sz="1200" b="0" i="0" kern="1200" dirty="0" smtClean="0">
                <a:solidFill>
                  <a:schemeClr val="tx1"/>
                </a:solidFill>
                <a:effectLst/>
                <a:latin typeface="+mn-lt"/>
                <a:ea typeface="+mn-ea"/>
                <a:cs typeface="+mn-cs"/>
              </a:rPr>
              <a:t>conceptual definition of dry mouth is the subjective feeling of not producing enough saliva (</a:t>
            </a:r>
            <a:r>
              <a:rPr lang="en-US" sz="1200" b="0" i="0" kern="1200" dirty="0" err="1" smtClean="0">
                <a:solidFill>
                  <a:schemeClr val="tx1"/>
                </a:solidFill>
                <a:effectLst/>
                <a:latin typeface="+mn-lt"/>
                <a:ea typeface="+mn-ea"/>
                <a:cs typeface="+mn-cs"/>
              </a:rPr>
              <a:t>Quandt</a:t>
            </a:r>
            <a:r>
              <a:rPr lang="en-US" sz="1200" b="0" i="0" kern="1200" dirty="0" smtClean="0">
                <a:solidFill>
                  <a:schemeClr val="tx1"/>
                </a:solidFill>
                <a:effectLst/>
                <a:latin typeface="+mn-lt"/>
                <a:ea typeface="+mn-ea"/>
                <a:cs typeface="+mn-cs"/>
              </a:rPr>
              <a:t> et al., 2011).</a:t>
            </a:r>
            <a:r>
              <a:rPr lang="en-US" sz="1200" kern="1200" dirty="0" smtClean="0">
                <a:solidFill>
                  <a:schemeClr val="tx1"/>
                </a:solidFill>
                <a:effectLst/>
                <a:latin typeface="Times New Roman" pitchFamily="18" charset="0"/>
                <a:ea typeface="+mn-ea"/>
                <a:cs typeface="Times New Roman" pitchFamily="18" charset="0"/>
              </a:rPr>
              <a:t> </a:t>
            </a:r>
            <a:r>
              <a:rPr lang="en-US" sz="1200" b="0" i="0" kern="1200" dirty="0" smtClean="0">
                <a:solidFill>
                  <a:schemeClr val="tx1"/>
                </a:solidFill>
                <a:effectLst/>
                <a:latin typeface="+mn-lt"/>
                <a:ea typeface="+mn-ea"/>
                <a:cs typeface="+mn-cs"/>
              </a:rPr>
              <a:t>The conceptual definition of self-management is "compensate or adjust for functional limitations affecting routine activities of daily living" (</a:t>
            </a:r>
            <a:r>
              <a:rPr lang="en-US" sz="1200" b="0" i="0" kern="1200" dirty="0" err="1" smtClean="0">
                <a:solidFill>
                  <a:schemeClr val="tx1"/>
                </a:solidFill>
                <a:effectLst/>
                <a:latin typeface="+mn-lt"/>
                <a:ea typeface="+mn-ea"/>
                <a:cs typeface="+mn-cs"/>
              </a:rPr>
              <a:t>Quandt</a:t>
            </a:r>
            <a:r>
              <a:rPr lang="en-US" sz="1200" b="0" i="0" kern="1200" dirty="0" smtClean="0">
                <a:solidFill>
                  <a:schemeClr val="tx1"/>
                </a:solidFill>
                <a:effectLst/>
                <a:latin typeface="+mn-lt"/>
                <a:ea typeface="+mn-ea"/>
                <a:cs typeface="+mn-cs"/>
              </a:rPr>
              <a:t> et al., 2011, p. 440). </a:t>
            </a:r>
            <a:r>
              <a:rPr lang="en-US" sz="1200" kern="1200" dirty="0" smtClean="0">
                <a:solidFill>
                  <a:schemeClr val="tx1"/>
                </a:solidFill>
                <a:effectLst/>
                <a:latin typeface="Times New Roman" pitchFamily="18" charset="0"/>
                <a:ea typeface="+mn-ea"/>
                <a:cs typeface="Times New Roman" pitchFamily="18" charset="0"/>
              </a:rPr>
              <a:t>Conceptually, linking dry mouth of older adults to imply there is a correlation or an association between the dietary quality in the older adult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  Controlled sampling and recruitment were conducted using a cross-sectional survey to ensure outside factors not specifically identified and measured are eliminated to reduce error in research results (</a:t>
            </a:r>
            <a:r>
              <a:rPr lang="en-US" sz="1200" kern="1200" dirty="0" err="1" smtClean="0">
                <a:solidFill>
                  <a:schemeClr val="tx1"/>
                </a:solidFill>
                <a:effectLst/>
                <a:latin typeface="Times New Roman" pitchFamily="18" charset="0"/>
                <a:ea typeface="+mn-ea"/>
                <a:cs typeface="Times New Roman" pitchFamily="18" charset="0"/>
              </a:rPr>
              <a:t>Quandt</a:t>
            </a:r>
            <a:r>
              <a:rPr lang="en-US" sz="1200" kern="1200" dirty="0" smtClean="0">
                <a:solidFill>
                  <a:schemeClr val="tx1"/>
                </a:solidFill>
                <a:effectLst/>
                <a:latin typeface="Times New Roman" pitchFamily="18" charset="0"/>
                <a:ea typeface="+mn-ea"/>
                <a:cs typeface="Times New Roman" pitchFamily="18" charset="0"/>
              </a:rPr>
              <a:t> et al., 2011).</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7</a:t>
            </a:fld>
            <a:endParaRPr lang="en-US"/>
          </a:p>
        </p:txBody>
      </p:sp>
    </p:spTree>
    <p:extLst>
      <p:ext uri="{BB962C8B-B14F-4D97-AF65-F5344CB8AC3E}">
        <p14:creationId xmlns:p14="http://schemas.microsoft.com/office/powerpoint/2010/main" val="334562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In the study, “Dry Mouth and Dietary Quality in Older Adults in North Carolina” (2011) by </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 a cross-sectional design was utilized and quantitative data resulted from questionnaires and surveys answered by the sample of subjects.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cross-sectional design by definition is “a research design that includes the collection of all data at one point in time” (Rebar, </a:t>
            </a:r>
            <a:r>
              <a:rPr lang="en-US" dirty="0" err="1" smtClean="0">
                <a:latin typeface="Times New Roman" pitchFamily="18" charset="0"/>
                <a:cs typeface="Times New Roman" pitchFamily="18" charset="0"/>
              </a:rPr>
              <a:t>Gersch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and McCabe, 2011, p. 391). In addition, the study included the design that incorporates data from participants who gave self-reports regarding experience with dry mouth. The design of choice is appropriate for the study due to the fact that the information provided is directly coming from the volunteers</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affected by the issue throughout a time period, from January 2006 to March 2008. (</a:t>
            </a:r>
            <a:r>
              <a:rPr lang="en-US" dirty="0" err="1" smtClean="0">
                <a:latin typeface="Times New Roman" pitchFamily="18" charset="0"/>
                <a:cs typeface="Times New Roman" pitchFamily="18" charset="0"/>
              </a:rPr>
              <a:t>Quandt</a:t>
            </a:r>
            <a:r>
              <a:rPr lang="en-US" dirty="0" smtClean="0">
                <a:latin typeface="Times New Roman" pitchFamily="18" charset="0"/>
                <a:cs typeface="Times New Roman" pitchFamily="18" charset="0"/>
              </a:rPr>
              <a:t> et al.,2011).</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authors</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do</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not expressly state internal validity of the study</a:t>
            </a:r>
            <a:r>
              <a:rPr lang="en-US" baseline="0" dirty="0" smtClean="0">
                <a:latin typeface="Times New Roman" pitchFamily="18" charset="0"/>
                <a:cs typeface="Times New Roman" pitchFamily="18" charset="0"/>
              </a:rPr>
              <a:t>, but utilized </a:t>
            </a:r>
            <a:r>
              <a:rPr lang="en-US" baseline="0" dirty="0" err="1" smtClean="0">
                <a:latin typeface="Times New Roman" pitchFamily="18" charset="0"/>
                <a:cs typeface="Times New Roman" pitchFamily="18" charset="0"/>
              </a:rPr>
              <a:t>Cronbach’s</a:t>
            </a:r>
            <a:r>
              <a:rPr lang="en-US" baseline="0" dirty="0" smtClean="0">
                <a:latin typeface="Times New Roman" pitchFamily="18" charset="0"/>
                <a:cs typeface="Times New Roman" pitchFamily="18" charset="0"/>
              </a:rPr>
              <a:t> alpha which indicates reliability of measurement. The alpha coefficient “reflects a computation of how closely the answers to different items or items within a scale are related”; it is also known as the </a:t>
            </a:r>
            <a:r>
              <a:rPr lang="en-US" baseline="0" dirty="0" err="1" smtClean="0">
                <a:latin typeface="Times New Roman" pitchFamily="18" charset="0"/>
                <a:cs typeface="Times New Roman" pitchFamily="18" charset="0"/>
              </a:rPr>
              <a:t>inte</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rnal</a:t>
            </a:r>
            <a:r>
              <a:rPr lang="en-US" baseline="0" dirty="0" smtClean="0">
                <a:latin typeface="Times New Roman" pitchFamily="18" charset="0"/>
                <a:cs typeface="Times New Roman" pitchFamily="18" charset="0"/>
              </a:rPr>
              <a:t> consistency reliability coefficient (Rebar et al., 2011, p. 163).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8</a:t>
            </a:fld>
            <a:endParaRPr lang="en-US"/>
          </a:p>
        </p:txBody>
      </p:sp>
    </p:spTree>
    <p:extLst>
      <p:ext uri="{BB962C8B-B14F-4D97-AF65-F5344CB8AC3E}">
        <p14:creationId xmlns:p14="http://schemas.microsoft.com/office/powerpoint/2010/main" val="1459800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sz="1200" dirty="0" smtClean="0">
                <a:latin typeface="Times New Roman" pitchFamily="18" charset="0"/>
                <a:cs typeface="Times New Roman" pitchFamily="18" charset="0"/>
              </a:rPr>
              <a:t>The sample size of the study is described as 622 volunteers who completed the data for the measurement of </a:t>
            </a:r>
            <a:r>
              <a:rPr lang="en-US" sz="1200" dirty="0" err="1" smtClean="0">
                <a:latin typeface="Times New Roman" pitchFamily="18" charset="0"/>
                <a:cs typeface="Times New Roman" pitchFamily="18" charset="0"/>
              </a:rPr>
              <a:t>xerostomia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participants represented African American, American Indian, and white ethnic backgrounds from two North Carolina counties in the United States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622 participants were considered eligible to participate based on the formulated inclusion criteria as follows: 60 years old or</a:t>
            </a:r>
            <a:r>
              <a:rPr lang="en-US" sz="1200" baseline="0" dirty="0" smtClean="0">
                <a:latin typeface="Times New Roman" pitchFamily="18" charset="0"/>
                <a:cs typeface="Times New Roman" pitchFamily="18" charset="0"/>
              </a:rPr>
              <a:t> older</a:t>
            </a:r>
            <a:r>
              <a:rPr lang="en-US" sz="1200" dirty="0" smtClean="0">
                <a:latin typeface="Times New Roman" pitchFamily="18" charset="0"/>
                <a:cs typeface="Times New Roman" pitchFamily="18" charset="0"/>
              </a:rPr>
              <a:t>, speak English, authorized informed consent, and were physically capable of completing the interview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a:t>
            </a:r>
            <a:r>
              <a:rPr lang="en-US" sz="1200" baseline="0" dirty="0" smtClean="0">
                <a:latin typeface="Times New Roman" pitchFamily="18" charset="0"/>
                <a:cs typeface="Times New Roman" pitchFamily="18" charset="0"/>
              </a:rPr>
              <a:t> study cannot be generalized to other populations outside inclusion criteria of the two counties.</a:t>
            </a:r>
            <a:endParaRPr lang="en-US" sz="1200" dirty="0" smtClean="0">
              <a:latin typeface="Times New Roman" pitchFamily="18" charset="0"/>
              <a:cs typeface="Times New Roman" pitchFamily="18" charset="0"/>
            </a:endParaRPr>
          </a:p>
          <a:p>
            <a:pPr>
              <a:lnSpc>
                <a:spcPct val="80000"/>
              </a:lnSpc>
            </a:pPr>
            <a:r>
              <a:rPr lang="en-US" sz="1200" dirty="0" smtClean="0">
                <a:latin typeface="Times New Roman" pitchFamily="18" charset="0"/>
                <a:cs typeface="Times New Roman" pitchFamily="18" charset="0"/>
              </a:rPr>
              <a:t>The sample method with in the study is characterized as cluster sampling, by definition it is described as “a process of sampling in stages, starting with a large element that relates to the population and moving downward into smaller and smaller elements that identify the population” (Rebar et al., 2011, p. 390). The sample method utilized is appropriate for the study due to the fact that residents within 5,445 dwellings in the two rural counties of North Carolina were screened at different intervals to distinguish eligibility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screening resulted in 635 out of 859 dwelling units who completed the interview stage; however, only 622 out of the 635 remained throughout the duration of the study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subjects within the study assisted in identifying</a:t>
            </a:r>
            <a:r>
              <a:rPr lang="en-US" sz="1200" baseline="0" dirty="0" smtClean="0">
                <a:latin typeface="Times New Roman" pitchFamily="18" charset="0"/>
                <a:cs typeface="Times New Roman" pitchFamily="18" charset="0"/>
              </a:rPr>
              <a:t> the </a:t>
            </a:r>
            <a:r>
              <a:rPr lang="en-US" sz="1200" dirty="0" smtClean="0">
                <a:latin typeface="Times New Roman" pitchFamily="18" charset="0"/>
                <a:cs typeface="Times New Roman" pitchFamily="18" charset="0"/>
              </a:rPr>
              <a:t>main causes of dry mouth representative of the population</a:t>
            </a:r>
            <a:r>
              <a:rPr lang="en-US" sz="1200" baseline="0" dirty="0" smtClean="0">
                <a:latin typeface="Times New Roman" pitchFamily="18" charset="0"/>
                <a:cs typeface="Times New Roman" pitchFamily="18" charset="0"/>
              </a:rPr>
              <a:t> mee</a:t>
            </a:r>
            <a:r>
              <a:rPr lang="en-US" sz="1200" dirty="0" smtClean="0">
                <a:latin typeface="Times New Roman" pitchFamily="18" charset="0"/>
                <a:cs typeface="Times New Roman" pitchFamily="18" charset="0"/>
              </a:rPr>
              <a:t>ting</a:t>
            </a:r>
            <a:r>
              <a:rPr lang="en-US" sz="1200" baseline="0" dirty="0" smtClean="0">
                <a:latin typeface="Times New Roman" pitchFamily="18" charset="0"/>
                <a:cs typeface="Times New Roman" pitchFamily="18" charset="0"/>
              </a:rPr>
              <a:t> inclusion criteria. </a:t>
            </a:r>
            <a:endParaRPr lang="en-US" sz="1200" dirty="0" smtClean="0">
              <a:latin typeface="Times New Roman" pitchFamily="18" charset="0"/>
              <a:cs typeface="Times New Roman" pitchFamily="18" charset="0"/>
            </a:endParaRPr>
          </a:p>
          <a:p>
            <a:pPr>
              <a:lnSpc>
                <a:spcPct val="80000"/>
              </a:lnSpc>
            </a:pPr>
            <a:r>
              <a:rPr lang="en-US" sz="1200" dirty="0" smtClean="0">
                <a:latin typeface="Times New Roman" pitchFamily="18" charset="0"/>
                <a:cs typeface="Times New Roman" pitchFamily="18" charset="0"/>
              </a:rPr>
              <a:t>The sample size of 622 is an adequate size in regards to representing a population who falls under the inclusion criteria of the study, “Dry Mouth and Dietary Quality in Older Adults”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a:t>
            </a:r>
          </a:p>
          <a:p>
            <a:pPr>
              <a:lnSpc>
                <a:spcPct val="80000"/>
              </a:lnSpc>
            </a:pPr>
            <a:r>
              <a:rPr lang="en-US" sz="1200" dirty="0" smtClean="0">
                <a:latin typeface="Times New Roman" pitchFamily="18" charset="0"/>
                <a:cs typeface="Times New Roman" pitchFamily="18" charset="0"/>
              </a:rPr>
              <a:t>The protection of the participants was fully addressed. The researchers stated that each subject authorized informed consent which is associated with the five human rights.</a:t>
            </a:r>
            <a:r>
              <a:rPr lang="en-US" sz="1200" baseline="0" dirty="0" smtClean="0">
                <a:latin typeface="Times New Roman" pitchFamily="18" charset="0"/>
                <a:cs typeface="Times New Roman" pitchFamily="18" charset="0"/>
              </a:rPr>
              <a:t> The five human right’s are as follows: </a:t>
            </a:r>
            <a:endParaRPr lang="en-US" sz="1200" dirty="0" smtClean="0">
              <a:latin typeface="Times New Roman" pitchFamily="18" charset="0"/>
              <a:cs typeface="Times New Roman" pitchFamily="18" charset="0"/>
            </a:endParaRP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self-determination;</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privacy and dignity;</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anonymity and confidentiality;</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right to fair treatment; and</a:t>
            </a:r>
          </a:p>
          <a:p>
            <a:pPr marL="1085850" lvl="2" indent="-171450">
              <a:lnSpc>
                <a:spcPct val="80000"/>
              </a:lnSpc>
              <a:buFont typeface="Arial" pitchFamily="34" charset="0"/>
              <a:buChar char="•"/>
            </a:pPr>
            <a:r>
              <a:rPr lang="en-US" sz="1200" dirty="0" smtClean="0">
                <a:latin typeface="Times New Roman" pitchFamily="18" charset="0"/>
                <a:cs typeface="Times New Roman" pitchFamily="18" charset="0"/>
              </a:rPr>
              <a:t>the right to protection from discomfort and harm” (Rebar, et al., 2011, p. 132). </a:t>
            </a:r>
          </a:p>
          <a:p>
            <a:pPr marL="0" indent="0">
              <a:lnSpc>
                <a:spcPct val="80000"/>
              </a:lnSpc>
              <a:buFont typeface="Arial" pitchFamily="34" charset="0"/>
              <a:buNone/>
            </a:pPr>
            <a:r>
              <a:rPr lang="en-US" sz="1200" dirty="0" smtClean="0">
                <a:latin typeface="Times New Roman" pitchFamily="18" charset="0"/>
                <a:cs typeface="Times New Roman" pitchFamily="18" charset="0"/>
              </a:rPr>
              <a:t>Informed consent along with the study details were presented and approved by the institutional review board (IRB) of Wake Forest University of Medicine prior to the initial data collection from participating volunteers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IRB is a board created for the explicit purpose of reviewing any proposed research study to be implemented within an institution or by employees of an institution” (Rebar et al., 2011, p. 133). </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9</a:t>
            </a:fld>
            <a:endParaRPr lang="en-US"/>
          </a:p>
        </p:txBody>
      </p:sp>
    </p:spTree>
    <p:extLst>
      <p:ext uri="{BB962C8B-B14F-4D97-AF65-F5344CB8AC3E}">
        <p14:creationId xmlns:p14="http://schemas.microsoft.com/office/powerpoint/2010/main" val="1568739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sz="1200" dirty="0" smtClean="0">
                <a:latin typeface="Times New Roman" pitchFamily="18" charset="0"/>
                <a:cs typeface="Times New Roman" pitchFamily="18" charset="0"/>
              </a:rPr>
              <a:t>The data collection approach was appropriate for the study. Data collection from the participants included face-to-face interviews, self-reported responses to the 11-item </a:t>
            </a:r>
            <a:r>
              <a:rPr lang="en-US" sz="1200" dirty="0" err="1" smtClean="0">
                <a:latin typeface="Times New Roman" pitchFamily="18" charset="0"/>
                <a:cs typeface="Times New Roman" pitchFamily="18" charset="0"/>
              </a:rPr>
              <a:t>Xerostomia</a:t>
            </a:r>
            <a:r>
              <a:rPr lang="en-US" sz="1200" dirty="0" smtClean="0">
                <a:latin typeface="Times New Roman" pitchFamily="18" charset="0"/>
                <a:cs typeface="Times New Roman" pitchFamily="18" charset="0"/>
              </a:rPr>
              <a:t> Index (XI) using a </a:t>
            </a:r>
            <a:r>
              <a:rPr lang="en-US" sz="1200" dirty="0" err="1" smtClean="0">
                <a:latin typeface="Times New Roman" pitchFamily="18" charset="0"/>
                <a:cs typeface="Times New Roman" pitchFamily="18" charset="0"/>
              </a:rPr>
              <a:t>Likert</a:t>
            </a:r>
            <a:r>
              <a:rPr lang="en-US" sz="1200" dirty="0" smtClean="0">
                <a:latin typeface="Times New Roman" pitchFamily="18" charset="0"/>
                <a:cs typeface="Times New Roman" pitchFamily="18" charset="0"/>
              </a:rPr>
              <a:t>-type scale and a single question response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Also, data was collected from the Block Food Frequency Questionnaire (FFQ) to gain insight on the intake of 110 common foods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The information gathered calculated the quality of food ingested though the Healthy Eating Index-2005 (HEI-2005). The</a:t>
            </a:r>
            <a:r>
              <a:rPr lang="en-US" sz="1200" baseline="0" dirty="0" smtClean="0">
                <a:latin typeface="Times New Roman" pitchFamily="18" charset="0"/>
                <a:cs typeface="Times New Roman" pitchFamily="18" charset="0"/>
              </a:rPr>
              <a:t> approach is</a:t>
            </a:r>
            <a:r>
              <a:rPr lang="en-US" sz="1200" dirty="0" smtClean="0">
                <a:latin typeface="Times New Roman" pitchFamily="18" charset="0"/>
                <a:cs typeface="Times New Roman" pitchFamily="18" charset="0"/>
              </a:rPr>
              <a:t> adequate due to the fact demographics, weight, height and food avoidance measures were taken</a:t>
            </a:r>
            <a:r>
              <a:rPr lang="en-US" sz="1200" baseline="0" dirty="0" smtClean="0">
                <a:latin typeface="Times New Roman" pitchFamily="18" charset="0"/>
                <a:cs typeface="Times New Roman" pitchFamily="18" charset="0"/>
              </a:rPr>
              <a:t> into account </a:t>
            </a:r>
            <a:r>
              <a:rPr lang="en-US" sz="1200" dirty="0" smtClean="0">
                <a:latin typeface="Times New Roman" pitchFamily="18" charset="0"/>
                <a:cs typeface="Times New Roman" pitchFamily="18" charset="0"/>
              </a:rPr>
              <a:t>(</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a:t>
            </a:r>
          </a:p>
          <a:p>
            <a:pPr>
              <a:lnSpc>
                <a:spcPct val="80000"/>
              </a:lnSpc>
            </a:pPr>
            <a:r>
              <a:rPr lang="en-US" sz="1200" dirty="0" smtClean="0">
                <a:latin typeface="Times New Roman" pitchFamily="18" charset="0"/>
                <a:cs typeface="Times New Roman" pitchFamily="18" charset="0"/>
              </a:rPr>
              <a:t>Due</a:t>
            </a:r>
            <a:r>
              <a:rPr lang="en-US" sz="1200" baseline="0" dirty="0" smtClean="0">
                <a:latin typeface="Times New Roman" pitchFamily="18" charset="0"/>
                <a:cs typeface="Times New Roman" pitchFamily="18" charset="0"/>
              </a:rPr>
              <a:t> to the fact the researchers implemented </a:t>
            </a:r>
            <a:r>
              <a:rPr lang="en-US" sz="1200" baseline="0" dirty="0" err="1" smtClean="0">
                <a:latin typeface="Times New Roman" pitchFamily="18" charset="0"/>
                <a:cs typeface="Times New Roman" pitchFamily="18" charset="0"/>
              </a:rPr>
              <a:t>Cronbach’s</a:t>
            </a:r>
            <a:r>
              <a:rPr lang="en-US" sz="1200" baseline="0" dirty="0" smtClean="0">
                <a:latin typeface="Times New Roman" pitchFamily="18" charset="0"/>
                <a:cs typeface="Times New Roman" pitchFamily="18" charset="0"/>
              </a:rPr>
              <a:t> alpha, reliability was addressed. The study can be replicated although the results may differ due to the subjectivity within the topic of dry mouth. Dry mouth is perceived differently from person to person. </a:t>
            </a:r>
            <a:endParaRPr lang="en-US" sz="1200" dirty="0" smtClean="0">
              <a:latin typeface="Times New Roman" pitchFamily="18" charset="0"/>
              <a:cs typeface="Times New Roman" pitchFamily="18" charset="0"/>
            </a:endParaRPr>
          </a:p>
          <a:p>
            <a:pPr>
              <a:lnSpc>
                <a:spcPct val="80000"/>
              </a:lnSpc>
            </a:pPr>
            <a:r>
              <a:rPr lang="en-US" sz="1200" dirty="0" smtClean="0">
                <a:latin typeface="Times New Roman" pitchFamily="18" charset="0"/>
                <a:cs typeface="Times New Roman" pitchFamily="18" charset="0"/>
              </a:rPr>
              <a:t>The tools/ instruments utilized in the study are adequately described. One of the tools used to collect data was through face-to face interviews with each volunteer within their place of residence, the duration of the interviews lasted anywhere from 1.5 hours to 2.5 hours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During the interview the 362 out of 413 who had a minimum of one tooth with in their oral cavity agreed to an oral exam. The assessment of the participants’ oral exams conducted by two hygienists established a concrete collection of data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Data was also collected through a tool called a 11-item </a:t>
            </a:r>
            <a:r>
              <a:rPr lang="en-US" sz="1200" dirty="0" err="1" smtClean="0">
                <a:latin typeface="Times New Roman" pitchFamily="18" charset="0"/>
                <a:cs typeface="Times New Roman" pitchFamily="18" charset="0"/>
              </a:rPr>
              <a:t>Xerostomia</a:t>
            </a:r>
            <a:r>
              <a:rPr lang="en-US" sz="1200" dirty="0" smtClean="0">
                <a:latin typeface="Times New Roman" pitchFamily="18" charset="0"/>
                <a:cs typeface="Times New Roman" pitchFamily="18" charset="0"/>
              </a:rPr>
              <a:t> Index (XI), this system helped to assess the magnitude in which dry mouth effects the elderly. The 11-item </a:t>
            </a:r>
            <a:r>
              <a:rPr lang="en-US" sz="1200" dirty="0" err="1" smtClean="0">
                <a:latin typeface="Times New Roman" pitchFamily="18" charset="0"/>
                <a:cs typeface="Times New Roman" pitchFamily="18" charset="0"/>
              </a:rPr>
              <a:t>Xerostomia</a:t>
            </a:r>
            <a:r>
              <a:rPr lang="en-US" sz="1200" dirty="0" smtClean="0">
                <a:latin typeface="Times New Roman" pitchFamily="18" charset="0"/>
                <a:cs typeface="Times New Roman" pitchFamily="18" charset="0"/>
              </a:rPr>
              <a:t> Index responses included a “</a:t>
            </a:r>
            <a:r>
              <a:rPr lang="en-US" sz="1200" dirty="0" err="1" smtClean="0">
                <a:latin typeface="Times New Roman" pitchFamily="18" charset="0"/>
                <a:cs typeface="Times New Roman" pitchFamily="18" charset="0"/>
              </a:rPr>
              <a:t>Likert</a:t>
            </a:r>
            <a:r>
              <a:rPr lang="en-US" sz="1200" dirty="0" smtClean="0">
                <a:latin typeface="Times New Roman" pitchFamily="18" charset="0"/>
                <a:cs typeface="Times New Roman" pitchFamily="18" charset="0"/>
              </a:rPr>
              <a:t>-type scores ranging from 1 to 5 (never, hardly ever, sometimes, fairly often, and very often)”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p. 2).  Additionally, one other question was posed for volunteers to answer besides the 11-items, it stated, “How often does your mouth feel dry?”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and the option responses included “never, occasionally, frequently, always” (p. 2). Furthermore, another tool called the Block food frequency questionnaire was presented to configure the standard intake amount of foods. The information generated was then applied to the “Healthy Eating Index-2005 (HEI-2005)”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to measure the dietary quality of foods in which participants were accustomed to (p. 2). The standard scale scored from 0-100 and the higher scores represented by the HEI- 2005 suggested that the foods ingested were of better quality oppose to the lower scores calculated. Moreover, the USDA Food Search Tool 3.0 assisted by providing useful information for the HEI-Index when configuring the end results as it related to the quality of food. In addition, to demographic data including sex, age, ethnicity, education, and income in addition, to tobacco usage were tools taken into account when conducting the study. A digital scale and </a:t>
            </a:r>
            <a:r>
              <a:rPr lang="en-US" sz="1200" dirty="0" err="1" smtClean="0">
                <a:latin typeface="Times New Roman" pitchFamily="18" charset="0"/>
                <a:cs typeface="Times New Roman" pitchFamily="18" charset="0"/>
              </a:rPr>
              <a:t>stadiometer</a:t>
            </a:r>
            <a:r>
              <a:rPr lang="en-US" sz="1200" dirty="0" smtClean="0">
                <a:latin typeface="Times New Roman" pitchFamily="18" charset="0"/>
                <a:cs typeface="Times New Roman" pitchFamily="18" charset="0"/>
              </a:rPr>
              <a:t> were instruments also used in the study to formulate the BMI for each participant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al.,2011). Lastly, a questionnaire tool was utilized which had been obtained from a 10 year pilot study; the responses from the participants gave further insight on what food items were avoided or modified to accommodate their eating habits due to dry mouth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al.,2011). The tools and instruments used are described clearly to assist in the understanding of the study. </a:t>
            </a:r>
          </a:p>
          <a:p>
            <a:pPr>
              <a:lnSpc>
                <a:spcPct val="80000"/>
              </a:lnSpc>
            </a:pPr>
            <a:endParaRPr lang="en-US" sz="1200" dirty="0" smtClean="0">
              <a:latin typeface="Times New Roman" pitchFamily="18" charset="0"/>
              <a:cs typeface="Times New Roman" pitchFamily="18" charset="0"/>
            </a:endParaRPr>
          </a:p>
          <a:p>
            <a:pPr>
              <a:lnSpc>
                <a:spcPct val="80000"/>
              </a:lnSpc>
            </a:pPr>
            <a:r>
              <a:rPr lang="en-US" sz="1200" dirty="0" smtClean="0">
                <a:latin typeface="Times New Roman" pitchFamily="18" charset="0"/>
                <a:cs typeface="Times New Roman" pitchFamily="18" charset="0"/>
              </a:rPr>
              <a:t>The validity of construct was addressed as it related to the individual question asked to that of the participants, “How often does your mouth feel dry?” (</a:t>
            </a:r>
            <a:r>
              <a:rPr lang="en-US" sz="1200" dirty="0" err="1" smtClean="0">
                <a:latin typeface="Times New Roman" pitchFamily="18" charset="0"/>
                <a:cs typeface="Times New Roman" pitchFamily="18" charset="0"/>
              </a:rPr>
              <a:t>Quandt</a:t>
            </a:r>
            <a:r>
              <a:rPr lang="en-US" sz="1200" dirty="0" smtClean="0">
                <a:latin typeface="Times New Roman" pitchFamily="18" charset="0"/>
                <a:cs typeface="Times New Roman" pitchFamily="18" charset="0"/>
              </a:rPr>
              <a:t> et al., 2011, p.2) which was a separate addition to the 11-item questionnaire. This particular question was formulated to validate construct of the study. In regards to tools/ instruments reliability was not mentioned; however, it can be inferred that the instruments/tools such as the digital scale and portable </a:t>
            </a:r>
            <a:r>
              <a:rPr lang="en-US" sz="1200" dirty="0" err="1" smtClean="0">
                <a:latin typeface="Times New Roman" pitchFamily="18" charset="0"/>
                <a:cs typeface="Times New Roman" pitchFamily="18" charset="0"/>
              </a:rPr>
              <a:t>stadiometer</a:t>
            </a:r>
            <a:r>
              <a:rPr lang="en-US" sz="1200" dirty="0" smtClean="0">
                <a:latin typeface="Times New Roman" pitchFamily="18" charset="0"/>
                <a:cs typeface="Times New Roman" pitchFamily="18" charset="0"/>
              </a:rPr>
              <a:t> may possibly be reliable due to the fact that these items are used by many. Also, the USDA Food Search Tool 3.0 is government approved; this suggests that this tool is reliable based on the fact that the government uses it a source. </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BB96990-2BF2-4DA9-805D-F9A53B019803}" type="slidenum">
              <a:rPr lang="en-US" smtClean="0"/>
              <a:t>10</a:t>
            </a:fld>
            <a:endParaRPr lang="en-US"/>
          </a:p>
        </p:txBody>
      </p:sp>
    </p:spTree>
    <p:extLst>
      <p:ext uri="{BB962C8B-B14F-4D97-AF65-F5344CB8AC3E}">
        <p14:creationId xmlns:p14="http://schemas.microsoft.com/office/powerpoint/2010/main" val="19802632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DF512DE9-4B73-4FE3-BC18-25B53252A98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512DE9-4B73-4FE3-BC18-25B53252A98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512DE9-4B73-4FE3-BC18-25B53252A98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DF512DE9-4B73-4FE3-BC18-25B53252A98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512DE9-4B73-4FE3-BC18-25B53252A981}"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DF512DE9-4B73-4FE3-BC18-25B53252A981}"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F512DE9-4B73-4FE3-BC18-25B53252A981}" type="datetimeFigureOut">
              <a:rPr lang="en-US" smtClean="0"/>
              <a:t>7/21/2012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512DE9-4B73-4FE3-BC18-25B53252A981}" type="datetimeFigureOut">
              <a:rPr lang="en-US" smtClean="0"/>
              <a:t>7/21/2012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12DE9-4B73-4FE3-BC18-25B53252A981}" type="datetimeFigureOut">
              <a:rPr lang="en-US" smtClean="0"/>
              <a:t>7/21/2012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512DE9-4B73-4FE3-BC18-25B53252A981}"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512DE9-4B73-4FE3-BC18-25B53252A981}"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1D760-158A-4DE4-8CF4-DF4EF08CFA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DF512DE9-4B73-4FE3-BC18-25B53252A981}" type="datetimeFigureOut">
              <a:rPr lang="en-US" smtClean="0"/>
              <a:t>7/21/2012</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5D1D760-158A-4DE4-8CF4-DF4EF08CFA2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33600" y="3733800"/>
            <a:ext cx="4495800" cy="2819400"/>
          </a:xfrm>
          <a:ln>
            <a:solidFill>
              <a:srgbClr val="F5910B"/>
            </a:solidFill>
          </a:ln>
          <a:effectLst>
            <a:glow rad="228600">
              <a:schemeClr val="accent5">
                <a:satMod val="175000"/>
                <a:alpha val="40000"/>
              </a:schemeClr>
            </a:glow>
          </a:effectLst>
        </p:spPr>
        <p:txBody>
          <a:bodyPr>
            <a:normAutofit/>
          </a:bodyPr>
          <a:lstStyle/>
          <a:p>
            <a:r>
              <a:rPr lang="en-US" dirty="0" smtClean="0">
                <a:solidFill>
                  <a:srgbClr val="F5910B"/>
                </a:solidFill>
              </a:rPr>
              <a:t>Nursing Research N302</a:t>
            </a:r>
          </a:p>
          <a:p>
            <a:r>
              <a:rPr lang="en-US" dirty="0" smtClean="0">
                <a:solidFill>
                  <a:srgbClr val="F5910B"/>
                </a:solidFill>
              </a:rPr>
              <a:t>07-22-2012</a:t>
            </a:r>
          </a:p>
          <a:p>
            <a:r>
              <a:rPr lang="en-US" dirty="0" smtClean="0">
                <a:solidFill>
                  <a:srgbClr val="F5910B"/>
                </a:solidFill>
              </a:rPr>
              <a:t>Deena </a:t>
            </a:r>
            <a:r>
              <a:rPr lang="en-US" dirty="0" err="1" smtClean="0">
                <a:solidFill>
                  <a:srgbClr val="F5910B"/>
                </a:solidFill>
              </a:rPr>
              <a:t>Wafford</a:t>
            </a:r>
            <a:endParaRPr lang="en-US" dirty="0" smtClean="0">
              <a:solidFill>
                <a:srgbClr val="F5910B"/>
              </a:solidFill>
            </a:endParaRPr>
          </a:p>
          <a:p>
            <a:r>
              <a:rPr lang="en-US" dirty="0" smtClean="0">
                <a:solidFill>
                  <a:srgbClr val="F5910B"/>
                </a:solidFill>
              </a:rPr>
              <a:t>Haley Moore</a:t>
            </a:r>
          </a:p>
          <a:p>
            <a:r>
              <a:rPr lang="en-US" dirty="0" smtClean="0">
                <a:solidFill>
                  <a:srgbClr val="F5910B"/>
                </a:solidFill>
              </a:rPr>
              <a:t>Heather Rush </a:t>
            </a:r>
          </a:p>
          <a:p>
            <a:r>
              <a:rPr lang="en-US" dirty="0" smtClean="0">
                <a:solidFill>
                  <a:srgbClr val="F5910B"/>
                </a:solidFill>
              </a:rPr>
              <a:t>Michael </a:t>
            </a:r>
            <a:r>
              <a:rPr lang="en-US" dirty="0" err="1" smtClean="0">
                <a:solidFill>
                  <a:srgbClr val="F5910B"/>
                </a:solidFill>
              </a:rPr>
              <a:t>Hoke</a:t>
            </a:r>
            <a:endParaRPr lang="en-US" dirty="0" smtClean="0">
              <a:solidFill>
                <a:srgbClr val="F5910B"/>
              </a:solidFill>
            </a:endParaRPr>
          </a:p>
          <a:p>
            <a:r>
              <a:rPr lang="en-US" dirty="0" smtClean="0"/>
              <a:t> </a:t>
            </a:r>
          </a:p>
        </p:txBody>
      </p:sp>
      <p:sp>
        <p:nvSpPr>
          <p:cNvPr id="2" name="Title 1"/>
          <p:cNvSpPr>
            <a:spLocks noGrp="1"/>
          </p:cNvSpPr>
          <p:nvPr>
            <p:ph type="ctrTitle"/>
          </p:nvPr>
        </p:nvSpPr>
        <p:spPr>
          <a:xfrm>
            <a:off x="762000" y="838200"/>
            <a:ext cx="7772400" cy="1470025"/>
          </a:xfrm>
        </p:spPr>
        <p:txBody>
          <a:bodyPr/>
          <a:lstStyle/>
          <a:p>
            <a:r>
              <a:rPr lang="en-US" dirty="0" smtClean="0"/>
              <a:t>Dry Mouth and Dietary Quality in Older Adults in North Carolina</a:t>
            </a:r>
            <a:endParaRPr lang="en-US" dirty="0"/>
          </a:p>
        </p:txBody>
      </p:sp>
    </p:spTree>
    <p:extLst>
      <p:ext uri="{BB962C8B-B14F-4D97-AF65-F5344CB8AC3E}">
        <p14:creationId xmlns:p14="http://schemas.microsoft.com/office/powerpoint/2010/main" val="1612731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94" y="838200"/>
            <a:ext cx="5373806" cy="609600"/>
          </a:xfrm>
          <a:ln>
            <a:solidFill>
              <a:srgbClr val="F5910B"/>
            </a:solidFill>
          </a:ln>
          <a:effectLst>
            <a:glow rad="228600">
              <a:schemeClr val="accent5">
                <a:satMod val="175000"/>
                <a:alpha val="40000"/>
              </a:schemeClr>
            </a:glow>
          </a:effectLst>
        </p:spPr>
        <p:txBody>
          <a:bodyPr/>
          <a:lstStyle/>
          <a:p>
            <a:pPr algn="ctr"/>
            <a:r>
              <a:rPr lang="en-US" sz="3200" dirty="0" smtClean="0"/>
              <a:t>Data Collection Methods</a:t>
            </a:r>
            <a:endParaRPr lang="en-US" sz="3200" dirty="0"/>
          </a:p>
        </p:txBody>
      </p:sp>
      <p:sp>
        <p:nvSpPr>
          <p:cNvPr id="3" name="Content Placeholder 2"/>
          <p:cNvSpPr>
            <a:spLocks noGrp="1"/>
          </p:cNvSpPr>
          <p:nvPr>
            <p:ph sz="quarter" idx="13"/>
          </p:nvPr>
        </p:nvSpPr>
        <p:spPr/>
        <p:txBody>
          <a:bodyPr/>
          <a:lstStyle/>
          <a:p>
            <a:endParaRPr lang="en-US" sz="1800" dirty="0" smtClean="0">
              <a:latin typeface="Times New Roman" pitchFamily="18" charset="0"/>
            </a:endParaRPr>
          </a:p>
          <a:p>
            <a:r>
              <a:rPr lang="en-US" sz="1800" dirty="0" smtClean="0">
                <a:latin typeface="+mj-lt"/>
              </a:rPr>
              <a:t>Data </a:t>
            </a:r>
            <a:r>
              <a:rPr lang="en-US" sz="1800" dirty="0">
                <a:latin typeface="+mj-lt"/>
              </a:rPr>
              <a:t>collection methods used were appropriate for the </a:t>
            </a:r>
            <a:r>
              <a:rPr lang="en-US" sz="1800" dirty="0" smtClean="0">
                <a:latin typeface="+mj-lt"/>
              </a:rPr>
              <a:t>study</a:t>
            </a:r>
          </a:p>
          <a:p>
            <a:r>
              <a:rPr lang="en-US" sz="1800" dirty="0" smtClean="0">
                <a:latin typeface="+mj-lt"/>
              </a:rPr>
              <a:t>The </a:t>
            </a:r>
            <a:r>
              <a:rPr lang="en-US" sz="1800" dirty="0">
                <a:latin typeface="+mj-lt"/>
              </a:rPr>
              <a:t>tools used to measure the frequencies of the population sample were </a:t>
            </a:r>
            <a:r>
              <a:rPr lang="en-US" sz="1800" dirty="0" smtClean="0">
                <a:latin typeface="+mj-lt"/>
              </a:rPr>
              <a:t>adequate</a:t>
            </a:r>
          </a:p>
          <a:p>
            <a:r>
              <a:rPr lang="en-US" sz="1800" dirty="0" smtClean="0">
                <a:latin typeface="+mj-lt"/>
              </a:rPr>
              <a:t>Reliability is addressed</a:t>
            </a:r>
          </a:p>
          <a:p>
            <a:r>
              <a:rPr lang="en-US" sz="1800" dirty="0" smtClean="0">
                <a:latin typeface="+mj-lt"/>
              </a:rPr>
              <a:t>Validity is addressed </a:t>
            </a:r>
            <a:r>
              <a:rPr lang="en-US" sz="1800" dirty="0">
                <a:latin typeface="+mj-lt"/>
              </a:rPr>
              <a:t>in the study</a:t>
            </a:r>
          </a:p>
          <a:p>
            <a:endParaRPr lang="en-US" dirty="0"/>
          </a:p>
        </p:txBody>
      </p:sp>
    </p:spTree>
    <p:extLst>
      <p:ext uri="{BB962C8B-B14F-4D97-AF65-F5344CB8AC3E}">
        <p14:creationId xmlns:p14="http://schemas.microsoft.com/office/powerpoint/2010/main" val="3810177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971800" cy="579438"/>
          </a:xfrm>
          <a:ln>
            <a:solidFill>
              <a:srgbClr val="F5910B"/>
            </a:solidFill>
          </a:ln>
          <a:effectLst>
            <a:glow rad="228600">
              <a:schemeClr val="accent5">
                <a:satMod val="175000"/>
                <a:alpha val="40000"/>
              </a:schemeClr>
            </a:glow>
          </a:effectLst>
        </p:spPr>
        <p:txBody>
          <a:bodyPr/>
          <a:lstStyle/>
          <a:p>
            <a:pPr algn="ctr"/>
            <a:r>
              <a:rPr lang="en-US" dirty="0" smtClean="0"/>
              <a:t>Data Analysis</a:t>
            </a:r>
            <a:endParaRPr lang="en-US" dirty="0"/>
          </a:p>
        </p:txBody>
      </p:sp>
      <p:sp>
        <p:nvSpPr>
          <p:cNvPr id="3" name="Content Placeholder 2"/>
          <p:cNvSpPr>
            <a:spLocks noGrp="1"/>
          </p:cNvSpPr>
          <p:nvPr>
            <p:ph sz="quarter" idx="13"/>
          </p:nvPr>
        </p:nvSpPr>
        <p:spPr/>
        <p:txBody>
          <a:bodyPr>
            <a:normAutofit/>
          </a:bodyPr>
          <a:lstStyle/>
          <a:p>
            <a:pPr lvl="1"/>
            <a:endParaRPr lang="en-US" sz="1800" dirty="0" smtClean="0"/>
          </a:p>
          <a:p>
            <a:pPr lvl="1"/>
            <a:r>
              <a:rPr lang="en-US" sz="1800" dirty="0" smtClean="0"/>
              <a:t>The analysis procedures are appropriate for the level of measurement</a:t>
            </a:r>
          </a:p>
          <a:p>
            <a:pPr lvl="1"/>
            <a:r>
              <a:rPr lang="en-US" sz="1800" dirty="0" smtClean="0"/>
              <a:t>The data analysis answers the research question and goes beyond</a:t>
            </a:r>
          </a:p>
          <a:p>
            <a:pPr lvl="1"/>
            <a:r>
              <a:rPr lang="en-US" sz="1800" dirty="0" smtClean="0"/>
              <a:t>The results are clearly visualized in multiple tables</a:t>
            </a:r>
            <a:endParaRPr lang="en-US" sz="1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3429000"/>
            <a:ext cx="4267200" cy="2288875"/>
          </a:xfrm>
          <a:prstGeom prst="rect">
            <a:avLst/>
          </a:prstGeom>
          <a:ln>
            <a:noFill/>
          </a:ln>
          <a:effectLst>
            <a:glow rad="228600">
              <a:schemeClr val="accent4">
                <a:satMod val="175000"/>
                <a:alpha val="40000"/>
              </a:schemeClr>
            </a:glow>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sp>
        <p:nvSpPr>
          <p:cNvPr id="6" name="TextBox 5"/>
          <p:cNvSpPr txBox="1"/>
          <p:nvPr/>
        </p:nvSpPr>
        <p:spPr>
          <a:xfrm>
            <a:off x="4648200" y="6172200"/>
            <a:ext cx="3657600"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(http</a:t>
            </a:r>
            <a:r>
              <a:rPr lang="en-US" dirty="0"/>
              <a:t>://</a:t>
            </a:r>
            <a:r>
              <a:rPr lang="en-US" dirty="0" smtClean="0"/>
              <a:t>www.buzzle.com, July, 20, 2012)</a:t>
            </a:r>
            <a:endParaRPr lang="en-US" dirty="0"/>
          </a:p>
        </p:txBody>
      </p:sp>
    </p:spTree>
    <p:extLst>
      <p:ext uri="{BB962C8B-B14F-4D97-AF65-F5344CB8AC3E}">
        <p14:creationId xmlns:p14="http://schemas.microsoft.com/office/powerpoint/2010/main" val="100775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1981200" cy="579438"/>
          </a:xfrm>
          <a:ln>
            <a:solidFill>
              <a:srgbClr val="F5910B"/>
            </a:solidFill>
          </a:ln>
          <a:effectLst>
            <a:glow rad="228600">
              <a:schemeClr val="accent5">
                <a:satMod val="175000"/>
                <a:alpha val="40000"/>
              </a:schemeClr>
            </a:glow>
          </a:effectLst>
        </p:spPr>
        <p:txBody>
          <a:bodyPr/>
          <a:lstStyle/>
          <a:p>
            <a:pPr algn="ctr"/>
            <a:r>
              <a:rPr lang="en-US" sz="3200" dirty="0" smtClean="0"/>
              <a:t>Results</a:t>
            </a:r>
            <a:endParaRPr lang="en-US" sz="3200" dirty="0"/>
          </a:p>
        </p:txBody>
      </p:sp>
      <p:sp>
        <p:nvSpPr>
          <p:cNvPr id="3" name="Content Placeholder 2"/>
          <p:cNvSpPr>
            <a:spLocks noGrp="1"/>
          </p:cNvSpPr>
          <p:nvPr>
            <p:ph sz="quarter" idx="13"/>
          </p:nvPr>
        </p:nvSpPr>
        <p:spPr/>
        <p:txBody>
          <a:bodyPr>
            <a:normAutofit/>
          </a:bodyPr>
          <a:lstStyle/>
          <a:p>
            <a:endParaRPr lang="en-US" sz="1800" dirty="0" smtClean="0"/>
          </a:p>
          <a:p>
            <a:r>
              <a:rPr lang="en-US" sz="1800" dirty="0" smtClean="0"/>
              <a:t>The findings and interpretations are differentiated</a:t>
            </a:r>
          </a:p>
          <a:p>
            <a:r>
              <a:rPr lang="en-US" sz="1800" dirty="0" smtClean="0"/>
              <a:t>The research question is answered</a:t>
            </a:r>
          </a:p>
          <a:p>
            <a:r>
              <a:rPr lang="en-US" sz="1800" dirty="0" smtClean="0"/>
              <a:t>Limitations are identified</a:t>
            </a:r>
          </a:p>
          <a:p>
            <a:r>
              <a:rPr lang="en-US" sz="1800" dirty="0" smtClean="0"/>
              <a:t>Implications for nursing were not addressed</a:t>
            </a:r>
          </a:p>
          <a:p>
            <a:r>
              <a:rPr lang="en-US" sz="1800" dirty="0" smtClean="0"/>
              <a:t>The results were generalized to the elderly population; it is also seen as a limitation due to sample selection </a:t>
            </a:r>
          </a:p>
          <a:p>
            <a:r>
              <a:rPr lang="en-US" sz="1800" dirty="0" smtClean="0"/>
              <a:t>Recommendation for future research was not identified</a:t>
            </a:r>
          </a:p>
        </p:txBody>
      </p:sp>
    </p:spTree>
    <p:extLst>
      <p:ext uri="{BB962C8B-B14F-4D97-AF65-F5344CB8AC3E}">
        <p14:creationId xmlns:p14="http://schemas.microsoft.com/office/powerpoint/2010/main" val="1959998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590800" cy="579438"/>
          </a:xfrm>
          <a:ln>
            <a:solidFill>
              <a:srgbClr val="F5910B"/>
            </a:solidFill>
          </a:ln>
          <a:effectLst>
            <a:glow rad="228600">
              <a:schemeClr val="accent5">
                <a:satMod val="175000"/>
                <a:alpha val="40000"/>
              </a:schemeClr>
            </a:glow>
          </a:effectLst>
        </p:spPr>
        <p:txBody>
          <a:bodyPr/>
          <a:lstStyle/>
          <a:p>
            <a:pPr algn="ctr"/>
            <a:r>
              <a:rPr lang="en-US" sz="3200" dirty="0" smtClean="0"/>
              <a:t>References</a:t>
            </a:r>
            <a:endParaRPr lang="en-US" sz="3200" dirty="0"/>
          </a:p>
        </p:txBody>
      </p:sp>
      <p:sp>
        <p:nvSpPr>
          <p:cNvPr id="3" name="Content Placeholder 2"/>
          <p:cNvSpPr>
            <a:spLocks noGrp="1"/>
          </p:cNvSpPr>
          <p:nvPr>
            <p:ph sz="quarter" idx="13"/>
          </p:nvPr>
        </p:nvSpPr>
        <p:spPr/>
        <p:txBody>
          <a:bodyPr>
            <a:normAutofit/>
          </a:bodyPr>
          <a:lstStyle/>
          <a:p>
            <a:endParaRPr lang="en-US" sz="1800" dirty="0" smtClean="0"/>
          </a:p>
          <a:p>
            <a:r>
              <a:rPr lang="en-US" sz="1800" dirty="0"/>
              <a:t>Rebar, C. R., </a:t>
            </a:r>
            <a:r>
              <a:rPr lang="en-US" sz="1800" dirty="0" err="1"/>
              <a:t>Gersch</a:t>
            </a:r>
            <a:r>
              <a:rPr lang="en-US" sz="1800" dirty="0"/>
              <a:t>, C. J., </a:t>
            </a:r>
            <a:r>
              <a:rPr lang="en-US" sz="1800" dirty="0" err="1"/>
              <a:t>Macnee</a:t>
            </a:r>
            <a:r>
              <a:rPr lang="en-US" sz="1800" dirty="0"/>
              <a:t>, C. L., &amp; McCabe, S. (2011). </a:t>
            </a:r>
            <a:r>
              <a:rPr lang="en-US" sz="1800" i="1" dirty="0"/>
              <a:t>Understanding nursing research:  Using research in evidence based practice </a:t>
            </a:r>
            <a:r>
              <a:rPr lang="en-US" sz="1800" dirty="0"/>
              <a:t>(3rd ed.). Philadelphia:  Lippincott, Williams &amp; Wilkins.</a:t>
            </a:r>
            <a:endParaRPr lang="en-US" sz="1800" dirty="0" smtClean="0"/>
          </a:p>
          <a:p>
            <a:r>
              <a:rPr lang="en-US" sz="1800" dirty="0" err="1" smtClean="0"/>
              <a:t>Quandt</a:t>
            </a:r>
            <a:r>
              <a:rPr lang="en-US" sz="1800" dirty="0"/>
              <a:t>, S., </a:t>
            </a:r>
            <a:r>
              <a:rPr lang="en-US" sz="1800" dirty="0" err="1"/>
              <a:t>Savoca</a:t>
            </a:r>
            <a:r>
              <a:rPr lang="en-US" sz="1800" dirty="0"/>
              <a:t>, M., </a:t>
            </a:r>
            <a:r>
              <a:rPr lang="en-US" sz="1800" dirty="0" err="1"/>
              <a:t>Leng</a:t>
            </a:r>
            <a:r>
              <a:rPr lang="en-US" sz="1800" dirty="0"/>
              <a:t>, X., Chen, H., Bell, R., Gilbert, G., Anderson, A., </a:t>
            </a:r>
            <a:r>
              <a:rPr lang="en-US" sz="1800" dirty="0" err="1"/>
              <a:t>Kohrman</a:t>
            </a:r>
            <a:r>
              <a:rPr lang="en-US" sz="1800" dirty="0"/>
              <a:t>, T., &amp; </a:t>
            </a:r>
            <a:r>
              <a:rPr lang="en-US" sz="1800" dirty="0" err="1"/>
              <a:t>Arcury</a:t>
            </a:r>
            <a:r>
              <a:rPr lang="en-US" sz="1800" dirty="0"/>
              <a:t>, T. (2011). Dry mouth and dietary quality in older adults in north </a:t>
            </a:r>
            <a:r>
              <a:rPr lang="en-US" sz="1800" dirty="0" err="1"/>
              <a:t>carolina</a:t>
            </a:r>
            <a:r>
              <a:rPr lang="en-US" sz="1800" dirty="0"/>
              <a:t>. </a:t>
            </a:r>
            <a:r>
              <a:rPr lang="en-US" sz="1800" i="1" dirty="0"/>
              <a:t>Journal of American Geriatrics Society</a:t>
            </a:r>
            <a:r>
              <a:rPr lang="en-US" sz="1800" dirty="0"/>
              <a:t>. 59(3) 439-445</a:t>
            </a:r>
            <a:r>
              <a:rPr lang="en-US" sz="1800" dirty="0" smtClean="0"/>
              <a:t>.</a:t>
            </a:r>
          </a:p>
          <a:p>
            <a:pPr marL="0" indent="0">
              <a:buNone/>
            </a:pPr>
            <a:endParaRPr lang="en-US" sz="1800" dirty="0" smtClean="0"/>
          </a:p>
          <a:p>
            <a:endParaRPr lang="en-US" sz="1800" dirty="0"/>
          </a:p>
        </p:txBody>
      </p:sp>
    </p:spTree>
    <p:extLst>
      <p:ext uri="{BB962C8B-B14F-4D97-AF65-F5344CB8AC3E}">
        <p14:creationId xmlns:p14="http://schemas.microsoft.com/office/powerpoint/2010/main" val="3541855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3176337" cy="655638"/>
          </a:xfrm>
          <a:ln>
            <a:solidFill>
              <a:srgbClr val="F5910B"/>
            </a:solidFill>
          </a:ln>
          <a:effectLst>
            <a:glow rad="228600">
              <a:schemeClr val="accent5">
                <a:satMod val="175000"/>
                <a:alpha val="40000"/>
              </a:schemeClr>
            </a:glow>
          </a:effectLst>
        </p:spPr>
        <p:txBody>
          <a:bodyPr/>
          <a:lstStyle/>
          <a:p>
            <a:r>
              <a:rPr lang="en-US" dirty="0" smtClean="0"/>
              <a:t>      </a:t>
            </a:r>
            <a:r>
              <a:rPr lang="en-US" sz="3200" dirty="0" smtClean="0"/>
              <a:t>Summary</a:t>
            </a:r>
            <a:endParaRPr lang="en-US" sz="3200" dirty="0"/>
          </a:p>
        </p:txBody>
      </p:sp>
      <p:sp>
        <p:nvSpPr>
          <p:cNvPr id="3" name="Content Placeholder 2"/>
          <p:cNvSpPr>
            <a:spLocks noGrp="1"/>
          </p:cNvSpPr>
          <p:nvPr>
            <p:ph sz="quarter" idx="13"/>
          </p:nvPr>
        </p:nvSpPr>
        <p:spPr>
          <a:xfrm>
            <a:off x="685800" y="1432539"/>
            <a:ext cx="7848600" cy="4587261"/>
          </a:xfrm>
        </p:spPr>
        <p:txBody>
          <a:bodyPr>
            <a:noAutofit/>
          </a:bodyPr>
          <a:lstStyle/>
          <a:p>
            <a:r>
              <a:rPr lang="en-US" sz="1800" dirty="0" smtClean="0">
                <a:latin typeface="+mj-lt"/>
                <a:cs typeface="Times New Roman" pitchFamily="18" charset="0"/>
              </a:rPr>
              <a:t>Purpose</a:t>
            </a:r>
          </a:p>
          <a:p>
            <a:pPr lvl="1"/>
            <a:r>
              <a:rPr lang="en-US" sz="1800" dirty="0" smtClean="0">
                <a:latin typeface="+mj-lt"/>
                <a:cs typeface="Times New Roman" pitchFamily="18" charset="0"/>
              </a:rPr>
              <a:t>To determine a quantitative correlation among fluid intake, dietary quality, and dietary adaptation in regard to oral deterioration in the elderly</a:t>
            </a:r>
          </a:p>
          <a:p>
            <a:r>
              <a:rPr lang="en-US" sz="1800" dirty="0" smtClean="0">
                <a:latin typeface="+mj-lt"/>
                <a:cs typeface="Times New Roman" pitchFamily="18" charset="0"/>
              </a:rPr>
              <a:t>Sampling</a:t>
            </a:r>
          </a:p>
          <a:p>
            <a:pPr lvl="1"/>
            <a:r>
              <a:rPr lang="en-US" sz="1800" dirty="0">
                <a:latin typeface="+mj-lt"/>
              </a:rPr>
              <a:t>A multi-stage cluster sampling design was </a:t>
            </a:r>
            <a:r>
              <a:rPr lang="en-US" sz="1800" dirty="0" smtClean="0">
                <a:latin typeface="+mj-lt"/>
              </a:rPr>
              <a:t>utilized</a:t>
            </a:r>
            <a:endParaRPr lang="en-US" sz="1800" dirty="0">
              <a:latin typeface="+mj-lt"/>
              <a:cs typeface="Times New Roman" pitchFamily="18" charset="0"/>
            </a:endParaRPr>
          </a:p>
          <a:p>
            <a:pPr lvl="1"/>
            <a:r>
              <a:rPr lang="en-US" sz="1800" dirty="0" smtClean="0">
                <a:latin typeface="+mj-lt"/>
                <a:cs typeface="Times New Roman" pitchFamily="18" charset="0"/>
              </a:rPr>
              <a:t>620 females/males; age 60 and older</a:t>
            </a:r>
          </a:p>
          <a:p>
            <a:r>
              <a:rPr lang="en-US" sz="1800" dirty="0" smtClean="0">
                <a:latin typeface="+mj-lt"/>
                <a:cs typeface="Times New Roman" pitchFamily="18" charset="0"/>
              </a:rPr>
              <a:t>Data Collection</a:t>
            </a:r>
          </a:p>
          <a:p>
            <a:pPr lvl="1"/>
            <a:r>
              <a:rPr lang="en-US" sz="1800" dirty="0" smtClean="0">
                <a:latin typeface="+mj-lt"/>
                <a:cs typeface="Times New Roman" pitchFamily="18" charset="0"/>
              </a:rPr>
              <a:t> </a:t>
            </a:r>
            <a:r>
              <a:rPr lang="en-US" sz="1800" dirty="0">
                <a:latin typeface="+mj-lt"/>
                <a:cs typeface="Times New Roman" pitchFamily="18" charset="0"/>
              </a:rPr>
              <a:t>Xerostomia Inventory</a:t>
            </a:r>
            <a:r>
              <a:rPr lang="en-US" sz="1800" dirty="0" smtClean="0">
                <a:latin typeface="+mj-lt"/>
                <a:cs typeface="Times New Roman" pitchFamily="18" charset="0"/>
              </a:rPr>
              <a:t>,  </a:t>
            </a:r>
            <a:r>
              <a:rPr lang="en-US" sz="1800" dirty="0">
                <a:latin typeface="+mj-lt"/>
                <a:cs typeface="Times New Roman" pitchFamily="18" charset="0"/>
              </a:rPr>
              <a:t>food frequency questionnaire and food survey </a:t>
            </a:r>
          </a:p>
          <a:p>
            <a:r>
              <a:rPr lang="en-US" sz="1800" dirty="0" smtClean="0">
                <a:latin typeface="+mj-lt"/>
                <a:cs typeface="Times New Roman" pitchFamily="18" charset="0"/>
              </a:rPr>
              <a:t>Conclusion</a:t>
            </a:r>
          </a:p>
          <a:p>
            <a:pPr lvl="1"/>
            <a:r>
              <a:rPr lang="en-US" sz="1800" dirty="0" smtClean="0">
                <a:latin typeface="+mj-lt"/>
                <a:cs typeface="Times New Roman" pitchFamily="18" charset="0"/>
              </a:rPr>
              <a:t>The elderly’s behavior in enhancing their diet seemed to be linked to dry mouth. However, poor dietary quality is not the main causal factor of dry mouth</a:t>
            </a:r>
            <a:r>
              <a:rPr lang="en-US" sz="1800" dirty="0">
                <a:latin typeface="+mj-lt"/>
                <a:cs typeface="Times New Roman" pitchFamily="18" charset="0"/>
              </a:rPr>
              <a:t>.</a:t>
            </a:r>
            <a:endParaRPr lang="en-US" sz="1800" dirty="0" smtClean="0">
              <a:latin typeface="+mj-lt"/>
              <a:cs typeface="Times New Roman" pitchFamily="18" charset="0"/>
            </a:endParaRPr>
          </a:p>
          <a:p>
            <a:pPr lvl="1"/>
            <a:endParaRPr lang="en-US" dirty="0">
              <a:latin typeface="+mj-lt"/>
              <a:cs typeface="Times New Roman" pitchFamily="18" charset="0"/>
            </a:endParaRPr>
          </a:p>
          <a:p>
            <a:pPr marL="457200" lvl="1" indent="0">
              <a:buNone/>
            </a:pPr>
            <a:endParaRPr lang="en-US" dirty="0">
              <a:latin typeface="+mj-lt"/>
              <a:cs typeface="Times New Roman" pitchFamily="18" charset="0"/>
            </a:endParaRPr>
          </a:p>
        </p:txBody>
      </p:sp>
      <p:sp>
        <p:nvSpPr>
          <p:cNvPr id="9" name="TextBox 8"/>
          <p:cNvSpPr txBox="1"/>
          <p:nvPr/>
        </p:nvSpPr>
        <p:spPr>
          <a:xfrm>
            <a:off x="6934200" y="6033247"/>
            <a:ext cx="2057400" cy="369332"/>
          </a:xfrm>
          <a:prstGeom prst="rect">
            <a:avLst/>
          </a:prstGeom>
          <a:noFill/>
          <a:ln>
            <a:solidFill>
              <a:srgbClr val="F5910B"/>
            </a:solidFill>
          </a:ln>
          <a:effectLst>
            <a:glow rad="228600">
              <a:schemeClr val="accent5">
                <a:satMod val="175000"/>
                <a:alpha val="40000"/>
              </a:schemeClr>
            </a:glow>
            <a:outerShdw blurRad="50800" dist="38100" dir="10800000" algn="r" rotWithShape="0">
              <a:prstClr val="black">
                <a:alpha val="40000"/>
              </a:prstClr>
            </a:outerShdw>
          </a:effectLst>
          <a:scene3d>
            <a:camera prst="orthographicFront"/>
            <a:lightRig rig="threePt" dir="t"/>
          </a:scene3d>
          <a:sp3d>
            <a:bevelT/>
          </a:sp3d>
        </p:spPr>
        <p:txBody>
          <a:bodyPr wrap="square" rtlCol="0">
            <a:spAutoFit/>
          </a:bodyPr>
          <a:lstStyle/>
          <a:p>
            <a:r>
              <a:rPr lang="en-US" dirty="0"/>
              <a:t>(</a:t>
            </a:r>
            <a:r>
              <a:rPr lang="en-US" dirty="0" err="1"/>
              <a:t>Quandt</a:t>
            </a:r>
            <a:r>
              <a:rPr lang="en-US" dirty="0"/>
              <a:t> et al., </a:t>
            </a:r>
            <a:r>
              <a:rPr lang="en-US" dirty="0" smtClean="0"/>
              <a:t>2011)</a:t>
            </a:r>
            <a:endParaRPr lang="en-US" dirty="0"/>
          </a:p>
        </p:txBody>
      </p:sp>
    </p:spTree>
    <p:extLst>
      <p:ext uri="{BB962C8B-B14F-4D97-AF65-F5344CB8AC3E}">
        <p14:creationId xmlns:p14="http://schemas.microsoft.com/office/powerpoint/2010/main" val="831851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4" y="838200"/>
            <a:ext cx="3101196" cy="609600"/>
          </a:xfrm>
          <a:ln>
            <a:solidFill>
              <a:srgbClr val="F5910B"/>
            </a:solidFill>
          </a:ln>
          <a:effectLst>
            <a:glow rad="228600">
              <a:schemeClr val="accent5">
                <a:satMod val="175000"/>
                <a:alpha val="40000"/>
              </a:schemeClr>
            </a:glow>
          </a:effectLst>
        </p:spPr>
        <p:txBody>
          <a:bodyPr/>
          <a:lstStyle/>
          <a:p>
            <a:r>
              <a:rPr lang="en-US" dirty="0" smtClean="0"/>
              <a:t>       </a:t>
            </a:r>
            <a:r>
              <a:rPr lang="en-US" sz="3200" dirty="0" smtClean="0"/>
              <a:t>Purpose</a:t>
            </a:r>
            <a:endParaRPr lang="en-US" sz="3200" dirty="0"/>
          </a:p>
        </p:txBody>
      </p:sp>
      <p:sp>
        <p:nvSpPr>
          <p:cNvPr id="3" name="Content Placeholder 2"/>
          <p:cNvSpPr>
            <a:spLocks noGrp="1"/>
          </p:cNvSpPr>
          <p:nvPr>
            <p:ph sz="quarter" idx="13"/>
          </p:nvPr>
        </p:nvSpPr>
        <p:spPr/>
        <p:txBody>
          <a:bodyPr>
            <a:normAutofit/>
          </a:bodyPr>
          <a:lstStyle/>
          <a:p>
            <a:pPr marL="285750" lvl="1"/>
            <a:r>
              <a:rPr lang="en-US" sz="1800" dirty="0" smtClean="0">
                <a:cs typeface="Times New Roman" pitchFamily="18" charset="0"/>
              </a:rPr>
              <a:t>To </a:t>
            </a:r>
            <a:r>
              <a:rPr lang="en-US" sz="1800" dirty="0">
                <a:cs typeface="Times New Roman" pitchFamily="18" charset="0"/>
              </a:rPr>
              <a:t>determine a quantitative correlation among fluid intake, dietary quality, and dietary adaptation in regard to oral deterioration in the elderly</a:t>
            </a:r>
            <a:r>
              <a:rPr lang="en-US" sz="1800" dirty="0" smtClean="0">
                <a:cs typeface="Times New Roman" pitchFamily="18" charset="0"/>
              </a:rPr>
              <a:t>.</a:t>
            </a:r>
            <a:endParaRPr lang="en-US" sz="1800" dirty="0" smtClean="0"/>
          </a:p>
          <a:p>
            <a:pPr lvl="2"/>
            <a:r>
              <a:rPr lang="en-US" sz="1800" dirty="0" smtClean="0"/>
              <a:t>Clearly &amp; concisely written</a:t>
            </a:r>
          </a:p>
          <a:p>
            <a:pPr lvl="2"/>
            <a:r>
              <a:rPr lang="en-US" sz="1800" dirty="0" smtClean="0"/>
              <a:t>Variables refine the purpose making the objectives researchable</a:t>
            </a:r>
          </a:p>
          <a:p>
            <a:pPr lvl="2"/>
            <a:r>
              <a:rPr lang="en-US" sz="1800" dirty="0" smtClean="0"/>
              <a:t>Objectives are important and relevant to nursing research</a:t>
            </a:r>
            <a:r>
              <a:rPr lang="en-US" dirty="0"/>
              <a:t/>
            </a:r>
            <a:br>
              <a:rPr lang="en-US" dirty="0"/>
            </a:br>
            <a:endParaRPr lang="en-US" dirty="0"/>
          </a:p>
        </p:txBody>
      </p:sp>
      <p:sp>
        <p:nvSpPr>
          <p:cNvPr id="5" name="TextBox 4"/>
          <p:cNvSpPr txBox="1"/>
          <p:nvPr/>
        </p:nvSpPr>
        <p:spPr>
          <a:xfrm>
            <a:off x="6858000" y="6059198"/>
            <a:ext cx="2133600" cy="400110"/>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a:t>
            </a:r>
            <a:r>
              <a:rPr lang="en-US" dirty="0"/>
              <a:t>et al., 2011</a:t>
            </a:r>
            <a:r>
              <a:rPr lang="en-US" dirty="0" smtClean="0"/>
              <a:t>)</a:t>
            </a:r>
            <a:r>
              <a:rPr lang="en-US" sz="2000" dirty="0" smtClean="0">
                <a:cs typeface="Times New Roman" pitchFamily="18" charset="0"/>
              </a:rPr>
              <a:t>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3489175"/>
            <a:ext cx="1826150" cy="2601653"/>
          </a:xfrm>
          <a:prstGeom prst="rect">
            <a:avLst/>
          </a:prstGeom>
          <a:effectLst>
            <a:glow rad="228600">
              <a:schemeClr val="accent4">
                <a:satMod val="175000"/>
                <a:alpha val="40000"/>
              </a:schemeClr>
            </a:glow>
          </a:effectLst>
        </p:spPr>
      </p:pic>
      <p:sp>
        <p:nvSpPr>
          <p:cNvPr id="6" name="TextBox 5"/>
          <p:cNvSpPr txBox="1"/>
          <p:nvPr/>
        </p:nvSpPr>
        <p:spPr>
          <a:xfrm>
            <a:off x="302812" y="6340314"/>
            <a:ext cx="3126188"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(www.fyffes.com, July 20, 2012)</a:t>
            </a:r>
            <a:endParaRPr lang="en-US" dirty="0"/>
          </a:p>
        </p:txBody>
      </p:sp>
    </p:spTree>
    <p:extLst>
      <p:ext uri="{BB962C8B-B14F-4D97-AF65-F5344CB8AC3E}">
        <p14:creationId xmlns:p14="http://schemas.microsoft.com/office/powerpoint/2010/main" val="480647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3124200" cy="579438"/>
          </a:xfrm>
          <a:ln>
            <a:solidFill>
              <a:srgbClr val="F5910B"/>
            </a:solidFill>
          </a:ln>
          <a:effectLst>
            <a:glow rad="228600">
              <a:schemeClr val="accent5">
                <a:satMod val="175000"/>
                <a:alpha val="40000"/>
              </a:schemeClr>
            </a:glow>
          </a:effectLst>
        </p:spPr>
        <p:txBody>
          <a:bodyPr/>
          <a:lstStyle/>
          <a:p>
            <a:r>
              <a:rPr lang="en-US" dirty="0" smtClean="0"/>
              <a:t>     </a:t>
            </a:r>
            <a:r>
              <a:rPr lang="en-US" sz="3200" dirty="0" smtClean="0"/>
              <a:t>Framework</a:t>
            </a:r>
            <a:endParaRPr lang="en-US" sz="3200" dirty="0"/>
          </a:p>
        </p:txBody>
      </p:sp>
      <p:sp>
        <p:nvSpPr>
          <p:cNvPr id="3" name="Content Placeholder 2"/>
          <p:cNvSpPr>
            <a:spLocks noGrp="1"/>
          </p:cNvSpPr>
          <p:nvPr>
            <p:ph sz="quarter" idx="13"/>
          </p:nvPr>
        </p:nvSpPr>
        <p:spPr/>
        <p:txBody>
          <a:bodyPr/>
          <a:lstStyle/>
          <a:p>
            <a:endParaRPr lang="en-US" dirty="0" smtClean="0"/>
          </a:p>
          <a:p>
            <a:r>
              <a:rPr lang="en-US" sz="1800" dirty="0" smtClean="0"/>
              <a:t>Conceptual framework </a:t>
            </a:r>
          </a:p>
          <a:p>
            <a:pPr lvl="1"/>
            <a:r>
              <a:rPr lang="en-US" sz="1800" dirty="0" smtClean="0"/>
              <a:t>Identifies concepts </a:t>
            </a:r>
            <a:endParaRPr lang="en-US" sz="1800" dirty="0"/>
          </a:p>
          <a:p>
            <a:r>
              <a:rPr lang="en-US" sz="1800" dirty="0" smtClean="0"/>
              <a:t>Theory of self-care</a:t>
            </a:r>
          </a:p>
          <a:p>
            <a:pPr marL="0" indent="0">
              <a:buNone/>
            </a:pPr>
            <a:endParaRPr lang="en-US" dirty="0"/>
          </a:p>
        </p:txBody>
      </p:sp>
      <p:sp>
        <p:nvSpPr>
          <p:cNvPr id="4" name="TextBox 3"/>
          <p:cNvSpPr txBox="1"/>
          <p:nvPr/>
        </p:nvSpPr>
        <p:spPr>
          <a:xfrm>
            <a:off x="7010400" y="6019800"/>
            <a:ext cx="1981200" cy="381000"/>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a:t>
            </a:r>
            <a:r>
              <a:rPr lang="en-US" dirty="0"/>
              <a:t>et al., 2011</a:t>
            </a:r>
            <a:r>
              <a:rPr lang="en-US" dirty="0" smtClean="0"/>
              <a:t>)</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2057400"/>
            <a:ext cx="3429000" cy="2571750"/>
          </a:xfrm>
          <a:prstGeom prst="rect">
            <a:avLst/>
          </a:prstGeom>
          <a:effectLst>
            <a:glow rad="228600">
              <a:schemeClr val="accent4">
                <a:satMod val="175000"/>
                <a:alpha val="40000"/>
              </a:schemeClr>
            </a:glow>
          </a:effectLst>
          <a:scene3d>
            <a:camera prst="perspectiveFront"/>
            <a:lightRig rig="threePt" dir="t"/>
          </a:scene3d>
          <a:sp3d>
            <a:bevelT prst="angle"/>
          </a:sp3d>
        </p:spPr>
      </p:pic>
      <p:sp>
        <p:nvSpPr>
          <p:cNvPr id="6" name="TextBox 5"/>
          <p:cNvSpPr txBox="1"/>
          <p:nvPr/>
        </p:nvSpPr>
        <p:spPr>
          <a:xfrm>
            <a:off x="4991100" y="4800600"/>
            <a:ext cx="2590800"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(gecafs.org, July, 20, 2012)</a:t>
            </a:r>
            <a:endParaRPr lang="en-US" dirty="0"/>
          </a:p>
        </p:txBody>
      </p:sp>
    </p:spTree>
    <p:extLst>
      <p:ext uri="{BB962C8B-B14F-4D97-AF65-F5344CB8AC3E}">
        <p14:creationId xmlns:p14="http://schemas.microsoft.com/office/powerpoint/2010/main" val="939287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4343400" cy="609600"/>
          </a:xfrm>
          <a:ln>
            <a:solidFill>
              <a:srgbClr val="F5910B"/>
            </a:solidFill>
          </a:ln>
          <a:effectLst>
            <a:glow rad="228600">
              <a:schemeClr val="accent5">
                <a:satMod val="175000"/>
                <a:alpha val="40000"/>
              </a:schemeClr>
            </a:glow>
          </a:effectLst>
        </p:spPr>
        <p:txBody>
          <a:bodyPr/>
          <a:lstStyle/>
          <a:p>
            <a:r>
              <a:rPr lang="en-US" sz="3200" dirty="0" smtClean="0"/>
              <a:t>Review of Literature</a:t>
            </a:r>
            <a:endParaRPr lang="en-US" sz="3200" dirty="0"/>
          </a:p>
        </p:txBody>
      </p:sp>
      <p:sp>
        <p:nvSpPr>
          <p:cNvPr id="3" name="Content Placeholder 2"/>
          <p:cNvSpPr>
            <a:spLocks noGrp="1"/>
          </p:cNvSpPr>
          <p:nvPr>
            <p:ph sz="quarter" idx="13"/>
          </p:nvPr>
        </p:nvSpPr>
        <p:spPr/>
        <p:txBody>
          <a:bodyPr/>
          <a:lstStyle/>
          <a:p>
            <a:endParaRPr lang="en-US" dirty="0" smtClean="0"/>
          </a:p>
          <a:p>
            <a:r>
              <a:rPr lang="en-US" sz="1800" dirty="0" smtClean="0"/>
              <a:t>Thorough and organized</a:t>
            </a:r>
          </a:p>
          <a:p>
            <a:r>
              <a:rPr lang="en-US" sz="1800" dirty="0" smtClean="0"/>
              <a:t>Research from 1993-2009 was utilized. </a:t>
            </a:r>
          </a:p>
          <a:p>
            <a:r>
              <a:rPr lang="en-US" sz="1800" dirty="0" smtClean="0"/>
              <a:t>Literature is well critiqued</a:t>
            </a:r>
          </a:p>
          <a:p>
            <a:r>
              <a:rPr lang="en-US" sz="1800" dirty="0" smtClean="0"/>
              <a:t>Gaps in </a:t>
            </a:r>
            <a:r>
              <a:rPr lang="en-US" sz="1800" dirty="0"/>
              <a:t>k</a:t>
            </a:r>
            <a:r>
              <a:rPr lang="en-US" sz="1800" dirty="0" smtClean="0"/>
              <a:t>nowledge existed and led to the problem</a:t>
            </a:r>
          </a:p>
          <a:p>
            <a:endParaRPr lang="en-US" dirty="0" smtClean="0"/>
          </a:p>
          <a:p>
            <a:pPr lvl="1"/>
            <a:endParaRPr lang="en-US" dirty="0" smtClean="0"/>
          </a:p>
        </p:txBody>
      </p:sp>
      <p:sp>
        <p:nvSpPr>
          <p:cNvPr id="5" name="TextBox 4"/>
          <p:cNvSpPr txBox="1"/>
          <p:nvPr/>
        </p:nvSpPr>
        <p:spPr>
          <a:xfrm>
            <a:off x="6803544" y="6019800"/>
            <a:ext cx="2286000" cy="369332"/>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a:t>
            </a:r>
            <a:r>
              <a:rPr lang="en-US" dirty="0"/>
              <a:t>et al., </a:t>
            </a:r>
            <a:r>
              <a:rPr lang="en-US" dirty="0" smtClean="0"/>
              <a:t>2011)</a:t>
            </a:r>
            <a:endParaRPr lang="en-US" dirty="0"/>
          </a:p>
        </p:txBody>
      </p:sp>
    </p:spTree>
    <p:extLst>
      <p:ext uri="{BB962C8B-B14F-4D97-AF65-F5344CB8AC3E}">
        <p14:creationId xmlns:p14="http://schemas.microsoft.com/office/powerpoint/2010/main" val="276823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46" y="838200"/>
            <a:ext cx="4482353" cy="579438"/>
          </a:xfrm>
          <a:ln>
            <a:solidFill>
              <a:srgbClr val="F5910B"/>
            </a:solidFill>
          </a:ln>
          <a:effectLst>
            <a:glow rad="228600">
              <a:schemeClr val="accent5">
                <a:satMod val="175000"/>
                <a:alpha val="40000"/>
              </a:schemeClr>
            </a:glow>
          </a:effectLst>
        </p:spPr>
        <p:txBody>
          <a:bodyPr/>
          <a:lstStyle/>
          <a:p>
            <a:pPr algn="ctr"/>
            <a:r>
              <a:rPr lang="en-US" sz="3200" dirty="0" smtClean="0"/>
              <a:t>Research Question</a:t>
            </a:r>
            <a:endParaRPr lang="en-US" sz="3200" dirty="0"/>
          </a:p>
        </p:txBody>
      </p:sp>
      <p:sp>
        <p:nvSpPr>
          <p:cNvPr id="3" name="Content Placeholder 2"/>
          <p:cNvSpPr>
            <a:spLocks noGrp="1"/>
          </p:cNvSpPr>
          <p:nvPr>
            <p:ph sz="quarter" idx="13"/>
          </p:nvPr>
        </p:nvSpPr>
        <p:spPr/>
        <p:txBody>
          <a:bodyPr>
            <a:normAutofit/>
          </a:bodyPr>
          <a:lstStyle/>
          <a:p>
            <a:endParaRPr lang="en-US" sz="1800" dirty="0" smtClean="0"/>
          </a:p>
          <a:p>
            <a:r>
              <a:rPr lang="en-US" sz="1800" dirty="0" smtClean="0"/>
              <a:t>Is there a correlation between dietary quality and dry mouth in the elderly?</a:t>
            </a:r>
            <a:endParaRPr lang="en-US" sz="1800" dirty="0"/>
          </a:p>
          <a:p>
            <a:pPr lvl="1"/>
            <a:r>
              <a:rPr lang="en-US" sz="1800" dirty="0" smtClean="0"/>
              <a:t>Most research questions are inferred</a:t>
            </a:r>
          </a:p>
          <a:p>
            <a:pPr lvl="1"/>
            <a:r>
              <a:rPr lang="en-US" sz="1800" dirty="0" smtClean="0"/>
              <a:t>Research question/hypothesis researchable as stated</a:t>
            </a:r>
          </a:p>
          <a:p>
            <a:pPr lvl="1"/>
            <a:r>
              <a:rPr lang="en-US" sz="1800" dirty="0" smtClean="0"/>
              <a:t>Logically related question/hypothesis</a:t>
            </a:r>
          </a:p>
          <a:p>
            <a:endParaRPr lang="en-US" sz="1800" dirty="0"/>
          </a:p>
        </p:txBody>
      </p:sp>
      <p:sp>
        <p:nvSpPr>
          <p:cNvPr id="4" name="TextBox 3"/>
          <p:cNvSpPr txBox="1"/>
          <p:nvPr/>
        </p:nvSpPr>
        <p:spPr>
          <a:xfrm>
            <a:off x="6324600" y="6019800"/>
            <a:ext cx="2792506" cy="381000"/>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endParaRPr lang="en-US" dirty="0"/>
          </a:p>
        </p:txBody>
      </p:sp>
      <p:sp>
        <p:nvSpPr>
          <p:cNvPr id="5" name="Rectangle 4"/>
          <p:cNvSpPr/>
          <p:nvPr/>
        </p:nvSpPr>
        <p:spPr>
          <a:xfrm>
            <a:off x="6629400" y="6019800"/>
            <a:ext cx="1913281" cy="369332"/>
          </a:xfrm>
          <a:prstGeom prst="rect">
            <a:avLst/>
          </a:prstGeom>
        </p:spPr>
        <p:txBody>
          <a:bodyPr wrap="none">
            <a:spAutoFit/>
          </a:bodyPr>
          <a:lstStyle/>
          <a:p>
            <a:r>
              <a:rPr lang="en-US" dirty="0" smtClean="0"/>
              <a:t>(</a:t>
            </a:r>
            <a:r>
              <a:rPr lang="en-US" dirty="0" err="1" smtClean="0"/>
              <a:t>Quandt</a:t>
            </a:r>
            <a:r>
              <a:rPr lang="en-US" dirty="0" smtClean="0"/>
              <a:t> </a:t>
            </a:r>
            <a:r>
              <a:rPr lang="en-US" dirty="0"/>
              <a:t>et al., </a:t>
            </a:r>
            <a:r>
              <a:rPr lang="en-US" dirty="0" smtClean="0"/>
              <a:t>2011)</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44918" y="3352800"/>
            <a:ext cx="1304544" cy="1950720"/>
          </a:xfrm>
          <a:prstGeom prst="rect">
            <a:avLst/>
          </a:prstGeom>
        </p:spPr>
      </p:pic>
      <p:sp>
        <p:nvSpPr>
          <p:cNvPr id="7" name="TextBox 6"/>
          <p:cNvSpPr txBox="1"/>
          <p:nvPr/>
        </p:nvSpPr>
        <p:spPr>
          <a:xfrm>
            <a:off x="4648200" y="5118854"/>
            <a:ext cx="4468906"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(http</a:t>
            </a:r>
            <a:r>
              <a:rPr lang="en-US" dirty="0"/>
              <a:t>://</a:t>
            </a:r>
            <a:r>
              <a:rPr lang="en-US" dirty="0" smtClean="0"/>
              <a:t>www.photographyblogger.net, July, 20, 2012)</a:t>
            </a:r>
            <a:endParaRPr lang="en-US" dirty="0"/>
          </a:p>
        </p:txBody>
      </p:sp>
    </p:spTree>
    <p:extLst>
      <p:ext uri="{BB962C8B-B14F-4D97-AF65-F5344CB8AC3E}">
        <p14:creationId xmlns:p14="http://schemas.microsoft.com/office/powerpoint/2010/main" val="3866215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438400" cy="579438"/>
          </a:xfrm>
          <a:ln>
            <a:solidFill>
              <a:srgbClr val="F5910B"/>
            </a:solidFill>
          </a:ln>
          <a:effectLst>
            <a:glow rad="228600">
              <a:schemeClr val="accent5">
                <a:satMod val="175000"/>
                <a:alpha val="40000"/>
              </a:schemeClr>
            </a:glow>
          </a:effectLst>
        </p:spPr>
        <p:txBody>
          <a:bodyPr/>
          <a:lstStyle/>
          <a:p>
            <a:pPr algn="ctr"/>
            <a:r>
              <a:rPr lang="en-US" dirty="0" smtClean="0"/>
              <a:t>              </a:t>
            </a:r>
            <a:r>
              <a:rPr lang="en-US" sz="3200" dirty="0" smtClean="0"/>
              <a:t>Variables</a:t>
            </a:r>
            <a:endParaRPr lang="en-US" sz="3200" dirty="0"/>
          </a:p>
        </p:txBody>
      </p:sp>
      <p:sp>
        <p:nvSpPr>
          <p:cNvPr id="3" name="Content Placeholder 2"/>
          <p:cNvSpPr>
            <a:spLocks noGrp="1"/>
          </p:cNvSpPr>
          <p:nvPr>
            <p:ph sz="quarter" idx="13"/>
          </p:nvPr>
        </p:nvSpPr>
        <p:spPr/>
        <p:txBody>
          <a:bodyPr>
            <a:normAutofit/>
          </a:bodyPr>
          <a:lstStyle/>
          <a:p>
            <a:pPr lvl="0"/>
            <a:endParaRPr lang="en-US" sz="1800" dirty="0" smtClean="0"/>
          </a:p>
          <a:p>
            <a:pPr lvl="0"/>
            <a:r>
              <a:rPr lang="en-US" sz="1800" dirty="0" smtClean="0"/>
              <a:t>Identified concepts/variables</a:t>
            </a:r>
          </a:p>
          <a:p>
            <a:pPr lvl="0"/>
            <a:r>
              <a:rPr lang="en-US" sz="1800" dirty="0" smtClean="0"/>
              <a:t>Identified </a:t>
            </a:r>
            <a:r>
              <a:rPr lang="en-US" sz="1800" dirty="0"/>
              <a:t>dependent and independent variables</a:t>
            </a:r>
          </a:p>
          <a:p>
            <a:pPr lvl="0"/>
            <a:r>
              <a:rPr lang="en-US" sz="1800" dirty="0"/>
              <a:t>Conceptual &amp; operational definitions</a:t>
            </a:r>
          </a:p>
          <a:p>
            <a:pPr lvl="0"/>
            <a:r>
              <a:rPr lang="en-US" sz="1800" dirty="0"/>
              <a:t>Controlled, non-identified extraneous/intervening variables</a:t>
            </a:r>
          </a:p>
          <a:p>
            <a:endParaRPr lang="en-US" sz="1800" dirty="0"/>
          </a:p>
        </p:txBody>
      </p:sp>
    </p:spTree>
    <p:extLst>
      <p:ext uri="{BB962C8B-B14F-4D97-AF65-F5344CB8AC3E}">
        <p14:creationId xmlns:p14="http://schemas.microsoft.com/office/powerpoint/2010/main" val="1663660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84" y="838200"/>
            <a:ext cx="1981200" cy="579438"/>
          </a:xfrm>
          <a:ln>
            <a:solidFill>
              <a:srgbClr val="F5910B"/>
            </a:solidFill>
          </a:ln>
          <a:effectLst>
            <a:glow rad="228600">
              <a:schemeClr val="accent5">
                <a:satMod val="175000"/>
                <a:alpha val="40000"/>
              </a:schemeClr>
            </a:glow>
          </a:effectLst>
        </p:spPr>
        <p:txBody>
          <a:bodyPr/>
          <a:lstStyle/>
          <a:p>
            <a:pPr algn="ctr"/>
            <a:r>
              <a:rPr lang="en-US" sz="3200" dirty="0" smtClean="0"/>
              <a:t>Design </a:t>
            </a:r>
            <a:endParaRPr lang="en-US" sz="3200" dirty="0"/>
          </a:p>
        </p:txBody>
      </p:sp>
      <p:sp>
        <p:nvSpPr>
          <p:cNvPr id="3" name="Content Placeholder 2"/>
          <p:cNvSpPr>
            <a:spLocks noGrp="1"/>
          </p:cNvSpPr>
          <p:nvPr>
            <p:ph sz="quarter" idx="13"/>
          </p:nvPr>
        </p:nvSpPr>
        <p:spPr>
          <a:xfrm>
            <a:off x="609600" y="1676400"/>
            <a:ext cx="7924800" cy="4114800"/>
          </a:xfrm>
        </p:spPr>
        <p:txBody>
          <a:bodyPr/>
          <a:lstStyle/>
          <a:p>
            <a:endParaRPr lang="en-US" dirty="0" smtClean="0">
              <a:latin typeface="+mj-lt"/>
            </a:endParaRPr>
          </a:p>
          <a:p>
            <a:r>
              <a:rPr lang="en-US" sz="1800" dirty="0" smtClean="0">
                <a:latin typeface="+mj-lt"/>
              </a:rPr>
              <a:t>Population based, cross-sectional design</a:t>
            </a:r>
          </a:p>
          <a:p>
            <a:pPr lvl="1"/>
            <a:r>
              <a:rPr lang="en-US" sz="1800" dirty="0" smtClean="0">
                <a:latin typeface="+mj-lt"/>
              </a:rPr>
              <a:t>Quantitative data resulted from questionnaires and surveys</a:t>
            </a:r>
          </a:p>
          <a:p>
            <a:r>
              <a:rPr lang="en-US" sz="1800" dirty="0">
                <a:latin typeface="+mj-lt"/>
              </a:rPr>
              <a:t>A</a:t>
            </a:r>
            <a:r>
              <a:rPr lang="en-US" sz="1800" dirty="0" smtClean="0">
                <a:latin typeface="+mj-lt"/>
              </a:rPr>
              <a:t>ppropriate for the research problem</a:t>
            </a:r>
          </a:p>
          <a:p>
            <a:r>
              <a:rPr lang="en-US" sz="1800" dirty="0">
                <a:latin typeface="+mj-lt"/>
                <a:cs typeface="Times New Roman" pitchFamily="18" charset="0"/>
              </a:rPr>
              <a:t>Internal validity </a:t>
            </a:r>
            <a:r>
              <a:rPr lang="en-US" sz="1800" dirty="0" smtClean="0">
                <a:latin typeface="+mj-lt"/>
                <a:cs typeface="Times New Roman" pitchFamily="18" charset="0"/>
              </a:rPr>
              <a:t>is addressed</a:t>
            </a:r>
            <a:endParaRPr lang="en-US" sz="1800" dirty="0">
              <a:latin typeface="+mj-lt"/>
              <a:cs typeface="Times New Roman" pitchFamily="18" charset="0"/>
            </a:endParaRPr>
          </a:p>
          <a:p>
            <a:endParaRPr lang="en-US" dirty="0"/>
          </a:p>
        </p:txBody>
      </p:sp>
      <p:sp>
        <p:nvSpPr>
          <p:cNvPr id="6" name="TextBox 5"/>
          <p:cNvSpPr txBox="1"/>
          <p:nvPr/>
        </p:nvSpPr>
        <p:spPr>
          <a:xfrm>
            <a:off x="7150768" y="6019800"/>
            <a:ext cx="1981200" cy="369332"/>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r>
              <a:rPr lang="en-US" dirty="0" smtClean="0"/>
              <a:t>(</a:t>
            </a:r>
            <a:r>
              <a:rPr lang="en-US" dirty="0" err="1" smtClean="0"/>
              <a:t>Quandt</a:t>
            </a:r>
            <a:r>
              <a:rPr lang="en-US" dirty="0" smtClean="0"/>
              <a:t> et al., 2011)</a:t>
            </a:r>
            <a:endParaRPr lang="en-US" dirty="0"/>
          </a:p>
        </p:txBody>
      </p:sp>
    </p:spTree>
    <p:extLst>
      <p:ext uri="{BB962C8B-B14F-4D97-AF65-F5344CB8AC3E}">
        <p14:creationId xmlns:p14="http://schemas.microsoft.com/office/powerpoint/2010/main" val="3250651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2057400" cy="579438"/>
          </a:xfrm>
          <a:ln>
            <a:solidFill>
              <a:srgbClr val="F5910B"/>
            </a:solidFill>
          </a:ln>
          <a:effectLst>
            <a:glow rad="228600">
              <a:schemeClr val="accent5">
                <a:satMod val="175000"/>
                <a:alpha val="40000"/>
              </a:schemeClr>
            </a:glow>
          </a:effectLst>
        </p:spPr>
        <p:txBody>
          <a:bodyPr/>
          <a:lstStyle/>
          <a:p>
            <a:pPr algn="ctr"/>
            <a:r>
              <a:rPr lang="en-US" sz="3200" dirty="0" smtClean="0"/>
              <a:t>Sample</a:t>
            </a:r>
            <a:endParaRPr lang="en-US" sz="3200" dirty="0"/>
          </a:p>
        </p:txBody>
      </p:sp>
      <p:sp>
        <p:nvSpPr>
          <p:cNvPr id="3" name="Content Placeholder 2"/>
          <p:cNvSpPr>
            <a:spLocks noGrp="1"/>
          </p:cNvSpPr>
          <p:nvPr>
            <p:ph sz="quarter" idx="13"/>
          </p:nvPr>
        </p:nvSpPr>
        <p:spPr/>
        <p:txBody>
          <a:bodyPr>
            <a:normAutofit/>
          </a:bodyPr>
          <a:lstStyle/>
          <a:p>
            <a:pPr>
              <a:lnSpc>
                <a:spcPct val="90000"/>
              </a:lnSpc>
            </a:pPr>
            <a:endParaRPr lang="en-US" sz="1800" dirty="0" smtClean="0">
              <a:latin typeface="+mj-lt"/>
            </a:endParaRPr>
          </a:p>
          <a:p>
            <a:pPr>
              <a:lnSpc>
                <a:spcPct val="90000"/>
              </a:lnSpc>
            </a:pPr>
            <a:r>
              <a:rPr lang="en-US" sz="1800" dirty="0">
                <a:latin typeface="+mj-lt"/>
              </a:rPr>
              <a:t>D</a:t>
            </a:r>
            <a:r>
              <a:rPr lang="en-US" sz="1800" dirty="0" smtClean="0">
                <a:latin typeface="+mj-lt"/>
              </a:rPr>
              <a:t>escribed </a:t>
            </a:r>
            <a:r>
              <a:rPr lang="en-US" sz="1800" dirty="0">
                <a:latin typeface="+mj-lt"/>
              </a:rPr>
              <a:t>in regards to the </a:t>
            </a:r>
            <a:r>
              <a:rPr lang="en-US" sz="1800" dirty="0" smtClean="0">
                <a:latin typeface="+mj-lt"/>
              </a:rPr>
              <a:t>population meeting inclusion criteria</a:t>
            </a:r>
          </a:p>
          <a:p>
            <a:pPr>
              <a:lnSpc>
                <a:spcPct val="90000"/>
              </a:lnSpc>
            </a:pPr>
            <a:r>
              <a:rPr lang="en-US" sz="1800" dirty="0">
                <a:latin typeface="+mj-lt"/>
              </a:rPr>
              <a:t>S</a:t>
            </a:r>
            <a:r>
              <a:rPr lang="en-US" sz="1800" dirty="0" smtClean="0">
                <a:latin typeface="+mj-lt"/>
              </a:rPr>
              <a:t>ampling </a:t>
            </a:r>
            <a:r>
              <a:rPr lang="en-US" sz="1800" dirty="0">
                <a:latin typeface="+mj-lt"/>
              </a:rPr>
              <a:t>method is appropriate </a:t>
            </a:r>
            <a:endParaRPr lang="en-US" sz="1800" dirty="0" smtClean="0">
              <a:latin typeface="+mj-lt"/>
            </a:endParaRPr>
          </a:p>
          <a:p>
            <a:pPr>
              <a:lnSpc>
                <a:spcPct val="90000"/>
              </a:lnSpc>
            </a:pPr>
            <a:r>
              <a:rPr lang="en-US" sz="1800" dirty="0" smtClean="0">
                <a:latin typeface="+mj-lt"/>
              </a:rPr>
              <a:t>622 subjects </a:t>
            </a:r>
            <a:r>
              <a:rPr lang="en-US" sz="1800" dirty="0">
                <a:latin typeface="+mj-lt"/>
              </a:rPr>
              <a:t>is adequate </a:t>
            </a:r>
            <a:endParaRPr lang="en-US" sz="1800" dirty="0" smtClean="0">
              <a:latin typeface="+mj-lt"/>
            </a:endParaRPr>
          </a:p>
          <a:p>
            <a:pPr>
              <a:lnSpc>
                <a:spcPct val="90000"/>
              </a:lnSpc>
            </a:pPr>
            <a:r>
              <a:rPr lang="en-US" sz="1800" dirty="0">
                <a:latin typeface="+mj-lt"/>
              </a:rPr>
              <a:t>S</a:t>
            </a:r>
            <a:r>
              <a:rPr lang="en-US" sz="1800" dirty="0" smtClean="0">
                <a:latin typeface="+mj-lt"/>
              </a:rPr>
              <a:t>ubjects </a:t>
            </a:r>
            <a:r>
              <a:rPr lang="en-US" sz="1800" dirty="0">
                <a:latin typeface="+mj-lt"/>
              </a:rPr>
              <a:t>were protected throughout the study</a:t>
            </a:r>
          </a:p>
          <a:p>
            <a:endParaRPr lang="en-US" sz="1800" dirty="0" smtClean="0">
              <a:latin typeface="+mj-lt"/>
            </a:endParaRPr>
          </a:p>
        </p:txBody>
      </p:sp>
      <p:sp>
        <p:nvSpPr>
          <p:cNvPr id="4" name="TextBox 3"/>
          <p:cNvSpPr txBox="1"/>
          <p:nvPr/>
        </p:nvSpPr>
        <p:spPr>
          <a:xfrm>
            <a:off x="6934200" y="6019800"/>
            <a:ext cx="2133600" cy="341632"/>
          </a:xfrm>
          <a:prstGeom prst="rect">
            <a:avLst/>
          </a:prstGeom>
          <a:noFill/>
          <a:ln>
            <a:solidFill>
              <a:srgbClr val="F5910B"/>
            </a:solidFill>
          </a:ln>
          <a:effectLst>
            <a:glow rad="228600">
              <a:schemeClr val="accent5">
                <a:satMod val="175000"/>
                <a:alpha val="40000"/>
              </a:schemeClr>
            </a:glow>
          </a:effectLst>
          <a:scene3d>
            <a:camera prst="orthographicFront"/>
            <a:lightRig rig="threePt" dir="t"/>
          </a:scene3d>
          <a:sp3d>
            <a:bevelT prst="relaxedInset"/>
          </a:sp3d>
        </p:spPr>
        <p:txBody>
          <a:bodyPr wrap="square" rtlCol="0">
            <a:spAutoFit/>
          </a:bodyPr>
          <a:lstStyle/>
          <a:p>
            <a:pPr>
              <a:lnSpc>
                <a:spcPct val="90000"/>
              </a:lnSpc>
            </a:pPr>
            <a:r>
              <a:rPr lang="en-US" dirty="0">
                <a:latin typeface="Times New Roman" pitchFamily="18" charset="0"/>
              </a:rPr>
              <a:t>(</a:t>
            </a:r>
            <a:r>
              <a:rPr lang="en-US" dirty="0" err="1">
                <a:latin typeface="Times New Roman" pitchFamily="18" charset="0"/>
              </a:rPr>
              <a:t>Quandt</a:t>
            </a:r>
            <a:r>
              <a:rPr lang="en-US" dirty="0">
                <a:latin typeface="Times New Roman" pitchFamily="18" charset="0"/>
              </a:rPr>
              <a:t>, </a:t>
            </a:r>
            <a:r>
              <a:rPr lang="en-US" dirty="0" smtClean="0">
                <a:latin typeface="Times New Roman" pitchFamily="18" charset="0"/>
              </a:rPr>
              <a:t>et al., 2011)</a:t>
            </a:r>
            <a:endParaRPr lang="en-US" dirty="0">
              <a:latin typeface="Times New Roman"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79" y="2590800"/>
            <a:ext cx="3352800" cy="2806700"/>
          </a:xfrm>
          <a:prstGeom prst="rect">
            <a:avLst/>
          </a:prstGeom>
          <a:ln>
            <a:noFill/>
          </a:ln>
          <a:effectLst>
            <a:glow rad="228600">
              <a:schemeClr val="accent4">
                <a:satMod val="175000"/>
                <a:alpha val="40000"/>
              </a:schemeClr>
            </a:glow>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6" name="TextBox 5"/>
          <p:cNvSpPr txBox="1"/>
          <p:nvPr/>
        </p:nvSpPr>
        <p:spPr>
          <a:xfrm>
            <a:off x="2590800" y="5397500"/>
            <a:ext cx="3200400" cy="369332"/>
          </a:xfrm>
          <a:prstGeom prst="rect">
            <a:avLst/>
          </a:prstGeom>
          <a:noFill/>
          <a:ln>
            <a:solidFill>
              <a:srgbClr val="F5910B"/>
            </a:solidFill>
          </a:ln>
          <a:effectLst>
            <a:glow rad="228600">
              <a:schemeClr val="accent5">
                <a:satMod val="175000"/>
                <a:alpha val="40000"/>
              </a:schemeClr>
            </a:glow>
          </a:effectLst>
        </p:spPr>
        <p:txBody>
          <a:bodyPr wrap="square" rtlCol="0">
            <a:spAutoFit/>
          </a:bodyPr>
          <a:lstStyle/>
          <a:p>
            <a:r>
              <a:rPr lang="en-US" dirty="0" smtClean="0"/>
              <a:t>(theseashore.org.uk, July 20, 2012)</a:t>
            </a:r>
            <a:endParaRPr lang="en-US" dirty="0"/>
          </a:p>
        </p:txBody>
      </p:sp>
    </p:spTree>
    <p:extLst>
      <p:ext uri="{BB962C8B-B14F-4D97-AF65-F5344CB8AC3E}">
        <p14:creationId xmlns:p14="http://schemas.microsoft.com/office/powerpoint/2010/main" val="702568602"/>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2638</TotalTime>
  <Words>3599</Words>
  <Application>Microsoft Office PowerPoint</Application>
  <PresentationFormat>On-screen Show (4:3)</PresentationFormat>
  <Paragraphs>141</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Horizon</vt:lpstr>
      <vt:lpstr>Dry Mouth and Dietary Quality in Older Adults in North Carolina</vt:lpstr>
      <vt:lpstr>      Summary</vt:lpstr>
      <vt:lpstr>       Purpose</vt:lpstr>
      <vt:lpstr>     Framework</vt:lpstr>
      <vt:lpstr>Review of Literature</vt:lpstr>
      <vt:lpstr>Research Question</vt:lpstr>
      <vt:lpstr>              Variables</vt:lpstr>
      <vt:lpstr>Design </vt:lpstr>
      <vt:lpstr>Sample</vt:lpstr>
      <vt:lpstr>Data Collection Methods</vt:lpstr>
      <vt:lpstr>Data Analysis</vt:lpstr>
      <vt:lpstr>Results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Dry Mouth and Dietary Quality in Older Adults in North Carolina</dc:title>
  <dc:creator>Michael</dc:creator>
  <cp:lastModifiedBy>Michael</cp:lastModifiedBy>
  <cp:revision>90</cp:revision>
  <dcterms:created xsi:type="dcterms:W3CDTF">2012-07-08T00:39:58Z</dcterms:created>
  <dcterms:modified xsi:type="dcterms:W3CDTF">2012-07-21T17:04:43Z</dcterms:modified>
</cp:coreProperties>
</file>