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8" r:id="rId1"/>
  </p:sldMasterIdLst>
  <p:sldIdLst>
    <p:sldId id="256" r:id="rId2"/>
    <p:sldId id="257" r:id="rId3"/>
    <p:sldId id="258" r:id="rId4"/>
    <p:sldId id="259" r:id="rId5"/>
    <p:sldId id="260" r:id="rId6"/>
    <p:sldId id="261" r:id="rId7"/>
    <p:sldId id="262" r:id="rId8"/>
    <p:sldId id="271" r:id="rId9"/>
    <p:sldId id="272" r:id="rId10"/>
    <p:sldId id="263" r:id="rId11"/>
    <p:sldId id="264" r:id="rId12"/>
    <p:sldId id="265" r:id="rId13"/>
    <p:sldId id="274" r:id="rId14"/>
    <p:sldId id="269" r:id="rId15"/>
    <p:sldId id="275" r:id="rId16"/>
    <p:sldId id="273"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236" autoAdjust="0"/>
    <p:restoredTop sz="94660"/>
  </p:normalViewPr>
  <p:slideViewPr>
    <p:cSldViewPr snapToGrid="0" snapToObjects="1">
      <p:cViewPr>
        <p:scale>
          <a:sx n="72" d="100"/>
          <a:sy n="72" d="100"/>
        </p:scale>
        <p:origin x="-1530"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AD8D91A-A2EE-4B54-B3C6-F6C67903BA9C}" type="datetime1">
              <a:rPr lang="en-US" smtClean="0"/>
              <a:pPr/>
              <a:t>11/12/2011</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7106-F2ED-405E-BC33-CC3CF426205F}" type="slidenum">
              <a:rPr lang="en-US" smtClean="0"/>
              <a:pPr/>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9785C6-EBAF-49D5-AD4D-BABF4DFAAD59}" type="datetime1">
              <a:rPr lang="en-US" smtClean="0"/>
              <a:pPr/>
              <a:t>11/12/2011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404122-9A3A-4FD8-98B8-22631F32846C}" type="datetime1">
              <a:rPr lang="en-US" smtClean="0"/>
              <a:pPr/>
              <a:t>11/12/2011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59A7B8-0EC4-44C9-AFEF-25E144F11C06}" type="datetime1">
              <a:rPr lang="en-US" smtClean="0"/>
              <a:pPr/>
              <a:t>11/12/2011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BB47B5-C739-4DAE-AACD-CC58CA843AC4}" type="datetime1">
              <a:rPr lang="en-US" smtClean="0"/>
              <a:pPr/>
              <a:t>11/12/2011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E72AE48-94E6-46E0-BE32-5F0716DE9115}" type="datetime1">
              <a:rPr lang="en-US" smtClean="0"/>
              <a:pPr/>
              <a:t>11/12/2011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884C285-8BCE-48FC-97D9-E2837AF38351}" type="datetime1">
              <a:rPr lang="en-US" smtClean="0"/>
              <a:pPr/>
              <a:t>11/12/2011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84A37A-AFC2-4A01-80A1-FC20F2C0D5BB}" type="slidenum">
              <a:rPr lang="en-US" smtClean="0"/>
              <a:pPr/>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70D3E6-EF16-4488-94A4-211508FE4682}" type="datetime1">
              <a:rPr lang="en-US" smtClean="0"/>
              <a:pPr/>
              <a:t>11/12/2011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84A37A-AFC2-4A01-80A1-FC20F2C0D5BB}" type="slidenum">
              <a:rPr lang="en-US" smtClean="0"/>
              <a:pPr/>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77FB3B-20DA-4D0E-BF16-8262B7156612}" type="datetime1">
              <a:rPr lang="en-US" smtClean="0"/>
              <a:pPr/>
              <a:t>11/12/2011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84A37A-AFC2-4A01-80A1-FC20F2C0D5BB}" type="slidenum">
              <a:rPr lang="en-US" smtClean="0"/>
              <a:pPr/>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273C2C-6BD0-40EC-8D8D-4D51F089C5EB}" type="datetime1">
              <a:rPr lang="en-US" smtClean="0"/>
              <a:pPr/>
              <a:t>11/12/2011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377F5C-EDA7-4864-9756-35769B0E62CF}" type="datetime1">
              <a:rPr lang="en-US" smtClean="0"/>
              <a:pPr/>
              <a:t>11/12/2011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B99C93-F56F-46AB-9EB8-53614A95B15F}" type="datetime1">
              <a:rPr lang="en-US" smtClean="0"/>
              <a:pPr/>
              <a:t>11/12/2011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84A37A-AFC2-4A01-80A1-FC20F2C0D5BB}" type="slidenum">
              <a:rPr lang="en-US" smtClean="0"/>
              <a:pPr/>
              <a:t>‹#›</a:t>
            </a:fld>
            <a:endParaRPr lang="en-US" dirty="0"/>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939" r:id="rId1"/>
    <p:sldLayoutId id="2147483940" r:id="rId2"/>
    <p:sldLayoutId id="2147483941" r:id="rId3"/>
    <p:sldLayoutId id="2147483942" r:id="rId4"/>
    <p:sldLayoutId id="2147483943" r:id="rId5"/>
    <p:sldLayoutId id="2147483944" r:id="rId6"/>
    <p:sldLayoutId id="2147483945" r:id="rId7"/>
    <p:sldLayoutId id="2147483946" r:id="rId8"/>
    <p:sldLayoutId id="2147483947" r:id="rId9"/>
    <p:sldLayoutId id="2147483948" r:id="rId10"/>
    <p:sldLayoutId id="214748394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eatingwell.com/nutrition_health" TargetMode="External"/><Relationship Id="rId2" Type="http://schemas.openxmlformats.org/officeDocument/2006/relationships/hyperlink" Target="http://www.totaldui.com/" TargetMode="External"/><Relationship Id="rId1" Type="http://schemas.openxmlformats.org/officeDocument/2006/relationships/slideLayout" Target="../slideLayouts/slideLayout2.xml"/><Relationship Id="rId4" Type="http://schemas.openxmlformats.org/officeDocument/2006/relationships/hyperlink" Target="http://www.cdc.gov/mmwr/PDF/ss/ss5905.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529192" y="2822586"/>
            <a:ext cx="6781881" cy="1688782"/>
          </a:xfrm>
        </p:spPr>
        <p:txBody>
          <a:bodyPr/>
          <a:lstStyle/>
          <a:p>
            <a:r>
              <a:rPr lang="en-US" dirty="0" smtClean="0">
                <a:solidFill>
                  <a:srgbClr val="FF0000"/>
                </a:solidFill>
              </a:rPr>
              <a:t>Driving Under the Influence</a:t>
            </a:r>
            <a:endParaRPr lang="en-US" dirty="0">
              <a:solidFill>
                <a:srgbClr val="FF0000"/>
              </a:solidFill>
            </a:endParaRPr>
          </a:p>
        </p:txBody>
      </p:sp>
      <p:sp>
        <p:nvSpPr>
          <p:cNvPr id="2" name="Subtitle 1"/>
          <p:cNvSpPr>
            <a:spLocks noGrp="1"/>
          </p:cNvSpPr>
          <p:nvPr>
            <p:ph type="subTitle" idx="1"/>
          </p:nvPr>
        </p:nvSpPr>
        <p:spPr>
          <a:xfrm>
            <a:off x="681672" y="4690712"/>
            <a:ext cx="6762297" cy="789746"/>
          </a:xfrm>
        </p:spPr>
        <p:txBody>
          <a:bodyPr>
            <a:normAutofit fontScale="85000" lnSpcReduction="20000"/>
          </a:bodyPr>
          <a:lstStyle/>
          <a:p>
            <a:r>
              <a:rPr lang="en-US" dirty="0" smtClean="0"/>
              <a:t>BY: Jonathan, Nina, Amanda, Cassie, Kelsey, Marcy, &amp; Gary</a:t>
            </a:r>
            <a:endParaRPr lang="en-US" dirty="0"/>
          </a:p>
        </p:txBody>
      </p:sp>
    </p:spTree>
    <p:extLst>
      <p:ext uri="{BB962C8B-B14F-4D97-AF65-F5344CB8AC3E}">
        <p14:creationId xmlns:p14="http://schemas.microsoft.com/office/powerpoint/2010/main" val="24924424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Consequences of dui</a:t>
            </a:r>
            <a:endParaRPr lang="en-US"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dirty="0">
                <a:latin typeface="Times New Roman" pitchFamily="18" charset="0"/>
                <a:cs typeface="Times New Roman" pitchFamily="18" charset="0"/>
              </a:rPr>
              <a:t>LOSS OF LIFE</a:t>
            </a:r>
          </a:p>
          <a:p>
            <a:r>
              <a:rPr lang="en-US" dirty="0">
                <a:latin typeface="Times New Roman" pitchFamily="18" charset="0"/>
                <a:cs typeface="Times New Roman" pitchFamily="18" charset="0"/>
              </a:rPr>
              <a:t>LOSS OF WORK</a:t>
            </a:r>
          </a:p>
          <a:p>
            <a:r>
              <a:rPr lang="en-US" dirty="0">
                <a:latin typeface="Times New Roman" pitchFamily="18" charset="0"/>
                <a:cs typeface="Times New Roman" pitchFamily="18" charset="0"/>
              </a:rPr>
              <a:t>EMBARRASSMENT</a:t>
            </a:r>
          </a:p>
          <a:p>
            <a:r>
              <a:rPr lang="en-US" dirty="0">
                <a:latin typeface="Times New Roman" pitchFamily="18" charset="0"/>
                <a:cs typeface="Times New Roman" pitchFamily="18" charset="0"/>
              </a:rPr>
              <a:t>PRIDE</a:t>
            </a:r>
          </a:p>
          <a:p>
            <a:r>
              <a:rPr lang="en-US" dirty="0">
                <a:latin typeface="Times New Roman" pitchFamily="18" charset="0"/>
                <a:cs typeface="Times New Roman" pitchFamily="18" charset="0"/>
              </a:rPr>
              <a:t>INCONVENIENCE TO OTHERS</a:t>
            </a:r>
          </a:p>
          <a:p>
            <a:r>
              <a:rPr lang="en-US" dirty="0">
                <a:latin typeface="Times New Roman" pitchFamily="18" charset="0"/>
                <a:cs typeface="Times New Roman" pitchFamily="18" charset="0"/>
              </a:rPr>
              <a:t>IMMOBILITY </a:t>
            </a:r>
          </a:p>
          <a:p>
            <a:r>
              <a:rPr lang="en-US" dirty="0">
                <a:latin typeface="Times New Roman" pitchFamily="18" charset="0"/>
                <a:cs typeface="Times New Roman" pitchFamily="18" charset="0"/>
              </a:rPr>
              <a:t>A POTENTIAL LIFE SENTENCE </a:t>
            </a:r>
            <a:br>
              <a:rPr lang="en-US" dirty="0">
                <a:latin typeface="Times New Roman" pitchFamily="18" charset="0"/>
                <a:cs typeface="Times New Roman" pitchFamily="18" charset="0"/>
              </a:rPr>
            </a:br>
            <a:r>
              <a:rPr lang="en-US" dirty="0" smtClean="0">
                <a:latin typeface="Times New Roman" pitchFamily="18" charset="0"/>
                <a:cs typeface="Times New Roman" pitchFamily="18" charset="0"/>
              </a:rPr>
              <a:t>IF </a:t>
            </a:r>
            <a:r>
              <a:rPr lang="en-US" dirty="0">
                <a:latin typeface="Times New Roman" pitchFamily="18" charset="0"/>
                <a:cs typeface="Times New Roman" pitchFamily="18" charset="0"/>
              </a:rPr>
              <a:t>A DEATH IS INVOLVED</a:t>
            </a:r>
          </a:p>
          <a:p>
            <a:pPr marL="114300" indent="0">
              <a:buNone/>
            </a:pPr>
            <a:endParaRPr lang="en-US" dirty="0"/>
          </a:p>
        </p:txBody>
      </p:sp>
      <p:sp>
        <p:nvSpPr>
          <p:cNvPr id="4" name="Rectangle 3"/>
          <p:cNvSpPr/>
          <p:nvPr/>
        </p:nvSpPr>
        <p:spPr>
          <a:xfrm>
            <a:off x="2030903" y="5633906"/>
            <a:ext cx="5077398" cy="646331"/>
          </a:xfrm>
          <a:prstGeom prst="rect">
            <a:avLst/>
          </a:prstGeom>
        </p:spPr>
        <p:txBody>
          <a:bodyPr wrap="square">
            <a:spAutoFit/>
          </a:bodyPr>
          <a:lstStyle/>
          <a:p>
            <a:r>
              <a:rPr lang="en-US" sz="3600" b="1" u="sng" dirty="0">
                <a:solidFill>
                  <a:srgbClr val="FFFF00"/>
                </a:solidFill>
              </a:rPr>
              <a:t>SO DON’T BE A FOOL!!</a:t>
            </a:r>
            <a:endParaRPr lang="en-US" sz="3600" b="1" dirty="0">
              <a:solidFill>
                <a:srgbClr val="FFFF00"/>
              </a:solidFill>
            </a:endParaRPr>
          </a:p>
        </p:txBody>
      </p:sp>
      <p:pic>
        <p:nvPicPr>
          <p:cNvPr id="6" name="Picture 5"/>
          <p:cNvPicPr>
            <a:picLocks noChangeAspect="1"/>
          </p:cNvPicPr>
          <p:nvPr/>
        </p:nvPicPr>
        <p:blipFill>
          <a:blip r:embed="rId2"/>
          <a:stretch>
            <a:fillRect/>
          </a:stretch>
        </p:blipFill>
        <p:spPr>
          <a:xfrm>
            <a:off x="6551813" y="1239051"/>
            <a:ext cx="2391535" cy="2468681"/>
          </a:xfrm>
          <a:prstGeom prst="rect">
            <a:avLst/>
          </a:prstGeom>
        </p:spPr>
      </p:pic>
    </p:spTree>
    <p:extLst>
      <p:ext uri="{BB962C8B-B14F-4D97-AF65-F5344CB8AC3E}">
        <p14:creationId xmlns:p14="http://schemas.microsoft.com/office/powerpoint/2010/main" val="959898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FF0000"/>
                </a:solidFill>
              </a:rPr>
              <a:t>1</a:t>
            </a:r>
            <a:r>
              <a:rPr lang="en-US" sz="3600" baseline="30000" dirty="0">
                <a:solidFill>
                  <a:srgbClr val="FF0000"/>
                </a:solidFill>
              </a:rPr>
              <a:t>st</a:t>
            </a:r>
            <a:r>
              <a:rPr lang="en-US" sz="3600" dirty="0">
                <a:solidFill>
                  <a:srgbClr val="FF0000"/>
                </a:solidFill>
              </a:rPr>
              <a:t> Illinois DUI Offense</a:t>
            </a:r>
            <a:endParaRPr lang="en-US" dirty="0">
              <a:solidFill>
                <a:srgbClr val="FF0000"/>
              </a:solidFill>
            </a:endParaRPr>
          </a:p>
        </p:txBody>
      </p:sp>
      <p:sp>
        <p:nvSpPr>
          <p:cNvPr id="3" name="Content Placeholder 2"/>
          <p:cNvSpPr>
            <a:spLocks noGrp="1"/>
          </p:cNvSpPr>
          <p:nvPr>
            <p:ph idx="1"/>
          </p:nvPr>
        </p:nvSpPr>
        <p:spPr>
          <a:xfrm>
            <a:off x="426128" y="1752600"/>
            <a:ext cx="8229600" cy="4373563"/>
          </a:xfrm>
        </p:spPr>
        <p:txBody>
          <a:bodyPr>
            <a:normAutofit fontScale="62500" lnSpcReduction="20000"/>
          </a:bodyPr>
          <a:lstStyle/>
          <a:p>
            <a:r>
              <a:rPr lang="en-US" dirty="0">
                <a:latin typeface="Times New Roman" pitchFamily="18" charset="0"/>
                <a:cs typeface="Times New Roman" pitchFamily="18" charset="0"/>
              </a:rPr>
              <a:t>First Drunk Driving Conviction </a:t>
            </a:r>
          </a:p>
          <a:p>
            <a:r>
              <a:rPr lang="en-US" dirty="0">
                <a:latin typeface="Times New Roman" pitchFamily="18" charset="0"/>
                <a:cs typeface="Times New Roman" pitchFamily="18" charset="0"/>
              </a:rPr>
              <a:t>Jail – Up to 1 Year Possible </a:t>
            </a:r>
          </a:p>
          <a:p>
            <a:r>
              <a:rPr lang="en-US" dirty="0">
                <a:latin typeface="Times New Roman" pitchFamily="18" charset="0"/>
                <a:cs typeface="Times New Roman" pitchFamily="18" charset="0"/>
              </a:rPr>
              <a:t>Jail – Add Up to 6 Months - (If Child under 16 in Vehicle)</a:t>
            </a:r>
          </a:p>
          <a:p>
            <a:r>
              <a:rPr lang="en-US" dirty="0">
                <a:latin typeface="Times New Roman" pitchFamily="18" charset="0"/>
                <a:cs typeface="Times New Roman" pitchFamily="18" charset="0"/>
              </a:rPr>
              <a:t>Fine – Up to $2,500</a:t>
            </a:r>
          </a:p>
          <a:p>
            <a:r>
              <a:rPr lang="en-US" dirty="0">
                <a:latin typeface="Times New Roman" pitchFamily="18" charset="0"/>
                <a:cs typeface="Times New Roman" pitchFamily="18" charset="0"/>
              </a:rPr>
              <a:t>Fine – Add $500 Minimum (BAC above .16)</a:t>
            </a:r>
          </a:p>
          <a:p>
            <a:r>
              <a:rPr lang="en-US" dirty="0">
                <a:latin typeface="Times New Roman" pitchFamily="18" charset="0"/>
                <a:cs typeface="Times New Roman" pitchFamily="18" charset="0"/>
              </a:rPr>
              <a:t>Fine – Add $1,000 Minimum - (If Child under 16 in Vehicle)</a:t>
            </a:r>
          </a:p>
          <a:p>
            <a:r>
              <a:rPr lang="en-US" dirty="0">
                <a:latin typeface="Times New Roman" pitchFamily="18" charset="0"/>
                <a:cs typeface="Times New Roman" pitchFamily="18" charset="0"/>
              </a:rPr>
              <a:t>License Suspension – Minimum 1 Year</a:t>
            </a:r>
          </a:p>
          <a:p>
            <a:r>
              <a:rPr lang="en-US" dirty="0">
                <a:latin typeface="Times New Roman" pitchFamily="18" charset="0"/>
                <a:cs typeface="Times New Roman" pitchFamily="18" charset="0"/>
              </a:rPr>
              <a:t>Breath Alcohol Ignition Interlock Device (BAIID) Possible </a:t>
            </a:r>
          </a:p>
          <a:p>
            <a:r>
              <a:rPr lang="en-US" dirty="0">
                <a:latin typeface="Times New Roman" pitchFamily="18" charset="0"/>
                <a:cs typeface="Times New Roman" pitchFamily="18" charset="0"/>
              </a:rPr>
              <a:t>Vehicle Registration Suspension</a:t>
            </a:r>
          </a:p>
          <a:p>
            <a:r>
              <a:rPr lang="en-US" dirty="0">
                <a:latin typeface="Times New Roman" pitchFamily="18" charset="0"/>
                <a:cs typeface="Times New Roman" pitchFamily="18" charset="0"/>
              </a:rPr>
              <a:t>Community Service – 100 Hours Minimum - (BAC above .16)</a:t>
            </a:r>
          </a:p>
          <a:p>
            <a:r>
              <a:rPr lang="en-US" dirty="0">
                <a:latin typeface="Times New Roman" pitchFamily="18" charset="0"/>
                <a:cs typeface="Times New Roman" pitchFamily="18" charset="0"/>
              </a:rPr>
              <a:t>Community Service – 25 Days - (If Child under 16 in Vehicle)</a:t>
            </a:r>
          </a:p>
          <a:p>
            <a:r>
              <a:rPr lang="en-US" dirty="0">
                <a:latin typeface="Times New Roman" pitchFamily="18" charset="0"/>
                <a:cs typeface="Times New Roman" pitchFamily="18" charset="0"/>
              </a:rPr>
              <a:t> </a:t>
            </a:r>
          </a:p>
          <a:p>
            <a:r>
              <a:rPr lang="en-US" dirty="0">
                <a:latin typeface="Times New Roman" pitchFamily="18" charset="0"/>
                <a:cs typeface="Times New Roman" pitchFamily="18" charset="0"/>
              </a:rPr>
              <a:t>The typical Illinois DUI conviction costs the drunk driver $14,660</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pic>
        <p:nvPicPr>
          <p:cNvPr id="4" name="Picture 3"/>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7564755" y="1447799"/>
            <a:ext cx="1579245" cy="1594485"/>
          </a:xfrm>
          <a:prstGeom prst="rect">
            <a:avLst/>
          </a:prstGeom>
          <a:noFill/>
        </p:spPr>
      </p:pic>
      <p:pic>
        <p:nvPicPr>
          <p:cNvPr id="5" name="Picture 4"/>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7257680" y="3274096"/>
            <a:ext cx="1429120" cy="1381125"/>
          </a:xfrm>
          <a:prstGeom prst="rect">
            <a:avLst/>
          </a:prstGeom>
          <a:noFill/>
        </p:spPr>
      </p:pic>
      <p:pic>
        <p:nvPicPr>
          <p:cNvPr id="6" name="Picture 5" descr="C:\Users\garymc5150\AppData\Local\Microsoft\Windows\Temporary Internet Files\Content.IE5\CFVS2NLC\MC900056216[1].wmf"/>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7564755" y="5149214"/>
            <a:ext cx="1447800" cy="1403985"/>
          </a:xfrm>
          <a:prstGeom prst="rect">
            <a:avLst/>
          </a:prstGeom>
          <a:noFill/>
          <a:ln>
            <a:noFill/>
          </a:ln>
        </p:spPr>
      </p:pic>
    </p:spTree>
    <p:extLst>
      <p:ext uri="{BB962C8B-B14F-4D97-AF65-F5344CB8AC3E}">
        <p14:creationId xmlns:p14="http://schemas.microsoft.com/office/powerpoint/2010/main" val="29434580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solidFill>
                  <a:srgbClr val="FF0000"/>
                </a:solidFill>
              </a:rPr>
              <a:t>How To Spot A Drunk Driver:</a:t>
            </a:r>
            <a:endParaRPr lang="en-US" dirty="0">
              <a:solidFill>
                <a:srgbClr val="FF0000"/>
              </a:solidFill>
            </a:endParaRPr>
          </a:p>
        </p:txBody>
      </p:sp>
      <p:sp>
        <p:nvSpPr>
          <p:cNvPr id="3" name="Content Placeholder 2"/>
          <p:cNvSpPr>
            <a:spLocks noGrp="1"/>
          </p:cNvSpPr>
          <p:nvPr>
            <p:ph idx="1"/>
          </p:nvPr>
        </p:nvSpPr>
        <p:spPr>
          <a:xfrm>
            <a:off x="845275" y="1143000"/>
            <a:ext cx="7445403" cy="4909387"/>
          </a:xfrm>
        </p:spPr>
        <p:txBody>
          <a:bodyPr>
            <a:normAutofit fontScale="85000" lnSpcReduction="20000"/>
          </a:bodyPr>
          <a:lstStyle/>
          <a:p>
            <a:pPr marL="344488" indent="-344488">
              <a:lnSpc>
                <a:spcPct val="140000"/>
              </a:lnSpc>
              <a:buClr>
                <a:srgbClr val="7D270F"/>
              </a:buClr>
              <a:buSzPct val="150000"/>
              <a:buFont typeface="CommonBullets" charset="0"/>
              <a:buChar char="!"/>
            </a:pPr>
            <a:r>
              <a:rPr lang="en-US" dirty="0">
                <a:latin typeface="Arial Narrow" charset="0"/>
              </a:rPr>
              <a:t>Drifting, weaving, or hitting curbs</a:t>
            </a:r>
          </a:p>
          <a:p>
            <a:pPr marL="344488" indent="-344488">
              <a:lnSpc>
                <a:spcPct val="140000"/>
              </a:lnSpc>
              <a:buClr>
                <a:srgbClr val="7D270F"/>
              </a:buClr>
              <a:buSzPct val="150000"/>
              <a:buFont typeface="CommonBullets" charset="0"/>
              <a:buChar char="!"/>
            </a:pPr>
            <a:r>
              <a:rPr lang="en-US" dirty="0">
                <a:latin typeface="Arial Narrow" charset="0"/>
              </a:rPr>
              <a:t>Speeding or driving too slowly</a:t>
            </a:r>
          </a:p>
          <a:p>
            <a:pPr marL="344488" indent="-344488">
              <a:lnSpc>
                <a:spcPct val="140000"/>
              </a:lnSpc>
              <a:buClr>
                <a:srgbClr val="7D270F"/>
              </a:buClr>
              <a:buSzPct val="150000"/>
              <a:buFont typeface="CommonBullets" charset="0"/>
              <a:buChar char="!"/>
            </a:pPr>
            <a:r>
              <a:rPr lang="en-US" dirty="0">
                <a:latin typeface="Arial Narrow" charset="0"/>
              </a:rPr>
              <a:t>Giving inconsistent signals</a:t>
            </a:r>
          </a:p>
          <a:p>
            <a:pPr marL="344488" indent="-344488">
              <a:lnSpc>
                <a:spcPct val="140000"/>
              </a:lnSpc>
              <a:buClr>
                <a:srgbClr val="7D270F"/>
              </a:buClr>
              <a:buSzPct val="150000"/>
              <a:buFont typeface="CommonBullets" charset="0"/>
              <a:buChar char="!"/>
            </a:pPr>
            <a:r>
              <a:rPr lang="en-US" dirty="0">
                <a:latin typeface="Arial Narrow" charset="0"/>
              </a:rPr>
              <a:t>Braking erratically</a:t>
            </a:r>
          </a:p>
          <a:p>
            <a:pPr marL="344488" indent="-344488">
              <a:lnSpc>
                <a:spcPct val="140000"/>
              </a:lnSpc>
              <a:buClr>
                <a:srgbClr val="7D270F"/>
              </a:buClr>
              <a:buSzPct val="150000"/>
              <a:buFont typeface="CommonBullets" charset="0"/>
              <a:buChar char="!"/>
            </a:pPr>
            <a:r>
              <a:rPr lang="en-US" dirty="0">
                <a:latin typeface="Arial Narrow" charset="0"/>
              </a:rPr>
              <a:t>Stopping for no apparent cause</a:t>
            </a:r>
          </a:p>
          <a:p>
            <a:pPr marL="344488" indent="-344488">
              <a:lnSpc>
                <a:spcPct val="140000"/>
              </a:lnSpc>
              <a:buClr>
                <a:srgbClr val="7D270F"/>
              </a:buClr>
              <a:buSzPct val="150000"/>
              <a:buFont typeface="CommonBullets" charset="0"/>
              <a:buChar char="!"/>
            </a:pPr>
            <a:r>
              <a:rPr lang="en-US" dirty="0">
                <a:latin typeface="Arial Narrow" charset="0"/>
              </a:rPr>
              <a:t>Driving with the window rolled down in cold weather</a:t>
            </a:r>
          </a:p>
          <a:p>
            <a:pPr marL="344488" indent="-344488">
              <a:lnSpc>
                <a:spcPct val="140000"/>
              </a:lnSpc>
              <a:buClr>
                <a:srgbClr val="7D270F"/>
              </a:buClr>
              <a:buSzPct val="150000"/>
              <a:buFont typeface="CommonBullets" charset="0"/>
              <a:buChar char="!"/>
            </a:pPr>
            <a:r>
              <a:rPr lang="en-US" dirty="0">
                <a:latin typeface="Arial Narrow" charset="0"/>
              </a:rPr>
              <a:t>Tailgating and passing dangerously close to other cars</a:t>
            </a:r>
          </a:p>
          <a:p>
            <a:pPr marL="344488" indent="-344488">
              <a:lnSpc>
                <a:spcPct val="140000"/>
              </a:lnSpc>
              <a:buClr>
                <a:srgbClr val="7D270F"/>
              </a:buClr>
              <a:buSzPct val="150000"/>
              <a:buFont typeface="CommonBullets" charset="0"/>
              <a:buChar char="!"/>
            </a:pPr>
            <a:r>
              <a:rPr lang="en-US" dirty="0">
                <a:latin typeface="Arial Narrow" charset="0"/>
              </a:rPr>
              <a:t>Making wide turns and hitting objects near the road</a:t>
            </a:r>
          </a:p>
          <a:p>
            <a:pPr marL="0" indent="0">
              <a:buNone/>
            </a:pPr>
            <a:endParaRPr lang="en-US" dirty="0"/>
          </a:p>
        </p:txBody>
      </p:sp>
      <p:sp>
        <p:nvSpPr>
          <p:cNvPr id="4" name="TextBox 3"/>
          <p:cNvSpPr txBox="1"/>
          <p:nvPr/>
        </p:nvSpPr>
        <p:spPr>
          <a:xfrm>
            <a:off x="1109871" y="6021516"/>
            <a:ext cx="7022049" cy="523220"/>
          </a:xfrm>
          <a:prstGeom prst="rect">
            <a:avLst/>
          </a:prstGeom>
          <a:noFill/>
        </p:spPr>
        <p:txBody>
          <a:bodyPr wrap="square" rtlCol="0">
            <a:spAutoFit/>
          </a:bodyPr>
          <a:lstStyle/>
          <a:p>
            <a:r>
              <a:rPr lang="en-US" sz="2800" i="1" dirty="0">
                <a:solidFill>
                  <a:srgbClr val="FFFF00"/>
                </a:solidFill>
                <a:latin typeface="Arial Narrow" charset="0"/>
              </a:rPr>
              <a:t>When a drunk driver is on the road, we are all at </a:t>
            </a:r>
            <a:r>
              <a:rPr lang="en-US" sz="2800" i="1" dirty="0" smtClean="0">
                <a:solidFill>
                  <a:srgbClr val="FFFF00"/>
                </a:solidFill>
                <a:latin typeface="Arial Narrow" charset="0"/>
              </a:rPr>
              <a:t>risk.</a:t>
            </a:r>
            <a:endParaRPr lang="en-US" sz="2800" dirty="0">
              <a:solidFill>
                <a:srgbClr val="FFFF00"/>
              </a:solidFill>
            </a:endParaRPr>
          </a:p>
        </p:txBody>
      </p:sp>
    </p:spTree>
    <p:extLst>
      <p:ext uri="{BB962C8B-B14F-4D97-AF65-F5344CB8AC3E}">
        <p14:creationId xmlns:p14="http://schemas.microsoft.com/office/powerpoint/2010/main" val="20194263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4596" y="274638"/>
            <a:ext cx="8422204" cy="1143000"/>
          </a:xfrm>
        </p:spPr>
        <p:txBody>
          <a:bodyPr>
            <a:normAutofit fontScale="90000"/>
          </a:bodyPr>
          <a:lstStyle/>
          <a:p>
            <a:r>
              <a:rPr lang="en-US" dirty="0" smtClean="0">
                <a:solidFill>
                  <a:srgbClr val="FF0000"/>
                </a:solidFill>
              </a:rPr>
              <a:t>What </a:t>
            </a:r>
            <a:r>
              <a:rPr lang="en-US" dirty="0" smtClean="0">
                <a:solidFill>
                  <a:srgbClr val="FFFF00"/>
                </a:solidFill>
              </a:rPr>
              <a:t>YOU</a:t>
            </a:r>
            <a:r>
              <a:rPr lang="en-US" dirty="0" smtClean="0">
                <a:solidFill>
                  <a:srgbClr val="FF0000"/>
                </a:solidFill>
              </a:rPr>
              <a:t> Can Do </a:t>
            </a:r>
            <a:r>
              <a:rPr lang="en-US" dirty="0">
                <a:solidFill>
                  <a:srgbClr val="FF0000"/>
                </a:solidFill>
              </a:rPr>
              <a:t>A</a:t>
            </a:r>
            <a:r>
              <a:rPr lang="en-US" dirty="0" smtClean="0">
                <a:solidFill>
                  <a:srgbClr val="FF0000"/>
                </a:solidFill>
              </a:rPr>
              <a:t>bout </a:t>
            </a:r>
            <a:r>
              <a:rPr lang="en-US" dirty="0">
                <a:solidFill>
                  <a:srgbClr val="FF0000"/>
                </a:solidFill>
              </a:rPr>
              <a:t>D</a:t>
            </a:r>
            <a:r>
              <a:rPr lang="en-US" dirty="0" smtClean="0">
                <a:solidFill>
                  <a:srgbClr val="FF0000"/>
                </a:solidFill>
              </a:rPr>
              <a:t>runk </a:t>
            </a:r>
            <a:r>
              <a:rPr lang="en-US" dirty="0">
                <a:solidFill>
                  <a:srgbClr val="FF0000"/>
                </a:solidFill>
              </a:rPr>
              <a:t>D</a:t>
            </a:r>
            <a:r>
              <a:rPr lang="en-US" dirty="0" smtClean="0">
                <a:solidFill>
                  <a:srgbClr val="FF0000"/>
                </a:solidFill>
              </a:rPr>
              <a:t>riving</a:t>
            </a:r>
            <a:endParaRPr lang="en-US" dirty="0">
              <a:solidFill>
                <a:srgbClr val="FF0000"/>
              </a:solidFill>
            </a:endParaRPr>
          </a:p>
        </p:txBody>
      </p:sp>
      <p:sp>
        <p:nvSpPr>
          <p:cNvPr id="3" name="Content Placeholder 2"/>
          <p:cNvSpPr>
            <a:spLocks noGrp="1"/>
          </p:cNvSpPr>
          <p:nvPr>
            <p:ph idx="1"/>
          </p:nvPr>
        </p:nvSpPr>
        <p:spPr>
          <a:xfrm>
            <a:off x="264595" y="1600200"/>
            <a:ext cx="8714031" cy="4525963"/>
          </a:xfrm>
        </p:spPr>
        <p:txBody>
          <a:bodyPr/>
          <a:lstStyle/>
          <a:p>
            <a:r>
              <a:rPr lang="en-US" dirty="0" smtClean="0"/>
              <a:t>Report a drunk driver by calling 911.</a:t>
            </a:r>
          </a:p>
          <a:p>
            <a:r>
              <a:rPr lang="en-US" dirty="0" smtClean="0"/>
              <a:t>Take the keys. Do not let a friend drive if they are impaired. </a:t>
            </a:r>
          </a:p>
          <a:p>
            <a:r>
              <a:rPr lang="en-US" dirty="0" smtClean="0"/>
              <a:t>Be a helpful host. Serve food along with alcohol, offer non-alcoholic beverages, and help get your guests home safely. </a:t>
            </a:r>
          </a:p>
          <a:p>
            <a:r>
              <a:rPr lang="en-US" dirty="0" smtClean="0"/>
              <a:t>Help advertise against drunk driving by putting up poster boards around the school.  </a:t>
            </a:r>
          </a:p>
          <a:p>
            <a:endParaRPr lang="en-US" dirty="0"/>
          </a:p>
        </p:txBody>
      </p:sp>
    </p:spTree>
    <p:extLst>
      <p:ext uri="{BB962C8B-B14F-4D97-AF65-F5344CB8AC3E}">
        <p14:creationId xmlns:p14="http://schemas.microsoft.com/office/powerpoint/2010/main" val="2148798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66021"/>
            <a:ext cx="8229600" cy="1134179"/>
          </a:xfrm>
        </p:spPr>
        <p:txBody>
          <a:bodyPr/>
          <a:lstStyle/>
          <a:p>
            <a:pPr marL="0" indent="0" algn="ctr">
              <a:buNone/>
            </a:pPr>
            <a:r>
              <a:rPr lang="en-US" dirty="0">
                <a:solidFill>
                  <a:srgbClr val="FF0000"/>
                </a:solidFill>
              </a:rPr>
              <a:t> </a:t>
            </a:r>
            <a:r>
              <a:rPr lang="en-US" dirty="0" smtClean="0">
                <a:solidFill>
                  <a:srgbClr val="FF0000"/>
                </a:solidFill>
              </a:rPr>
              <a:t>Warning: The </a:t>
            </a:r>
            <a:r>
              <a:rPr lang="en-US" dirty="0">
                <a:solidFill>
                  <a:srgbClr val="FF0000"/>
                </a:solidFill>
              </a:rPr>
              <a:t>following clip contains images that some viewers may find disturbing. </a:t>
            </a:r>
          </a:p>
          <a:p>
            <a:pPr marL="0" indent="0">
              <a:buNone/>
            </a:pPr>
            <a:endParaRPr lang="en-US" dirty="0"/>
          </a:p>
        </p:txBody>
      </p:sp>
    </p:spTree>
    <p:extLst>
      <p:ext uri="{BB962C8B-B14F-4D97-AF65-F5344CB8AC3E}">
        <p14:creationId xmlns:p14="http://schemas.microsoft.com/office/powerpoint/2010/main" val="7256635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dirty="0" smtClean="0">
                <a:solidFill>
                  <a:srgbClr val="FF0000"/>
                </a:solidFill>
              </a:rPr>
              <a:t>Standup Against Drunk Driving</a:t>
            </a:r>
            <a:endParaRPr lang="en-US" dirty="0">
              <a:solidFill>
                <a:srgbClr val="FF0000"/>
              </a:solidFill>
            </a:endParaRPr>
          </a:p>
        </p:txBody>
      </p:sp>
      <p:sp>
        <p:nvSpPr>
          <p:cNvPr id="3" name="Content Placeholder 2"/>
          <p:cNvSpPr>
            <a:spLocks noGrp="1"/>
          </p:cNvSpPr>
          <p:nvPr>
            <p:ph idx="1"/>
          </p:nvPr>
        </p:nvSpPr>
        <p:spPr>
          <a:xfrm>
            <a:off x="457200" y="2041229"/>
            <a:ext cx="8229600" cy="2686601"/>
          </a:xfrm>
        </p:spPr>
        <p:txBody>
          <a:bodyPr/>
          <a:lstStyle/>
          <a:p>
            <a:pPr marL="0" indent="0" algn="ctr">
              <a:buNone/>
            </a:pPr>
            <a:r>
              <a:rPr lang="en-US" sz="3600" dirty="0" smtClean="0"/>
              <a:t>Who knows, you or your loved one may be the next victim. Do not sit back and let it happen. Take action now and help prevent drinking and driving! </a:t>
            </a:r>
          </a:p>
          <a:p>
            <a:pPr marL="0" indent="0">
              <a:buNone/>
            </a:pPr>
            <a:endParaRPr lang="en-US" dirty="0"/>
          </a:p>
        </p:txBody>
      </p:sp>
    </p:spTree>
    <p:extLst>
      <p:ext uri="{BB962C8B-B14F-4D97-AF65-F5344CB8AC3E}">
        <p14:creationId xmlns:p14="http://schemas.microsoft.com/office/powerpoint/2010/main" val="42907035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References</a:t>
            </a:r>
            <a:endParaRPr lang="en-US" dirty="0">
              <a:solidFill>
                <a:srgbClr val="FF0000"/>
              </a:solidFill>
            </a:endParaRPr>
          </a:p>
        </p:txBody>
      </p:sp>
      <p:sp>
        <p:nvSpPr>
          <p:cNvPr id="3" name="Content Placeholder 2"/>
          <p:cNvSpPr>
            <a:spLocks noGrp="1"/>
          </p:cNvSpPr>
          <p:nvPr>
            <p:ph idx="1"/>
          </p:nvPr>
        </p:nvSpPr>
        <p:spPr/>
        <p:txBody>
          <a:bodyPr>
            <a:normAutofit/>
          </a:bodyPr>
          <a:lstStyle/>
          <a:p>
            <a:pPr marL="114300" indent="0">
              <a:buNone/>
            </a:pPr>
            <a:r>
              <a:rPr lang="en-US" sz="1300" dirty="0">
                <a:solidFill>
                  <a:schemeClr val="tx1"/>
                </a:solidFill>
              </a:rPr>
              <a:t>Alcohol and Driving. (</a:t>
            </a:r>
            <a:r>
              <a:rPr lang="en-US" sz="1300" dirty="0" err="1">
                <a:solidFill>
                  <a:schemeClr val="tx1"/>
                </a:solidFill>
              </a:rPr>
              <a:t>n.d.</a:t>
            </a:r>
            <a:r>
              <a:rPr lang="en-US" sz="1300" dirty="0">
                <a:solidFill>
                  <a:schemeClr val="tx1"/>
                </a:solidFill>
              </a:rPr>
              <a:t>). </a:t>
            </a:r>
            <a:r>
              <a:rPr lang="en-US" sz="1300" i="1" dirty="0">
                <a:solidFill>
                  <a:schemeClr val="tx1"/>
                </a:solidFill>
              </a:rPr>
              <a:t>Drug &amp; Alcohol Services South Australia</a:t>
            </a:r>
            <a:r>
              <a:rPr lang="en-US" sz="1300" dirty="0">
                <a:solidFill>
                  <a:schemeClr val="tx1"/>
                </a:solidFill>
              </a:rPr>
              <a:t>. Retrieved November 6, </a:t>
            </a:r>
            <a:r>
              <a:rPr lang="en-US" sz="1300" dirty="0" smtClean="0">
                <a:solidFill>
                  <a:schemeClr val="tx1"/>
                </a:solidFill>
              </a:rPr>
              <a:t>2011</a:t>
            </a:r>
            <a:r>
              <a:rPr lang="en-US" sz="1300" dirty="0">
                <a:solidFill>
                  <a:schemeClr val="tx1"/>
                </a:solidFill>
              </a:rPr>
              <a:t>, </a:t>
            </a:r>
            <a:r>
              <a:rPr lang="en-US" sz="1300" dirty="0" smtClean="0">
                <a:solidFill>
                  <a:schemeClr val="tx1"/>
                </a:solidFill>
              </a:rPr>
              <a:t>	from </a:t>
            </a:r>
            <a:r>
              <a:rPr lang="en-US" sz="1300" dirty="0">
                <a:solidFill>
                  <a:schemeClr val="tx1"/>
                </a:solidFill>
              </a:rPr>
              <a:t>http://</a:t>
            </a:r>
            <a:r>
              <a:rPr lang="en-US" sz="1300" dirty="0" err="1">
                <a:solidFill>
                  <a:schemeClr val="tx1"/>
                </a:solidFill>
              </a:rPr>
              <a:t>www.dassa.sa.gov.au</a:t>
            </a:r>
            <a:r>
              <a:rPr lang="en-US" sz="1300" dirty="0">
                <a:solidFill>
                  <a:schemeClr val="tx1"/>
                </a:solidFill>
              </a:rPr>
              <a:t>/site/</a:t>
            </a:r>
            <a:r>
              <a:rPr lang="en-US" sz="1300" dirty="0" err="1">
                <a:solidFill>
                  <a:schemeClr val="tx1"/>
                </a:solidFill>
              </a:rPr>
              <a:t>page.cfm?u</a:t>
            </a:r>
            <a:r>
              <a:rPr lang="en-US" sz="1300" dirty="0">
                <a:solidFill>
                  <a:schemeClr val="tx1"/>
                </a:solidFill>
              </a:rPr>
              <a:t>=121</a:t>
            </a:r>
          </a:p>
          <a:p>
            <a:pPr marL="114300" indent="0" algn="just">
              <a:buNone/>
            </a:pPr>
            <a:endParaRPr lang="en-US" sz="1300" dirty="0">
              <a:solidFill>
                <a:schemeClr val="tx1"/>
              </a:solidFill>
            </a:endParaRPr>
          </a:p>
          <a:p>
            <a:pPr marL="114300" indent="0" algn="just">
              <a:buNone/>
            </a:pPr>
            <a:r>
              <a:rPr lang="en-US" sz="1300" dirty="0">
                <a:solidFill>
                  <a:schemeClr val="tx1"/>
                </a:solidFill>
              </a:rPr>
              <a:t>Cost of a DUI Conviction Goes Far Beyond the Obvious - Total DUI. (</a:t>
            </a:r>
            <a:r>
              <a:rPr lang="en-US" sz="1300" dirty="0" err="1">
                <a:solidFill>
                  <a:schemeClr val="tx1"/>
                </a:solidFill>
              </a:rPr>
              <a:t>n.d.</a:t>
            </a:r>
            <a:r>
              <a:rPr lang="en-US" sz="1300" dirty="0">
                <a:solidFill>
                  <a:schemeClr val="tx1"/>
                </a:solidFill>
              </a:rPr>
              <a:t>). </a:t>
            </a:r>
            <a:r>
              <a:rPr lang="en-US" sz="1300" i="1" dirty="0">
                <a:solidFill>
                  <a:schemeClr val="tx1"/>
                </a:solidFill>
              </a:rPr>
              <a:t>DUI Attorneys and </a:t>
            </a:r>
            <a:r>
              <a:rPr lang="en-US" sz="1300" i="1" dirty="0" smtClean="0">
                <a:solidFill>
                  <a:schemeClr val="tx1"/>
                </a:solidFill>
              </a:rPr>
              <a:t>Free 	DUI </a:t>
            </a:r>
            <a:r>
              <a:rPr lang="en-US" sz="1300" i="1" dirty="0">
                <a:solidFill>
                  <a:schemeClr val="tx1"/>
                </a:solidFill>
              </a:rPr>
              <a:t>Case Evaluation Form</a:t>
            </a:r>
            <a:r>
              <a:rPr lang="en-US" sz="1300" dirty="0">
                <a:solidFill>
                  <a:schemeClr val="tx1"/>
                </a:solidFill>
              </a:rPr>
              <a:t>. Retrieved November 7, 2011, from </a:t>
            </a:r>
            <a:r>
              <a:rPr lang="en-US" sz="1300" dirty="0" smtClean="0">
                <a:solidFill>
                  <a:schemeClr val="tx1"/>
                </a:solidFill>
                <a:hlinkClick r:id="rId2"/>
              </a:rPr>
              <a:t>http</a:t>
            </a:r>
            <a:r>
              <a:rPr lang="en-US" sz="1300" dirty="0">
                <a:solidFill>
                  <a:schemeClr val="tx1"/>
                </a:solidFill>
                <a:hlinkClick r:id="rId2"/>
              </a:rPr>
              <a:t>://www.totaldui.com</a:t>
            </a:r>
            <a:r>
              <a:rPr lang="en-US" sz="1300" dirty="0" smtClean="0">
                <a:solidFill>
                  <a:schemeClr val="tx1"/>
                </a:solidFill>
                <a:hlinkClick r:id="rId2"/>
              </a:rPr>
              <a:t>/</a:t>
            </a:r>
            <a:r>
              <a:rPr lang="en-US" sz="1300" dirty="0" smtClean="0">
                <a:solidFill>
                  <a:schemeClr val="tx1"/>
                </a:solidFill>
              </a:rPr>
              <a:t>	news</a:t>
            </a:r>
            <a:r>
              <a:rPr lang="en-US" sz="1300" dirty="0">
                <a:solidFill>
                  <a:schemeClr val="tx1"/>
                </a:solidFill>
              </a:rPr>
              <a:t>/articles/court-cases/cost-of-dui-</a:t>
            </a:r>
            <a:r>
              <a:rPr lang="en-US" sz="1300" dirty="0" err="1">
                <a:solidFill>
                  <a:schemeClr val="tx1"/>
                </a:solidFill>
              </a:rPr>
              <a:t>conviction.aspx</a:t>
            </a:r>
            <a:endParaRPr lang="en-US" sz="1300" dirty="0">
              <a:solidFill>
                <a:schemeClr val="tx1"/>
              </a:solidFill>
            </a:endParaRPr>
          </a:p>
          <a:p>
            <a:pPr marL="114300" indent="0" algn="just">
              <a:buNone/>
            </a:pPr>
            <a:endParaRPr lang="en-US" sz="1300" dirty="0">
              <a:solidFill>
                <a:schemeClr val="tx1"/>
              </a:solidFill>
            </a:endParaRPr>
          </a:p>
          <a:p>
            <a:pPr marL="114300" indent="0" algn="just">
              <a:buNone/>
            </a:pPr>
            <a:r>
              <a:rPr lang="en-US" sz="1300" dirty="0" err="1">
                <a:solidFill>
                  <a:schemeClr val="tx1"/>
                </a:solidFill>
              </a:rPr>
              <a:t>Gottesman</a:t>
            </a:r>
            <a:r>
              <a:rPr lang="en-US" sz="1300" dirty="0">
                <a:solidFill>
                  <a:schemeClr val="tx1"/>
                </a:solidFill>
              </a:rPr>
              <a:t>, C. (</a:t>
            </a:r>
            <a:r>
              <a:rPr lang="en-US" sz="1300" dirty="0" err="1">
                <a:solidFill>
                  <a:schemeClr val="tx1"/>
                </a:solidFill>
              </a:rPr>
              <a:t>n.d.</a:t>
            </a:r>
            <a:r>
              <a:rPr lang="en-US" sz="1300" dirty="0">
                <a:solidFill>
                  <a:schemeClr val="tx1"/>
                </a:solidFill>
              </a:rPr>
              <a:t>). How Alcohol Affects Your Body | Eating Well. </a:t>
            </a:r>
            <a:r>
              <a:rPr lang="en-US" sz="1300" i="1" dirty="0">
                <a:solidFill>
                  <a:schemeClr val="tx1"/>
                </a:solidFill>
              </a:rPr>
              <a:t>Healthy Recipes, </a:t>
            </a:r>
            <a:r>
              <a:rPr lang="en-US" sz="1300" i="1" dirty="0" smtClean="0">
                <a:solidFill>
                  <a:schemeClr val="tx1"/>
                </a:solidFill>
              </a:rPr>
              <a:t>Healthy	Eating</a:t>
            </a:r>
            <a:r>
              <a:rPr lang="en-US" sz="1300" i="1" dirty="0">
                <a:solidFill>
                  <a:schemeClr val="tx1"/>
                </a:solidFill>
              </a:rPr>
              <a:t>, Healthy Cooking | Eating Well</a:t>
            </a:r>
            <a:r>
              <a:rPr lang="en-US" sz="1300" dirty="0">
                <a:solidFill>
                  <a:schemeClr val="tx1"/>
                </a:solidFill>
              </a:rPr>
              <a:t>. Retrieved November 6, 2011, from </a:t>
            </a:r>
            <a:r>
              <a:rPr lang="en-US" sz="1300" dirty="0" smtClean="0">
                <a:solidFill>
                  <a:schemeClr val="tx1"/>
                </a:solidFill>
                <a:hlinkClick r:id="rId3"/>
              </a:rPr>
              <a:t>http</a:t>
            </a:r>
            <a:r>
              <a:rPr lang="en-US" sz="1300" dirty="0">
                <a:solidFill>
                  <a:schemeClr val="tx1"/>
                </a:solidFill>
                <a:hlinkClick r:id="rId3"/>
              </a:rPr>
              <a:t>:/</a:t>
            </a:r>
            <a:r>
              <a:rPr lang="en-US" sz="1300" dirty="0" smtClean="0">
                <a:solidFill>
                  <a:schemeClr val="tx1"/>
                </a:solidFill>
                <a:hlinkClick r:id="rId3"/>
              </a:rPr>
              <a:t>/www.eatingwell.com</a:t>
            </a:r>
            <a:r>
              <a:rPr lang="en-US" sz="1300" dirty="0">
                <a:solidFill>
                  <a:schemeClr val="tx1"/>
                </a:solidFill>
                <a:hlinkClick r:id="rId3"/>
              </a:rPr>
              <a:t>/</a:t>
            </a:r>
            <a:r>
              <a:rPr lang="en-US" sz="1300" dirty="0" smtClean="0">
                <a:solidFill>
                  <a:schemeClr val="tx1"/>
                </a:solidFill>
                <a:hlinkClick r:id="rId3"/>
              </a:rPr>
              <a:t>nutrition_health</a:t>
            </a:r>
            <a:endParaRPr lang="en-US" sz="1300" dirty="0" smtClean="0">
              <a:solidFill>
                <a:schemeClr val="tx1"/>
              </a:solidFill>
            </a:endParaRPr>
          </a:p>
          <a:p>
            <a:pPr marL="114300" indent="0" algn="just">
              <a:buNone/>
            </a:pPr>
            <a:endParaRPr lang="en-US" sz="1300" dirty="0"/>
          </a:p>
          <a:p>
            <a:pPr marL="114300" indent="0" algn="just">
              <a:buNone/>
            </a:pPr>
            <a:r>
              <a:rPr lang="en-US" sz="1400" dirty="0"/>
              <a:t>Eaton DK, </a:t>
            </a:r>
            <a:r>
              <a:rPr lang="en-US" sz="1400" dirty="0" err="1"/>
              <a:t>Kann</a:t>
            </a:r>
            <a:r>
              <a:rPr lang="en-US" sz="1400" dirty="0"/>
              <a:t> L, </a:t>
            </a:r>
            <a:r>
              <a:rPr lang="en-US" sz="1400" dirty="0" err="1"/>
              <a:t>Kinchen</a:t>
            </a:r>
            <a:r>
              <a:rPr lang="en-US" sz="1400" dirty="0"/>
              <a:t> SA, et al. Youth Risk Behavior Surveillance—United States, 2009. CDC </a:t>
            </a:r>
            <a:r>
              <a:rPr lang="en-US" sz="1400" i="1" dirty="0" err="1"/>
              <a:t>Morb</a:t>
            </a:r>
            <a:r>
              <a:rPr lang="en-US" sz="1400" i="1" dirty="0"/>
              <a:t> Mort </a:t>
            </a:r>
            <a:r>
              <a:rPr lang="en-US" sz="1400" i="1" dirty="0" err="1"/>
              <a:t>Surveil</a:t>
            </a:r>
            <a:r>
              <a:rPr lang="en-US" sz="1400" i="1" dirty="0"/>
              <a:t> </a:t>
            </a:r>
            <a:r>
              <a:rPr lang="en-US" sz="1400" i="1" dirty="0" err="1"/>
              <a:t>Summ</a:t>
            </a:r>
            <a:r>
              <a:rPr lang="en-US" sz="1400" dirty="0"/>
              <a:t> 2010;59(SS-5):1–148. Available at </a:t>
            </a:r>
            <a:r>
              <a:rPr lang="en-US" sz="1400" dirty="0">
                <a:hlinkClick r:id="rId4"/>
              </a:rPr>
              <a:t>http://www.cdc.gov/mmwr/PDF/ss/ss5905.pdf</a:t>
            </a:r>
            <a:endParaRPr lang="en-US" sz="1300" dirty="0">
              <a:solidFill>
                <a:schemeClr val="tx1"/>
              </a:solidFill>
            </a:endParaRPr>
          </a:p>
        </p:txBody>
      </p:sp>
    </p:spTree>
    <p:extLst>
      <p:ext uri="{BB962C8B-B14F-4D97-AF65-F5344CB8AC3E}">
        <p14:creationId xmlns:p14="http://schemas.microsoft.com/office/powerpoint/2010/main" val="1827048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0000"/>
                </a:solidFill>
              </a:rPr>
              <a:t>Why</a:t>
            </a:r>
            <a:r>
              <a:rPr lang="en-US" dirty="0" smtClean="0"/>
              <a:t> </a:t>
            </a:r>
            <a:r>
              <a:rPr lang="en-US" dirty="0" smtClean="0">
                <a:solidFill>
                  <a:srgbClr val="FF0000"/>
                </a:solidFill>
              </a:rPr>
              <a:t>Drinking and driving?</a:t>
            </a:r>
            <a:endParaRPr lang="en-US" dirty="0">
              <a:solidFill>
                <a:srgbClr val="FF0000"/>
              </a:solidFill>
            </a:endParaRPr>
          </a:p>
        </p:txBody>
      </p:sp>
      <p:sp>
        <p:nvSpPr>
          <p:cNvPr id="3" name="Content Placeholder 2"/>
          <p:cNvSpPr>
            <a:spLocks noGrp="1"/>
          </p:cNvSpPr>
          <p:nvPr>
            <p:ph idx="1"/>
          </p:nvPr>
        </p:nvSpPr>
        <p:spPr>
          <a:xfrm>
            <a:off x="457200" y="1730029"/>
            <a:ext cx="7427764" cy="3251118"/>
          </a:xfrm>
        </p:spPr>
        <p:txBody>
          <a:bodyPr/>
          <a:lstStyle/>
          <a:p>
            <a:pPr algn="ctr"/>
            <a:endParaRPr lang="en-US" sz="2800" dirty="0" smtClean="0"/>
          </a:p>
          <a:p>
            <a:pPr marL="0" indent="0" algn="ctr">
              <a:buNone/>
            </a:pPr>
            <a:r>
              <a:rPr lang="en-US" sz="2800" dirty="0" smtClean="0"/>
              <a:t>The purpose of this project is to inform teens </a:t>
            </a:r>
            <a:br>
              <a:rPr lang="en-US" sz="2800" dirty="0" smtClean="0"/>
            </a:br>
            <a:r>
              <a:rPr lang="en-US" sz="2800" dirty="0" smtClean="0"/>
              <a:t>about the harsh reality of underage drunk driving. The key to prevention is education.</a:t>
            </a:r>
          </a:p>
        </p:txBody>
      </p:sp>
      <p:sp>
        <p:nvSpPr>
          <p:cNvPr id="4" name="TextBox 3"/>
          <p:cNvSpPr txBox="1"/>
          <p:nvPr/>
        </p:nvSpPr>
        <p:spPr>
          <a:xfrm>
            <a:off x="13290323" y="1730029"/>
            <a:ext cx="184666"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33693369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29068" y="1834681"/>
            <a:ext cx="7020616" cy="2554545"/>
          </a:xfrm>
          <a:prstGeom prst="rect">
            <a:avLst/>
          </a:prstGeom>
          <a:noFill/>
        </p:spPr>
        <p:txBody>
          <a:bodyPr wrap="square" rtlCol="0">
            <a:spAutoFit/>
          </a:bodyPr>
          <a:lstStyle/>
          <a:p>
            <a:pPr algn="ctr"/>
            <a:r>
              <a:rPr lang="en-US" sz="3200" dirty="0" smtClean="0"/>
              <a:t>Our goal is to educate  teens about the consequences of drinking and driving. We aim to equip teens with the proper knowledge to make wise and informed decisions. </a:t>
            </a:r>
            <a:endParaRPr lang="en-US" sz="3200" dirty="0"/>
          </a:p>
        </p:txBody>
      </p:sp>
      <p:sp>
        <p:nvSpPr>
          <p:cNvPr id="8" name="TextBox 7"/>
          <p:cNvSpPr txBox="1"/>
          <p:nvPr/>
        </p:nvSpPr>
        <p:spPr>
          <a:xfrm>
            <a:off x="2663601" y="493952"/>
            <a:ext cx="3351550" cy="646331"/>
          </a:xfrm>
          <a:prstGeom prst="rect">
            <a:avLst/>
          </a:prstGeom>
          <a:noFill/>
        </p:spPr>
        <p:txBody>
          <a:bodyPr wrap="square" rtlCol="0">
            <a:spAutoFit/>
          </a:bodyPr>
          <a:lstStyle/>
          <a:p>
            <a:pPr algn="ctr"/>
            <a:r>
              <a:rPr lang="en-US" sz="3600" dirty="0" smtClean="0">
                <a:solidFill>
                  <a:srgbClr val="FF0000"/>
                </a:solidFill>
              </a:rPr>
              <a:t>Goal</a:t>
            </a:r>
            <a:endParaRPr lang="en-US" sz="3600" dirty="0">
              <a:solidFill>
                <a:srgbClr val="FF0000"/>
              </a:solidFill>
            </a:endParaRPr>
          </a:p>
        </p:txBody>
      </p:sp>
    </p:spTree>
    <p:extLst>
      <p:ext uri="{BB962C8B-B14F-4D97-AF65-F5344CB8AC3E}">
        <p14:creationId xmlns:p14="http://schemas.microsoft.com/office/powerpoint/2010/main" val="41083889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0000"/>
                </a:solidFill>
              </a:rPr>
              <a:t>Did you know…</a:t>
            </a:r>
            <a:endParaRPr lang="en-US" dirty="0">
              <a:solidFill>
                <a:srgbClr val="FF0000"/>
              </a:solidFill>
            </a:endParaRPr>
          </a:p>
        </p:txBody>
      </p:sp>
      <p:sp>
        <p:nvSpPr>
          <p:cNvPr id="9" name="Content Placeholder 8"/>
          <p:cNvSpPr>
            <a:spLocks noGrp="1"/>
          </p:cNvSpPr>
          <p:nvPr>
            <p:ph idx="1"/>
          </p:nvPr>
        </p:nvSpPr>
        <p:spPr/>
        <p:txBody>
          <a:bodyPr>
            <a:normAutofit lnSpcReduction="10000"/>
          </a:bodyPr>
          <a:lstStyle/>
          <a:p>
            <a:r>
              <a:rPr lang="en-US" dirty="0" smtClean="0"/>
              <a:t>Drunk drivers </a:t>
            </a:r>
            <a:r>
              <a:rPr lang="en-US" dirty="0" smtClean="0">
                <a:solidFill>
                  <a:srgbClr val="FFFF00"/>
                </a:solidFill>
              </a:rPr>
              <a:t>kill</a:t>
            </a:r>
            <a:r>
              <a:rPr lang="en-US" dirty="0" smtClean="0"/>
              <a:t> someone approximately </a:t>
            </a:r>
            <a:r>
              <a:rPr lang="en-US" dirty="0" smtClean="0">
                <a:solidFill>
                  <a:srgbClr val="FFFF00"/>
                </a:solidFill>
              </a:rPr>
              <a:t>every 48 minutes. </a:t>
            </a:r>
          </a:p>
          <a:p>
            <a:r>
              <a:rPr lang="en-US" dirty="0"/>
              <a:t>Drivers under the influence are responsible for over half of all driving accidents and more than </a:t>
            </a:r>
            <a:r>
              <a:rPr lang="en-US" dirty="0">
                <a:solidFill>
                  <a:srgbClr val="FFFF00"/>
                </a:solidFill>
              </a:rPr>
              <a:t>70% of all accidents</a:t>
            </a:r>
            <a:r>
              <a:rPr lang="en-US" dirty="0"/>
              <a:t> that result in </a:t>
            </a:r>
            <a:r>
              <a:rPr lang="en-US" dirty="0">
                <a:solidFill>
                  <a:srgbClr val="FFFF00"/>
                </a:solidFill>
              </a:rPr>
              <a:t>fatalities</a:t>
            </a:r>
            <a:r>
              <a:rPr lang="en-US" dirty="0" smtClean="0">
                <a:solidFill>
                  <a:srgbClr val="FFFF00"/>
                </a:solidFill>
              </a:rPr>
              <a:t>.</a:t>
            </a:r>
          </a:p>
          <a:p>
            <a:r>
              <a:rPr lang="en-US" dirty="0"/>
              <a:t>About </a:t>
            </a:r>
            <a:r>
              <a:rPr lang="en-US" dirty="0">
                <a:solidFill>
                  <a:srgbClr val="FFFF00"/>
                </a:solidFill>
              </a:rPr>
              <a:t>three in every ten </a:t>
            </a:r>
            <a:r>
              <a:rPr lang="en-US" dirty="0"/>
              <a:t>Americans will be involved in an </a:t>
            </a:r>
            <a:r>
              <a:rPr lang="en-US" dirty="0">
                <a:solidFill>
                  <a:srgbClr val="FFFF00"/>
                </a:solidFill>
              </a:rPr>
              <a:t>alcohol-related crash </a:t>
            </a:r>
            <a:r>
              <a:rPr lang="en-US" dirty="0"/>
              <a:t>at some point in their lives.</a:t>
            </a:r>
          </a:p>
          <a:p>
            <a:pPr marL="0" indent="0">
              <a:buNone/>
            </a:pPr>
            <a:endParaRPr lang="en-US" dirty="0" smtClean="0"/>
          </a:p>
          <a:p>
            <a:endParaRPr lang="en-US" dirty="0"/>
          </a:p>
        </p:txBody>
      </p:sp>
    </p:spTree>
    <p:extLst>
      <p:ext uri="{BB962C8B-B14F-4D97-AF65-F5344CB8AC3E}">
        <p14:creationId xmlns:p14="http://schemas.microsoft.com/office/powerpoint/2010/main" val="14587060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082" y="564521"/>
            <a:ext cx="8138534" cy="1305444"/>
          </a:xfrm>
        </p:spPr>
        <p:txBody>
          <a:bodyPr>
            <a:noAutofit/>
          </a:bodyPr>
          <a:lstStyle/>
          <a:p>
            <a:r>
              <a:rPr lang="en-US" sz="2800" dirty="0" smtClean="0"/>
              <a:t>The 2009 Youth Risk Behavior Survey found that among high school students, during the past 30 days:</a:t>
            </a:r>
            <a:endParaRPr lang="en-US" sz="2800" dirty="0"/>
          </a:p>
        </p:txBody>
      </p:sp>
      <p:sp>
        <p:nvSpPr>
          <p:cNvPr id="3" name="Content Placeholder 2"/>
          <p:cNvSpPr>
            <a:spLocks noGrp="1"/>
          </p:cNvSpPr>
          <p:nvPr>
            <p:ph idx="1"/>
          </p:nvPr>
        </p:nvSpPr>
        <p:spPr>
          <a:xfrm>
            <a:off x="898194" y="2270564"/>
            <a:ext cx="7339565" cy="3568659"/>
          </a:xfrm>
        </p:spPr>
        <p:txBody>
          <a:bodyPr>
            <a:normAutofit/>
          </a:bodyPr>
          <a:lstStyle/>
          <a:p>
            <a:r>
              <a:rPr lang="en-US" sz="3600" dirty="0" smtClean="0">
                <a:solidFill>
                  <a:srgbClr val="FF0000"/>
                </a:solidFill>
              </a:rPr>
              <a:t>42%</a:t>
            </a:r>
            <a:r>
              <a:rPr lang="en-US" sz="3600" dirty="0" smtClean="0"/>
              <a:t> drank some amount of alcohol.</a:t>
            </a:r>
          </a:p>
          <a:p>
            <a:r>
              <a:rPr lang="en-US" sz="3600" dirty="0" smtClean="0">
                <a:solidFill>
                  <a:srgbClr val="FF0000"/>
                </a:solidFill>
              </a:rPr>
              <a:t>24% </a:t>
            </a:r>
            <a:r>
              <a:rPr lang="en-US" sz="3600" dirty="0" smtClean="0"/>
              <a:t>binge drank.</a:t>
            </a:r>
          </a:p>
          <a:p>
            <a:r>
              <a:rPr lang="en-US" sz="3600" dirty="0" smtClean="0">
                <a:solidFill>
                  <a:srgbClr val="FF0000"/>
                </a:solidFill>
              </a:rPr>
              <a:t>10% </a:t>
            </a:r>
            <a:r>
              <a:rPr lang="en-US" sz="3600" dirty="0" smtClean="0"/>
              <a:t>drove after drinking alcohol.</a:t>
            </a:r>
          </a:p>
          <a:p>
            <a:r>
              <a:rPr lang="en-US" sz="3600" dirty="0" smtClean="0">
                <a:solidFill>
                  <a:srgbClr val="FF0000"/>
                </a:solidFill>
              </a:rPr>
              <a:t>28% </a:t>
            </a:r>
            <a:r>
              <a:rPr lang="en-US" sz="3600" dirty="0" smtClean="0"/>
              <a:t>rode with a drunk driver.</a:t>
            </a:r>
            <a:endParaRPr lang="en-US" sz="3600" dirty="0"/>
          </a:p>
        </p:txBody>
      </p:sp>
    </p:spTree>
    <p:extLst>
      <p:ext uri="{BB962C8B-B14F-4D97-AF65-F5344CB8AC3E}">
        <p14:creationId xmlns:p14="http://schemas.microsoft.com/office/powerpoint/2010/main" val="2648616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6975"/>
            <a:ext cx="7924800" cy="694351"/>
          </a:xfrm>
        </p:spPr>
        <p:txBody>
          <a:bodyPr>
            <a:normAutofit fontScale="90000"/>
          </a:bodyPr>
          <a:lstStyle/>
          <a:p>
            <a:r>
              <a:rPr lang="en-US" dirty="0" smtClean="0">
                <a:solidFill>
                  <a:srgbClr val="FF0000"/>
                </a:solidFill>
              </a:rPr>
              <a:t>How Alcohol Effects Your body</a:t>
            </a:r>
            <a:endParaRPr lang="en-US" dirty="0">
              <a:solidFill>
                <a:srgbClr val="FF0000"/>
              </a:solidFill>
            </a:endParaRPr>
          </a:p>
        </p:txBody>
      </p:sp>
      <p:sp>
        <p:nvSpPr>
          <p:cNvPr id="3" name="Content Placeholder 2"/>
          <p:cNvSpPr>
            <a:spLocks noGrp="1"/>
          </p:cNvSpPr>
          <p:nvPr>
            <p:ph idx="1"/>
          </p:nvPr>
        </p:nvSpPr>
        <p:spPr>
          <a:xfrm>
            <a:off x="0" y="971656"/>
            <a:ext cx="6756021" cy="5762314"/>
          </a:xfrm>
        </p:spPr>
        <p:txBody>
          <a:bodyPr>
            <a:normAutofit lnSpcReduction="10000"/>
          </a:bodyPr>
          <a:lstStyle/>
          <a:p>
            <a:pPr marL="0" indent="0">
              <a:spcBef>
                <a:spcPct val="30000"/>
              </a:spcBef>
              <a:spcAft>
                <a:spcPct val="30000"/>
              </a:spcAft>
              <a:buFontTx/>
              <a:buNone/>
            </a:pPr>
            <a:r>
              <a:rPr lang="en-US" sz="2800" b="1" dirty="0">
                <a:solidFill>
                  <a:srgbClr val="FFFF00"/>
                </a:solidFill>
              </a:rPr>
              <a:t>BRAIN.</a:t>
            </a:r>
            <a:r>
              <a:rPr lang="en-US" sz="2800" dirty="0">
                <a:solidFill>
                  <a:srgbClr val="FFFF00"/>
                </a:solidFill>
              </a:rPr>
              <a:t> </a:t>
            </a:r>
            <a:r>
              <a:rPr lang="en-US" sz="2400" dirty="0">
                <a:latin typeface="Arial Narrow" charset="0"/>
              </a:rPr>
              <a:t>Impaired function and judgment ability.</a:t>
            </a:r>
          </a:p>
          <a:p>
            <a:pPr marL="0" indent="0">
              <a:spcBef>
                <a:spcPct val="30000"/>
              </a:spcBef>
              <a:spcAft>
                <a:spcPct val="30000"/>
              </a:spcAft>
              <a:buFontTx/>
              <a:buNone/>
            </a:pPr>
            <a:r>
              <a:rPr lang="en-US" sz="2800" b="1" dirty="0">
                <a:solidFill>
                  <a:srgbClr val="FFFF00"/>
                </a:solidFill>
              </a:rPr>
              <a:t>LUNGS.</a:t>
            </a:r>
            <a:r>
              <a:rPr lang="en-US" sz="2800" dirty="0">
                <a:solidFill>
                  <a:srgbClr val="FFFF00"/>
                </a:solidFill>
              </a:rPr>
              <a:t> </a:t>
            </a:r>
            <a:r>
              <a:rPr lang="en-US" sz="2400" dirty="0">
                <a:latin typeface="Arial Narrow" charset="0"/>
              </a:rPr>
              <a:t>Infection; breathing can stop.</a:t>
            </a:r>
          </a:p>
          <a:p>
            <a:pPr marL="0" indent="0">
              <a:spcBef>
                <a:spcPct val="30000"/>
              </a:spcBef>
              <a:spcAft>
                <a:spcPct val="30000"/>
              </a:spcAft>
              <a:buFontTx/>
              <a:buNone/>
            </a:pPr>
            <a:r>
              <a:rPr lang="en-US" sz="2800" b="1" dirty="0">
                <a:solidFill>
                  <a:srgbClr val="FFFF00"/>
                </a:solidFill>
              </a:rPr>
              <a:t>HEART.</a:t>
            </a:r>
            <a:r>
              <a:rPr lang="en-US" sz="2800" dirty="0">
                <a:solidFill>
                  <a:srgbClr val="FFFF00"/>
                </a:solidFill>
              </a:rPr>
              <a:t> </a:t>
            </a:r>
            <a:r>
              <a:rPr lang="en-US" sz="2400" dirty="0">
                <a:latin typeface="Arial Narrow" charset="0"/>
              </a:rPr>
              <a:t>Irregular heartbeat.</a:t>
            </a:r>
          </a:p>
          <a:p>
            <a:pPr marL="0" indent="0">
              <a:spcBef>
                <a:spcPct val="30000"/>
              </a:spcBef>
              <a:spcAft>
                <a:spcPct val="30000"/>
              </a:spcAft>
              <a:buFontTx/>
              <a:buNone/>
            </a:pPr>
            <a:r>
              <a:rPr lang="en-US" sz="2800" b="1" dirty="0">
                <a:solidFill>
                  <a:srgbClr val="FFFF00"/>
                </a:solidFill>
              </a:rPr>
              <a:t>LIVER.</a:t>
            </a:r>
            <a:r>
              <a:rPr lang="en-US" sz="2800" dirty="0">
                <a:solidFill>
                  <a:srgbClr val="FFFF00"/>
                </a:solidFill>
              </a:rPr>
              <a:t> </a:t>
            </a:r>
            <a:r>
              <a:rPr lang="en-US" sz="2400" dirty="0">
                <a:latin typeface="Arial Narrow" charset="0"/>
              </a:rPr>
              <a:t>Alcoholic hepatitis and cirrhosis.</a:t>
            </a:r>
          </a:p>
          <a:p>
            <a:pPr marL="0" indent="0">
              <a:spcBef>
                <a:spcPct val="30000"/>
              </a:spcBef>
              <a:spcAft>
                <a:spcPct val="30000"/>
              </a:spcAft>
              <a:buFontTx/>
              <a:buNone/>
            </a:pPr>
            <a:r>
              <a:rPr lang="en-US" sz="2800" b="1" dirty="0">
                <a:solidFill>
                  <a:srgbClr val="FFFF00"/>
                </a:solidFill>
              </a:rPr>
              <a:t>STOMACH.</a:t>
            </a:r>
            <a:r>
              <a:rPr lang="en-US" sz="2800" dirty="0">
                <a:solidFill>
                  <a:srgbClr val="FFFF00"/>
                </a:solidFill>
              </a:rPr>
              <a:t> </a:t>
            </a:r>
            <a:r>
              <a:rPr lang="en-US" sz="2400" dirty="0">
                <a:latin typeface="Arial Narrow" charset="0"/>
              </a:rPr>
              <a:t>Irritation, peptic ulcers, bleeding lesions, </a:t>
            </a:r>
            <a:r>
              <a:rPr lang="en-US" sz="2400" dirty="0" smtClean="0">
                <a:latin typeface="Arial Narrow" charset="0"/>
              </a:rPr>
              <a:t>cancer.</a:t>
            </a:r>
          </a:p>
          <a:p>
            <a:pPr marL="0" indent="0">
              <a:spcBef>
                <a:spcPct val="30000"/>
              </a:spcBef>
              <a:spcAft>
                <a:spcPct val="30000"/>
              </a:spcAft>
              <a:buFontTx/>
              <a:buNone/>
            </a:pPr>
            <a:r>
              <a:rPr lang="en-US" sz="2800" b="1" dirty="0" smtClean="0">
                <a:solidFill>
                  <a:srgbClr val="FFFF00"/>
                </a:solidFill>
              </a:rPr>
              <a:t>INTESTINES </a:t>
            </a:r>
            <a:r>
              <a:rPr lang="en-US" sz="2800" b="1" dirty="0">
                <a:solidFill>
                  <a:srgbClr val="FFFF00"/>
                </a:solidFill>
              </a:rPr>
              <a:t>&amp; PANCREAS.</a:t>
            </a:r>
            <a:r>
              <a:rPr lang="en-US" sz="2800" dirty="0">
                <a:solidFill>
                  <a:srgbClr val="FFFF00"/>
                </a:solidFill>
              </a:rPr>
              <a:t> </a:t>
            </a:r>
            <a:r>
              <a:rPr lang="en-US" sz="2400" dirty="0">
                <a:latin typeface="Arial Narrow" charset="0"/>
              </a:rPr>
              <a:t>Intestinal tract and colon damage, inflammation, ulcers, and cancer.</a:t>
            </a:r>
          </a:p>
          <a:p>
            <a:pPr marL="0" indent="0">
              <a:spcBef>
                <a:spcPct val="30000"/>
              </a:spcBef>
              <a:spcAft>
                <a:spcPct val="30000"/>
              </a:spcAft>
              <a:buFontTx/>
              <a:buNone/>
            </a:pPr>
            <a:r>
              <a:rPr lang="en-US" sz="2800" b="1" dirty="0">
                <a:solidFill>
                  <a:srgbClr val="FFFF00"/>
                </a:solidFill>
              </a:rPr>
              <a:t>BONES &amp; MUSCLES</a:t>
            </a:r>
            <a:r>
              <a:rPr lang="en-US" sz="2600" b="1" dirty="0">
                <a:solidFill>
                  <a:srgbClr val="FFFF00"/>
                </a:solidFill>
              </a:rPr>
              <a:t>.</a:t>
            </a:r>
            <a:r>
              <a:rPr lang="en-US" sz="2600" dirty="0">
                <a:solidFill>
                  <a:srgbClr val="FFFF00"/>
                </a:solidFill>
              </a:rPr>
              <a:t> </a:t>
            </a:r>
            <a:r>
              <a:rPr lang="en-US" sz="2600" dirty="0">
                <a:latin typeface="Arial Narrow" charset="0"/>
              </a:rPr>
              <a:t>Weaker and thinner bones (osteoporosis); weaker and uncoordinated muscles.</a:t>
            </a:r>
          </a:p>
          <a:p>
            <a:pPr algn="r"/>
            <a:endParaRPr lang="en-US" dirty="0"/>
          </a:p>
        </p:txBody>
      </p:sp>
      <p:pic>
        <p:nvPicPr>
          <p:cNvPr id="7" name="Picture 6"/>
          <p:cNvPicPr>
            <a:picLocks noChangeAspect="1"/>
          </p:cNvPicPr>
          <p:nvPr/>
        </p:nvPicPr>
        <p:blipFill>
          <a:blip r:embed="rId2"/>
          <a:stretch>
            <a:fillRect/>
          </a:stretch>
        </p:blipFill>
        <p:spPr>
          <a:xfrm>
            <a:off x="6720741" y="1082456"/>
            <a:ext cx="2227421" cy="5066247"/>
          </a:xfrm>
          <a:prstGeom prst="rect">
            <a:avLst/>
          </a:prstGeom>
        </p:spPr>
      </p:pic>
    </p:spTree>
    <p:extLst>
      <p:ext uri="{BB962C8B-B14F-4D97-AF65-F5344CB8AC3E}">
        <p14:creationId xmlns:p14="http://schemas.microsoft.com/office/powerpoint/2010/main" val="8955683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7924800" cy="906045"/>
          </a:xfrm>
        </p:spPr>
        <p:txBody>
          <a:bodyPr>
            <a:normAutofit/>
          </a:bodyPr>
          <a:lstStyle/>
          <a:p>
            <a:pPr algn="ctr"/>
            <a:r>
              <a:rPr lang="en-US" dirty="0">
                <a:solidFill>
                  <a:srgbClr val="FF0000"/>
                </a:solidFill>
              </a:rPr>
              <a:t>How Alcohol Affects Driving</a:t>
            </a:r>
          </a:p>
        </p:txBody>
      </p:sp>
      <p:pic>
        <p:nvPicPr>
          <p:cNvPr id="5" name="Picture 4"/>
          <p:cNvPicPr>
            <a:picLocks noChangeAspect="1"/>
          </p:cNvPicPr>
          <p:nvPr/>
        </p:nvPicPr>
        <p:blipFill>
          <a:blip r:embed="rId2"/>
          <a:stretch>
            <a:fillRect/>
          </a:stretch>
        </p:blipFill>
        <p:spPr>
          <a:xfrm>
            <a:off x="967584" y="1032728"/>
            <a:ext cx="7308056" cy="3629668"/>
          </a:xfrm>
          <a:prstGeom prst="rect">
            <a:avLst/>
          </a:prstGeom>
        </p:spPr>
      </p:pic>
      <p:sp>
        <p:nvSpPr>
          <p:cNvPr id="6" name="TextBox 5"/>
          <p:cNvSpPr txBox="1"/>
          <p:nvPr/>
        </p:nvSpPr>
        <p:spPr>
          <a:xfrm>
            <a:off x="4780369" y="4720449"/>
            <a:ext cx="4363631" cy="1661993"/>
          </a:xfrm>
          <a:prstGeom prst="rect">
            <a:avLst/>
          </a:prstGeom>
          <a:noFill/>
        </p:spPr>
        <p:txBody>
          <a:bodyPr wrap="square" rtlCol="0">
            <a:spAutoFit/>
          </a:bodyPr>
          <a:lstStyle/>
          <a:p>
            <a:pPr marL="342900" indent="-342900">
              <a:buFont typeface="Arial"/>
              <a:buChar char="•"/>
            </a:pPr>
            <a:r>
              <a:rPr lang="en-US" sz="2800" dirty="0"/>
              <a:t>Impaired </a:t>
            </a:r>
            <a:r>
              <a:rPr lang="en-US" sz="2800" dirty="0" smtClean="0"/>
              <a:t>Comprehension</a:t>
            </a:r>
            <a:endParaRPr lang="en-US" sz="2800" dirty="0"/>
          </a:p>
          <a:p>
            <a:pPr marL="342900" indent="-342900">
              <a:buFont typeface="Arial"/>
              <a:buChar char="•"/>
            </a:pPr>
            <a:r>
              <a:rPr lang="en-US" sz="2800" dirty="0"/>
              <a:t>Impaired Concentration</a:t>
            </a:r>
          </a:p>
          <a:p>
            <a:pPr marL="342900" indent="-342900">
              <a:buFont typeface="Arial"/>
              <a:buChar char="•"/>
            </a:pPr>
            <a:r>
              <a:rPr lang="en-US" sz="2800" dirty="0"/>
              <a:t>Slowed Reaction Time</a:t>
            </a:r>
          </a:p>
          <a:p>
            <a:endParaRPr lang="en-US" dirty="0"/>
          </a:p>
        </p:txBody>
      </p:sp>
      <p:sp>
        <p:nvSpPr>
          <p:cNvPr id="7" name="TextBox 6"/>
          <p:cNvSpPr txBox="1"/>
          <p:nvPr/>
        </p:nvSpPr>
        <p:spPr>
          <a:xfrm>
            <a:off x="388074" y="4791752"/>
            <a:ext cx="4188666" cy="1384995"/>
          </a:xfrm>
          <a:prstGeom prst="rect">
            <a:avLst/>
          </a:prstGeom>
          <a:noFill/>
        </p:spPr>
        <p:txBody>
          <a:bodyPr wrap="square" rtlCol="0">
            <a:spAutoFit/>
          </a:bodyPr>
          <a:lstStyle/>
          <a:p>
            <a:pPr marL="285750" indent="-285750">
              <a:buFont typeface="Arial"/>
              <a:buChar char="•"/>
            </a:pPr>
            <a:r>
              <a:rPr lang="en-US" sz="2800" dirty="0"/>
              <a:t>Impaired Judgment</a:t>
            </a:r>
          </a:p>
          <a:p>
            <a:pPr marL="285750" indent="-285750">
              <a:buFont typeface="Arial"/>
              <a:buChar char="•"/>
            </a:pPr>
            <a:r>
              <a:rPr lang="en-US" sz="2800" dirty="0"/>
              <a:t>Impaired Coordination</a:t>
            </a:r>
          </a:p>
          <a:p>
            <a:pPr marL="285750" indent="-285750">
              <a:buFont typeface="Arial"/>
              <a:buChar char="•"/>
            </a:pPr>
            <a:r>
              <a:rPr lang="en-US" sz="2800" dirty="0"/>
              <a:t>Impaired Hearing &amp; </a:t>
            </a:r>
            <a:r>
              <a:rPr lang="en-US" sz="2800" dirty="0" smtClean="0"/>
              <a:t>Vision</a:t>
            </a:r>
            <a:endParaRPr lang="en-US" sz="2800" dirty="0"/>
          </a:p>
        </p:txBody>
      </p:sp>
    </p:spTree>
    <p:extLst>
      <p:ext uri="{BB962C8B-B14F-4D97-AF65-F5344CB8AC3E}">
        <p14:creationId xmlns:p14="http://schemas.microsoft.com/office/powerpoint/2010/main" val="17748293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878"/>
            <a:ext cx="8229600" cy="817839"/>
          </a:xfrm>
        </p:spPr>
        <p:txBody>
          <a:bodyPr/>
          <a:lstStyle/>
          <a:p>
            <a:r>
              <a:rPr lang="en-US" dirty="0" smtClean="0">
                <a:solidFill>
                  <a:srgbClr val="FF0000"/>
                </a:solidFill>
              </a:rPr>
              <a:t>MADD</a:t>
            </a:r>
            <a:endParaRPr lang="en-US" dirty="0">
              <a:solidFill>
                <a:srgbClr val="FF0000"/>
              </a:solidFill>
            </a:endParaRPr>
          </a:p>
        </p:txBody>
      </p:sp>
      <p:sp>
        <p:nvSpPr>
          <p:cNvPr id="3" name="Content Placeholder 2"/>
          <p:cNvSpPr>
            <a:spLocks noGrp="1"/>
          </p:cNvSpPr>
          <p:nvPr>
            <p:ph idx="1"/>
          </p:nvPr>
        </p:nvSpPr>
        <p:spPr>
          <a:xfrm>
            <a:off x="457200" y="1153021"/>
            <a:ext cx="8229600" cy="4525963"/>
          </a:xfrm>
        </p:spPr>
        <p:txBody>
          <a:bodyPr>
            <a:normAutofit fontScale="62500" lnSpcReduction="20000"/>
          </a:bodyPr>
          <a:lstStyle/>
          <a:p>
            <a:pPr marL="285750" indent="-285750"/>
            <a:r>
              <a:rPr lang="en-US" dirty="0" smtClean="0">
                <a:latin typeface="Times New Roman" pitchFamily="18" charset="0"/>
                <a:cs typeface="Times New Roman" pitchFamily="18" charset="0"/>
              </a:rPr>
              <a:t>Founded </a:t>
            </a:r>
            <a:r>
              <a:rPr lang="en-US" dirty="0">
                <a:latin typeface="Times New Roman" pitchFamily="18" charset="0"/>
                <a:cs typeface="Times New Roman" pitchFamily="18" charset="0"/>
              </a:rPr>
              <a:t>in 1980 by a mother who lost her child in a drunk driving accident</a:t>
            </a:r>
          </a:p>
          <a:p>
            <a:pPr marL="285750" indent="-285750"/>
            <a:r>
              <a:rPr lang="en-US" dirty="0">
                <a:latin typeface="Times New Roman" pitchFamily="18" charset="0"/>
                <a:cs typeface="Times New Roman" pitchFamily="18" charset="0"/>
              </a:rPr>
              <a:t>Since then fatalities have declined by over 40% but in recent years have stalled</a:t>
            </a:r>
          </a:p>
          <a:p>
            <a:pPr marL="285750" indent="-285750"/>
            <a:r>
              <a:rPr lang="en-US" dirty="0">
                <a:latin typeface="Times New Roman" pitchFamily="18" charset="0"/>
                <a:cs typeface="Times New Roman" pitchFamily="18" charset="0"/>
              </a:rPr>
              <a:t>According to the MADD website, Illinois is ranked the 37th highest state in DUI related deaths</a:t>
            </a:r>
          </a:p>
          <a:p>
            <a:pPr marL="285750" indent="-285750"/>
            <a:r>
              <a:rPr lang="en-US" dirty="0">
                <a:latin typeface="Times New Roman" pitchFamily="18" charset="0"/>
                <a:cs typeface="Times New Roman" pitchFamily="18" charset="0"/>
              </a:rPr>
              <a:t>MADD has started a “Campaign Against Drunk Driving”.  Everyone can take part in this campaign with three steps</a:t>
            </a:r>
          </a:p>
          <a:p>
            <a:pPr marL="800100" lvl="1" indent="-342900">
              <a:buFont typeface="+mj-lt"/>
              <a:buAutoNum type="arabicPeriod"/>
            </a:pPr>
            <a:r>
              <a:rPr lang="en-US" dirty="0">
                <a:latin typeface="Times New Roman" pitchFamily="18" charset="0"/>
                <a:cs typeface="Times New Roman" pitchFamily="18" charset="0"/>
              </a:rPr>
              <a:t>Supporting sobriety checkpoints, especially on holidays.</a:t>
            </a:r>
          </a:p>
          <a:p>
            <a:pPr marL="800100" lvl="1" indent="-342900">
              <a:buFont typeface="+mj-lt"/>
              <a:buAutoNum type="arabicPeriod"/>
            </a:pPr>
            <a:r>
              <a:rPr lang="en-US" dirty="0">
                <a:latin typeface="Times New Roman" pitchFamily="18" charset="0"/>
                <a:cs typeface="Times New Roman" pitchFamily="18" charset="0"/>
              </a:rPr>
              <a:t>Requiring previously convicted drunk drivers to take a breathalyzer before driving</a:t>
            </a:r>
          </a:p>
          <a:p>
            <a:pPr marL="800100" lvl="1" indent="-342900">
              <a:buFont typeface="+mj-lt"/>
              <a:buAutoNum type="arabicPeriod"/>
            </a:pPr>
            <a:r>
              <a:rPr lang="en-US" dirty="0">
                <a:latin typeface="Times New Roman" pitchFamily="18" charset="0"/>
                <a:cs typeface="Times New Roman" pitchFamily="18" charset="0"/>
              </a:rPr>
              <a:t>Cars detecting if the driver is over the limit and failing to operate</a:t>
            </a:r>
          </a:p>
          <a:p>
            <a:pPr marL="285750" indent="-285750"/>
            <a:r>
              <a:rPr lang="en-US" dirty="0">
                <a:latin typeface="Times New Roman" pitchFamily="18" charset="0"/>
                <a:cs typeface="Times New Roman" pitchFamily="18" charset="0"/>
              </a:rPr>
              <a:t>Every year 12,000 people are killed by drunk drivers so by going online to MADD’s webpage and taking the pledge to end drunk driving, more than 1,000 families may be spared the devastating tragedy of losing a family member due to drunk driving.</a:t>
            </a:r>
          </a:p>
          <a:p>
            <a:pPr algn="ctr"/>
            <a:r>
              <a:rPr lang="en-US" b="1" dirty="0">
                <a:latin typeface="Times New Roman" pitchFamily="18" charset="0"/>
                <a:cs typeface="Times New Roman" pitchFamily="18" charset="0"/>
              </a:rPr>
              <a:t>(</a:t>
            </a:r>
            <a:r>
              <a:rPr lang="en-US" b="1" dirty="0" err="1">
                <a:latin typeface="Times New Roman" pitchFamily="18" charset="0"/>
                <a:cs typeface="Times New Roman" pitchFamily="18" charset="0"/>
              </a:rPr>
              <a:t>www.madd.org</a:t>
            </a:r>
            <a:r>
              <a:rPr lang="en-US" b="1" dirty="0" smtClean="0">
                <a:latin typeface="Times New Roman" pitchFamily="18" charset="0"/>
                <a:cs typeface="Times New Roman" pitchFamily="18" charset="0"/>
              </a:rPr>
              <a:t>)</a:t>
            </a:r>
            <a:endParaRPr lang="en-US" b="1" dirty="0">
              <a:latin typeface="Times New Roman" pitchFamily="18" charset="0"/>
              <a:cs typeface="Times New Roman" pitchFamily="18" charset="0"/>
            </a:endParaRPr>
          </a:p>
        </p:txBody>
      </p:sp>
      <p:pic>
        <p:nvPicPr>
          <p:cNvPr id="4" name="Picture 2" descr="C:\Users\Osekalomhen\AppData\Local\Microsoft\Windows\Temporary Internet Files\Content.IE5\S0BFECDX\MC900045081[1].wmf"/>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674225" y="4884725"/>
            <a:ext cx="2012575" cy="1973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70435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88403"/>
          </a:xfrm>
        </p:spPr>
        <p:txBody>
          <a:bodyPr/>
          <a:lstStyle/>
          <a:p>
            <a:r>
              <a:rPr lang="en-US" dirty="0" smtClean="0">
                <a:solidFill>
                  <a:srgbClr val="FF0000"/>
                </a:solidFill>
              </a:rPr>
              <a:t>MADD</a:t>
            </a:r>
            <a:endParaRPr lang="en-US" dirty="0">
              <a:solidFill>
                <a:srgbClr val="FF0000"/>
              </a:solidFill>
            </a:endParaRPr>
          </a:p>
        </p:txBody>
      </p:sp>
      <p:sp>
        <p:nvSpPr>
          <p:cNvPr id="3" name="Content Placeholder 2"/>
          <p:cNvSpPr>
            <a:spLocks noGrp="1"/>
          </p:cNvSpPr>
          <p:nvPr>
            <p:ph idx="1"/>
          </p:nvPr>
        </p:nvSpPr>
        <p:spPr>
          <a:xfrm>
            <a:off x="1" y="1217240"/>
            <a:ext cx="9144000" cy="4908923"/>
          </a:xfrm>
        </p:spPr>
        <p:txBody>
          <a:bodyPr>
            <a:normAutofit fontScale="70000" lnSpcReduction="20000"/>
          </a:bodyPr>
          <a:lstStyle/>
          <a:p>
            <a:pPr marL="285750" indent="-285750"/>
            <a:r>
              <a:rPr lang="en-US" sz="4100" b="1" dirty="0">
                <a:solidFill>
                  <a:srgbClr val="FFFF00"/>
                </a:solidFill>
                <a:latin typeface="Times New Roman" pitchFamily="18" charset="0"/>
                <a:cs typeface="Times New Roman" pitchFamily="18" charset="0"/>
              </a:rPr>
              <a:t>Why wait until 21 to drink?</a:t>
            </a:r>
          </a:p>
          <a:p>
            <a:pPr marL="742950" lvl="1" indent="-285750">
              <a:buFont typeface="Wingdings" pitchFamily="2" charset="2"/>
              <a:buChar char="v"/>
            </a:pPr>
            <a:r>
              <a:rPr lang="en-US" sz="3400" dirty="0">
                <a:latin typeface="Times New Roman" pitchFamily="18" charset="0"/>
                <a:cs typeface="Times New Roman" pitchFamily="18" charset="0"/>
              </a:rPr>
              <a:t>Research shows that teens react differently to alcohol. They get drunk twice as fast and have trouble knowing when to stop</a:t>
            </a:r>
          </a:p>
          <a:p>
            <a:pPr marL="742950" lvl="1" indent="-285750">
              <a:buFont typeface="Wingdings" pitchFamily="2" charset="2"/>
              <a:buChar char="v"/>
            </a:pPr>
            <a:r>
              <a:rPr lang="en-US" sz="3400" dirty="0">
                <a:latin typeface="Times New Roman" pitchFamily="18" charset="0"/>
                <a:cs typeface="Times New Roman" pitchFamily="18" charset="0"/>
              </a:rPr>
              <a:t>Teens are more likely to binge drink than adults</a:t>
            </a:r>
          </a:p>
          <a:p>
            <a:pPr marL="742950" lvl="1" indent="-285750">
              <a:buFont typeface="Wingdings" pitchFamily="2" charset="2"/>
              <a:buChar char="v"/>
            </a:pPr>
            <a:r>
              <a:rPr lang="en-US" sz="3400" dirty="0">
                <a:latin typeface="Times New Roman" pitchFamily="18" charset="0"/>
                <a:cs typeface="Times New Roman" pitchFamily="18" charset="0"/>
              </a:rPr>
              <a:t>It has been proven that the drinking age being raised to 21 reduces drunk driving </a:t>
            </a:r>
            <a:r>
              <a:rPr lang="en-US" sz="3400" dirty="0" smtClean="0">
                <a:latin typeface="Times New Roman" pitchFamily="18" charset="0"/>
                <a:cs typeface="Times New Roman" pitchFamily="18" charset="0"/>
              </a:rPr>
              <a:t>accidents</a:t>
            </a:r>
            <a:endParaRPr lang="en-US" sz="4100" dirty="0">
              <a:solidFill>
                <a:srgbClr val="FFFF00"/>
              </a:solidFill>
              <a:latin typeface="Times New Roman" pitchFamily="18" charset="0"/>
              <a:cs typeface="Times New Roman" pitchFamily="18" charset="0"/>
            </a:endParaRPr>
          </a:p>
          <a:p>
            <a:pPr marL="285750" indent="-285750"/>
            <a:r>
              <a:rPr lang="en-US" sz="4100" b="1" dirty="0">
                <a:solidFill>
                  <a:srgbClr val="FFFF00"/>
                </a:solidFill>
                <a:latin typeface="Times New Roman" pitchFamily="18" charset="0"/>
                <a:cs typeface="Times New Roman" pitchFamily="18" charset="0"/>
              </a:rPr>
              <a:t>STATISTICS</a:t>
            </a:r>
          </a:p>
          <a:p>
            <a:pPr marL="742950" lvl="1" indent="-285750">
              <a:buFont typeface="Wingdings" pitchFamily="2" charset="2"/>
              <a:buChar char="v"/>
            </a:pPr>
            <a:r>
              <a:rPr lang="en-US" sz="3700" dirty="0">
                <a:latin typeface="Times New Roman" pitchFamily="18" charset="0"/>
                <a:cs typeface="Times New Roman" pitchFamily="18" charset="0"/>
              </a:rPr>
              <a:t>MADD has saved 27,000 young lives through passage of groundbreaking public health laws</a:t>
            </a:r>
          </a:p>
          <a:p>
            <a:pPr marL="742950" lvl="1" indent="-285750">
              <a:buFont typeface="Wingdings" pitchFamily="2" charset="2"/>
              <a:buChar char="v"/>
            </a:pPr>
            <a:r>
              <a:rPr lang="en-US" sz="3700" dirty="0">
                <a:latin typeface="Times New Roman" pitchFamily="18" charset="0"/>
                <a:cs typeface="Times New Roman" pitchFamily="18" charset="0"/>
              </a:rPr>
              <a:t>Since 1980 MADD has nearly saved 300,000 lives ...and counting.</a:t>
            </a:r>
          </a:p>
          <a:p>
            <a:pPr marL="742950" lvl="1" indent="-285750">
              <a:buFont typeface="Wingdings" pitchFamily="2" charset="2"/>
              <a:buChar char="v"/>
            </a:pPr>
            <a:r>
              <a:rPr lang="en-US" sz="3700" dirty="0">
                <a:latin typeface="Times New Roman" pitchFamily="18" charset="0"/>
                <a:cs typeface="Times New Roman" pitchFamily="18" charset="0"/>
              </a:rPr>
              <a:t>MADD serves a victim or survivor of drunk driving every nine minutes.</a:t>
            </a:r>
          </a:p>
          <a:p>
            <a:endParaRPr lang="en-US" sz="3700" dirty="0"/>
          </a:p>
        </p:txBody>
      </p:sp>
    </p:spTree>
    <p:extLst>
      <p:ext uri="{BB962C8B-B14F-4D97-AF65-F5344CB8AC3E}">
        <p14:creationId xmlns:p14="http://schemas.microsoft.com/office/powerpoint/2010/main" val="3431690401"/>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1574</TotalTime>
  <Words>854</Words>
  <Application>Microsoft Office PowerPoint</Application>
  <PresentationFormat>On-screen Show (4:3)</PresentationFormat>
  <Paragraphs>99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Black</vt:lpstr>
      <vt:lpstr>Driving Under the Influence</vt:lpstr>
      <vt:lpstr>Why Drinking and driving?</vt:lpstr>
      <vt:lpstr>PowerPoint Presentation</vt:lpstr>
      <vt:lpstr>Did you know…</vt:lpstr>
      <vt:lpstr>The 2009 Youth Risk Behavior Survey found that among high school students, during the past 30 days:</vt:lpstr>
      <vt:lpstr>How Alcohol Effects Your body</vt:lpstr>
      <vt:lpstr>How Alcohol Affects Driving</vt:lpstr>
      <vt:lpstr>MADD</vt:lpstr>
      <vt:lpstr>MADD</vt:lpstr>
      <vt:lpstr>Consequences of dui</vt:lpstr>
      <vt:lpstr>1st Illinois DUI Offense</vt:lpstr>
      <vt:lpstr>How To Spot A Drunk Driver:</vt:lpstr>
      <vt:lpstr>What YOU Can Do About Drunk Driving</vt:lpstr>
      <vt:lpstr>PowerPoint Presentation</vt:lpstr>
      <vt:lpstr>Standup Against Drunk Driving</vt:lpstr>
      <vt:lpstr>References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Drink Driving</dc:title>
  <dc:creator>Cassie Butcher</dc:creator>
  <cp:lastModifiedBy>Osekalomhen</cp:lastModifiedBy>
  <cp:revision>19</cp:revision>
  <dcterms:created xsi:type="dcterms:W3CDTF">2011-11-06T05:13:24Z</dcterms:created>
  <dcterms:modified xsi:type="dcterms:W3CDTF">2011-11-12T06:22:41Z</dcterms:modified>
</cp:coreProperties>
</file>