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72" r:id="rId5"/>
    <p:sldId id="276" r:id="rId6"/>
    <p:sldId id="277" r:id="rId7"/>
    <p:sldId id="259" r:id="rId8"/>
    <p:sldId id="261" r:id="rId9"/>
    <p:sldId id="262" r:id="rId10"/>
    <p:sldId id="264" r:id="rId11"/>
    <p:sldId id="265" r:id="rId12"/>
    <p:sldId id="274" r:id="rId13"/>
    <p:sldId id="275" r:id="rId14"/>
    <p:sldId id="278" r:id="rId15"/>
    <p:sldId id="279" r:id="rId16"/>
    <p:sldId id="271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F507121-D00F-481D-8844-0F23C6DA983E}" type="datetimeFigureOut">
              <a:rPr lang="en-US"/>
              <a:pPr/>
              <a:t>2/23/2011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DD96C21-2F05-4403-95BF-913FAEF89C2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C764AB7-E386-4769-B43B-93D77AE4CDFB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F21010-5EC6-4E67-A808-275D95FE87E8}" type="datetimeFigureOut">
              <a:rPr lang="en-US"/>
              <a:pPr/>
              <a:t>2/23/2011</a:t>
            </a:fld>
            <a:endParaRPr lang="en-US"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D6B083-569E-456A-8D4E-362209AA7D89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40C693-5E9E-4AA8-92B3-D6DF13D27229}" type="datetimeFigureOut">
              <a:rPr lang="en-US"/>
              <a:pPr/>
              <a:t>2/23/2011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AC508-6462-4FCD-A5F2-69FECA4849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</a:lstStyle>
          <a:p>
            <a:fld id="{48142849-0DDA-4106-8C08-E84DDB7E33A8}" type="datetimeFigureOut">
              <a:rPr lang="en-US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7AA40912-DDF0-4A22-A5C3-13EA80E74E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E3A28B-4AF7-4CCB-88D4-4506C1D710BF}" type="datetimeFigureOut">
              <a:rPr lang="en-US"/>
              <a:pPr/>
              <a:t>2/23/2011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F36012-AFAF-45F2-815A-0CD2F30265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/>
            </a:lvl1pPr>
          </a:lstStyle>
          <a:p>
            <a:fld id="{BAC8FD43-A8B8-41E6-92ED-F46411908AC0}" type="datetimeFigureOut">
              <a:rPr lang="en-US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15E41FE2-E105-4F3E-86B4-D2B212EE9376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D2F32D-D151-4339-BD8B-560BFBC18A0D}" type="datetimeFigureOut">
              <a:rPr lang="en-US"/>
              <a:pPr/>
              <a:t>2/23/2011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7FD03-5B04-4BBB-AFB8-864965DD1A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2EB96C-3403-4325-AAFE-F49B908AEDE7}" type="datetimeFigureOut">
              <a:rPr lang="en-US"/>
              <a:pPr/>
              <a:t>2/23/2011</a:t>
            </a:fld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C7069-1039-426A-BE69-4333FD08AA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301FF6-2B4E-414E-BF31-ECF124131EAA}" type="datetimeFigureOut">
              <a:rPr lang="en-US"/>
              <a:pPr/>
              <a:t>2/23/2011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A1019B-6861-4A86-AC0D-0E98CA455E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FBB7CA-C9D6-4F8C-B5C0-0CC5089E0759}" type="datetimeFigureOut">
              <a:rPr lang="en-US"/>
              <a:pPr/>
              <a:t>2/23/2011</a:t>
            </a:fld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8D057-7E77-4C80-91B1-AC7A10B569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35C894-6209-484B-BB3C-53FEF5D6D606}" type="datetimeFigureOut">
              <a:rPr lang="en-US"/>
              <a:pPr/>
              <a:t>2/23/2011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E3DD5C-2CF9-4466-913D-409495D616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FBEBB9-B2EE-4949-A259-6B54366A4F50}" type="datetimeFigureOut">
              <a:rPr lang="en-US"/>
              <a:pPr/>
              <a:t>2/23/2011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53E49A-8FAC-4D07-B233-9973604512DF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fld id="{1B67656F-8C2D-4C09-AEF7-D28875FD37B5}" type="datetimeFigureOut">
              <a:rPr lang="en-US"/>
              <a:pPr/>
              <a:t>2/23/2011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fld id="{18E2FC43-65DB-4BDD-8621-19CCCFE2D4A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6" r:id="rId2"/>
    <p:sldLayoutId id="2147483714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5" r:id="rId9"/>
    <p:sldLayoutId id="2147483712" r:id="rId10"/>
    <p:sldLayoutId id="214748371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nsq.sagepub.com/content/14/1/3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Dorothea Orem</a:t>
            </a:r>
            <a:endParaRPr lang="en-US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1101725"/>
          </a:xfrm>
        </p:spPr>
        <p:txBody>
          <a:bodyPr/>
          <a:lstStyle/>
          <a:p>
            <a:pPr eaLnBrk="1" hangingPunct="1"/>
            <a:r>
              <a:rPr lang="en-US" smtClean="0"/>
              <a:t>By: Anna Barrera, Lisa Fresso, Peter Mbinglo, Chanelle Carley, Omololu Kafisanwo, Jamie Lowe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General theory of nursing</a:t>
            </a:r>
            <a:endParaRPr 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Self-Care Deficit = need &lt; ability</a:t>
            </a:r>
          </a:p>
          <a:p>
            <a:pPr eaLnBrk="1" hangingPunct="1"/>
            <a:r>
              <a:rPr lang="en-US" i="1" smtClean="0"/>
              <a:t> Affecting variables</a:t>
            </a:r>
          </a:p>
          <a:p>
            <a:pPr lvl="1" eaLnBrk="1" hangingPunct="1"/>
            <a:r>
              <a:rPr lang="en-US" i="1" smtClean="0"/>
              <a:t>Self-care agency</a:t>
            </a:r>
          </a:p>
          <a:p>
            <a:pPr lvl="1" eaLnBrk="1" hangingPunct="1"/>
            <a:r>
              <a:rPr lang="en-US" i="1" smtClean="0"/>
              <a:t>Therapeutic demands</a:t>
            </a:r>
          </a:p>
          <a:p>
            <a:pPr eaLnBrk="1" hangingPunct="1"/>
            <a:r>
              <a:rPr lang="en-US" i="1" smtClean="0"/>
              <a:t>5 Nursing Assisted Methods</a:t>
            </a:r>
          </a:p>
          <a:p>
            <a:pPr lvl="1" eaLnBrk="1" hangingPunct="1"/>
            <a:r>
              <a:rPr lang="en-US" i="1" smtClean="0"/>
              <a:t>Acting/doing for</a:t>
            </a:r>
          </a:p>
          <a:p>
            <a:pPr lvl="1" eaLnBrk="1" hangingPunct="1"/>
            <a:r>
              <a:rPr lang="en-US" i="1" smtClean="0"/>
              <a:t>Guiding</a:t>
            </a:r>
          </a:p>
          <a:p>
            <a:pPr lvl="1" eaLnBrk="1" hangingPunct="1"/>
            <a:r>
              <a:rPr lang="en-US" i="1" smtClean="0"/>
              <a:t>Teaching</a:t>
            </a:r>
          </a:p>
          <a:p>
            <a:pPr lvl="1" eaLnBrk="1" hangingPunct="1"/>
            <a:r>
              <a:rPr lang="en-US" i="1" smtClean="0"/>
              <a:t>Supporting</a:t>
            </a:r>
          </a:p>
          <a:p>
            <a:pPr lvl="1" eaLnBrk="1" hangingPunct="1"/>
            <a:r>
              <a:rPr lang="en-US" i="1" smtClean="0"/>
              <a:t>Enabling environment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General theory of nursing</a:t>
            </a:r>
            <a:endParaRPr lang="en-US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5160963"/>
          </a:xfrm>
        </p:spPr>
        <p:txBody>
          <a:bodyPr/>
          <a:lstStyle/>
          <a:p>
            <a:pPr eaLnBrk="1" hangingPunct="1"/>
            <a:r>
              <a:rPr lang="en-US" sz="2400" smtClean="0"/>
              <a:t>Nursing system enacts nurses to:</a:t>
            </a:r>
          </a:p>
          <a:p>
            <a:pPr lvl="1" eaLnBrk="1" hangingPunct="1"/>
            <a:r>
              <a:rPr lang="en-US" i="1" smtClean="0"/>
              <a:t>Prescribe</a:t>
            </a:r>
          </a:p>
          <a:p>
            <a:pPr lvl="1" eaLnBrk="1" hangingPunct="1"/>
            <a:r>
              <a:rPr lang="en-US" i="1" smtClean="0"/>
              <a:t>Design</a:t>
            </a:r>
          </a:p>
          <a:p>
            <a:pPr lvl="1" eaLnBrk="1" hangingPunct="1"/>
            <a:r>
              <a:rPr lang="en-US" i="1" smtClean="0"/>
              <a:t>Provide</a:t>
            </a:r>
          </a:p>
          <a:p>
            <a:pPr lvl="1"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z="2400" smtClean="0"/>
              <a:t>Three types of nursing systems</a:t>
            </a:r>
          </a:p>
          <a:p>
            <a:pPr lvl="1" eaLnBrk="1" hangingPunct="1"/>
            <a:r>
              <a:rPr lang="en-US" i="1" smtClean="0"/>
              <a:t>Wholly compensatory</a:t>
            </a:r>
          </a:p>
          <a:p>
            <a:pPr lvl="1" eaLnBrk="1" hangingPunct="1"/>
            <a:r>
              <a:rPr lang="en-US" i="1" smtClean="0"/>
              <a:t>Partly compensatory</a:t>
            </a:r>
          </a:p>
          <a:p>
            <a:pPr lvl="1" eaLnBrk="1" hangingPunct="1"/>
            <a:r>
              <a:rPr lang="en-US" i="1" smtClean="0"/>
              <a:t>Supportive- educative (developmental)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3200" dirty="0" smtClean="0"/>
              <a:t>Orem's theory focused on person, health environment, &amp; Nursing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smtClean="0">
                <a:cs typeface="Times New Roman" pitchFamily="18" charset="0"/>
              </a:rPr>
              <a:t> Person:</a:t>
            </a:r>
          </a:p>
          <a:p>
            <a:endParaRPr lang="en-US" sz="1000" b="1" smtClean="0"/>
          </a:p>
          <a:p>
            <a:pPr>
              <a:buFont typeface="Wingdings" pitchFamily="2" charset="2"/>
              <a:buChar char="§"/>
            </a:pPr>
            <a:r>
              <a:rPr lang="en-US" sz="2800" b="1" i="1" smtClean="0">
                <a:cs typeface="Times New Roman" pitchFamily="18" charset="0"/>
              </a:rPr>
              <a:t> Seen as an open system that is active</a:t>
            </a:r>
          </a:p>
          <a:p>
            <a:pPr>
              <a:buFont typeface="Wingdings" pitchFamily="2" charset="2"/>
              <a:buChar char="§"/>
            </a:pPr>
            <a:endParaRPr lang="en-US" sz="1000" b="1" i="1" smtClean="0"/>
          </a:p>
          <a:p>
            <a:pPr>
              <a:buFont typeface="Wingdings" pitchFamily="2" charset="2"/>
              <a:buChar char="§"/>
            </a:pPr>
            <a:r>
              <a:rPr lang="en-US" sz="2800" b="1" i="1" smtClean="0">
                <a:cs typeface="Times New Roman" pitchFamily="18" charset="0"/>
              </a:rPr>
              <a:t> Masters his/her destinies</a:t>
            </a:r>
          </a:p>
          <a:p>
            <a:endParaRPr lang="en-US" sz="1200" b="1" i="1" smtClean="0"/>
          </a:p>
          <a:p>
            <a:r>
              <a:rPr lang="en-US" sz="3200" b="1" smtClean="0">
                <a:cs typeface="Times New Roman" pitchFamily="18" charset="0"/>
              </a:rPr>
              <a:t> Health:</a:t>
            </a:r>
          </a:p>
          <a:p>
            <a:endParaRPr lang="en-US" sz="1000" b="1" smtClean="0"/>
          </a:p>
          <a:p>
            <a:pPr>
              <a:buFont typeface="Arial" charset="0"/>
              <a:buChar char="•"/>
            </a:pPr>
            <a:r>
              <a:rPr lang="en-US" sz="2800" b="1" i="1" smtClean="0">
                <a:cs typeface="Times New Roman" pitchFamily="18" charset="0"/>
              </a:rPr>
              <a:t> Absent of signs and symptoms of disease</a:t>
            </a:r>
          </a:p>
          <a:p>
            <a:pPr>
              <a:buFont typeface="Arial" charset="0"/>
              <a:buChar char="•"/>
            </a:pPr>
            <a:endParaRPr lang="en-US" sz="1000" b="1" i="1" smtClean="0"/>
          </a:p>
          <a:p>
            <a:pPr>
              <a:buFont typeface="Arial" charset="0"/>
              <a:buChar char="•"/>
            </a:pPr>
            <a:r>
              <a:rPr lang="en-US" sz="2800" b="1" i="1" smtClean="0">
                <a:cs typeface="Times New Roman" pitchFamily="18" charset="0"/>
              </a:rPr>
              <a:t> Functional health – self care deficiency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Orems</a:t>
            </a:r>
            <a:r>
              <a:rPr lang="en-US" dirty="0" smtClean="0"/>
              <a:t> theory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smtClean="0">
                <a:cs typeface="Times New Roman" pitchFamily="18" charset="0"/>
              </a:rPr>
              <a:t> Environment: </a:t>
            </a:r>
          </a:p>
          <a:p>
            <a:endParaRPr lang="en-US" sz="1000" b="1" smtClean="0"/>
          </a:p>
          <a:p>
            <a:pPr>
              <a:buFont typeface="Wingdings" pitchFamily="2" charset="2"/>
              <a:buChar char="§"/>
            </a:pPr>
            <a:r>
              <a:rPr lang="en-US" sz="2800" b="1" i="1" smtClean="0">
                <a:cs typeface="Times New Roman" pitchFamily="18" charset="0"/>
              </a:rPr>
              <a:t> Physical and psychosocial</a:t>
            </a:r>
          </a:p>
          <a:p>
            <a:pPr>
              <a:buFont typeface="Wingdings" pitchFamily="2" charset="2"/>
              <a:buChar char="§"/>
            </a:pPr>
            <a:endParaRPr lang="en-US" sz="1000" b="1" i="1" smtClean="0"/>
          </a:p>
          <a:p>
            <a:pPr>
              <a:buFont typeface="Wingdings" pitchFamily="2" charset="2"/>
              <a:buChar char="§"/>
            </a:pPr>
            <a:r>
              <a:rPr lang="en-US" sz="2800" b="1" i="1" smtClean="0">
                <a:cs typeface="Times New Roman" pitchFamily="18" charset="0"/>
              </a:rPr>
              <a:t> Nurse – patient interaction</a:t>
            </a:r>
          </a:p>
          <a:p>
            <a:pPr>
              <a:buFont typeface="Wingdings" pitchFamily="2" charset="2"/>
              <a:buChar char="§"/>
            </a:pPr>
            <a:endParaRPr lang="en-US" sz="1200" b="1" i="1" smtClean="0"/>
          </a:p>
          <a:p>
            <a:r>
              <a:rPr lang="en-US" sz="3200" b="1" smtClean="0">
                <a:cs typeface="Times New Roman" pitchFamily="18" charset="0"/>
              </a:rPr>
              <a:t> Nursing:</a:t>
            </a:r>
          </a:p>
          <a:p>
            <a:endParaRPr lang="en-US" sz="1000" b="1" smtClean="0"/>
          </a:p>
          <a:p>
            <a:pPr>
              <a:buFont typeface="Arial" charset="0"/>
              <a:buChar char="•"/>
            </a:pPr>
            <a:r>
              <a:rPr lang="en-US" sz="2800" b="1" i="1" smtClean="0">
                <a:cs typeface="Times New Roman" pitchFamily="18" charset="0"/>
              </a:rPr>
              <a:t> Provide services to its society</a:t>
            </a:r>
          </a:p>
          <a:p>
            <a:pPr>
              <a:buFont typeface="Arial" charset="0"/>
              <a:buChar char="•"/>
            </a:pPr>
            <a:endParaRPr lang="en-US" sz="1000" b="1" i="1" smtClean="0"/>
          </a:p>
          <a:p>
            <a:pPr>
              <a:buFont typeface="Arial" charset="0"/>
              <a:buChar char="•"/>
            </a:pPr>
            <a:r>
              <a:rPr lang="en-US" sz="2800" b="1" i="1" smtClean="0">
                <a:cs typeface="Times New Roman" pitchFamily="18" charset="0"/>
              </a:rPr>
              <a:t> Focus is individual self care</a:t>
            </a:r>
            <a:endParaRPr lang="en-US" sz="2800" b="1" i="1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         Nursing process for 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  </a:t>
            </a:r>
            <a:r>
              <a:rPr lang="en-US" dirty="0" smtClean="0"/>
              <a:t>self care deficit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1: Determine why a patient needs care (Assessment)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Step </a:t>
            </a:r>
            <a:r>
              <a:rPr lang="en-US" dirty="0" smtClean="0"/>
              <a:t>2: Design a nursing system &amp; plan the delivery of care (</a:t>
            </a:r>
            <a:r>
              <a:rPr lang="en-US" dirty="0" smtClean="0"/>
              <a:t>Planning and Interventions)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Step </a:t>
            </a:r>
            <a:r>
              <a:rPr lang="en-US" dirty="0" smtClean="0"/>
              <a:t>3: Management of nursing systems </a:t>
            </a:r>
            <a:r>
              <a:rPr lang="en-US" dirty="0" smtClean="0"/>
              <a:t>(Initiating</a:t>
            </a:r>
            <a:r>
              <a:rPr lang="en-US" dirty="0" smtClean="0"/>
              <a:t>, and Controlling nursing actions)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         Nursing </a:t>
            </a:r>
            <a:r>
              <a:rPr lang="en-US" dirty="0" smtClean="0"/>
              <a:t>process </a:t>
            </a:r>
            <a:r>
              <a:rPr lang="en-US" dirty="0" smtClean="0"/>
              <a:t>to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</a:t>
            </a:r>
            <a:r>
              <a:rPr lang="en-US" dirty="0" smtClean="0"/>
              <a:t>maintain self </a:t>
            </a:r>
            <a:r>
              <a:rPr lang="en-US" dirty="0" smtClean="0"/>
              <a:t>care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To maintain </a:t>
            </a:r>
            <a:r>
              <a:rPr lang="en-US" sz="2400" dirty="0" smtClean="0"/>
              <a:t>a level of optimal health and </a:t>
            </a:r>
            <a:r>
              <a:rPr lang="en-US" sz="2400" dirty="0" smtClean="0"/>
              <a:t>wellness</a:t>
            </a:r>
          </a:p>
          <a:p>
            <a:endParaRPr lang="en-US" sz="2400" dirty="0" smtClean="0"/>
          </a:p>
          <a:p>
            <a:r>
              <a:rPr lang="en-US" sz="2400" dirty="0" smtClean="0"/>
              <a:t>Advocate</a:t>
            </a:r>
          </a:p>
          <a:p>
            <a:endParaRPr lang="en-US" sz="2400" dirty="0" smtClean="0"/>
          </a:p>
          <a:p>
            <a:r>
              <a:rPr lang="en-US" sz="2400" dirty="0" smtClean="0"/>
              <a:t>Redirect</a:t>
            </a:r>
          </a:p>
          <a:p>
            <a:endParaRPr lang="en-US" sz="2400" dirty="0" smtClean="0"/>
          </a:p>
          <a:p>
            <a:r>
              <a:rPr lang="en-US" sz="2400" dirty="0" smtClean="0"/>
              <a:t>Support Patient and overall</a:t>
            </a:r>
          </a:p>
          <a:p>
            <a:endParaRPr lang="en-US" sz="2400" dirty="0" smtClean="0"/>
          </a:p>
          <a:p>
            <a:r>
              <a:rPr lang="en-US" sz="2400" dirty="0" smtClean="0"/>
              <a:t>provide </a:t>
            </a:r>
            <a:r>
              <a:rPr lang="en-US" sz="2400" dirty="0" smtClean="0"/>
              <a:t>an environment conducive to therapeutic development.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</a:t>
            </a:r>
            <a:r>
              <a:rPr lang="en-US" dirty="0" smtClean="0"/>
              <a:t>           </a:t>
            </a:r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7848600" cy="5084763"/>
          </a:xfrm>
        </p:spPr>
        <p:txBody>
          <a:bodyPr/>
          <a:lstStyle/>
          <a:p>
            <a:pPr indent="-457200" eaLnBrk="1" hangingPunct="1">
              <a:buFont typeface="Wingdings 2" pitchFamily="18" charset="2"/>
              <a:buNone/>
            </a:pPr>
            <a:r>
              <a:rPr lang="en-US" sz="1400" dirty="0" err="1" smtClean="0"/>
              <a:t>Tomey</a:t>
            </a:r>
            <a:r>
              <a:rPr lang="en-US" sz="1400" dirty="0" smtClean="0"/>
              <a:t>, A., &amp; </a:t>
            </a:r>
            <a:r>
              <a:rPr lang="en-US" sz="1400" dirty="0" err="1" smtClean="0"/>
              <a:t>Alligood</a:t>
            </a:r>
            <a:r>
              <a:rPr lang="en-US" sz="1400" dirty="0" smtClean="0"/>
              <a:t>, M. R. (2006). Dorothea E. </a:t>
            </a:r>
            <a:r>
              <a:rPr lang="en-US" sz="1400" dirty="0" err="1" smtClean="0"/>
              <a:t>Orem.</a:t>
            </a:r>
            <a:r>
              <a:rPr lang="en-US" sz="1400" i="1" dirty="0" err="1" smtClean="0"/>
              <a:t>Nursing</a:t>
            </a:r>
            <a:r>
              <a:rPr lang="en-US" sz="1400" i="1" dirty="0" smtClean="0"/>
              <a:t> theorists and their work </a:t>
            </a:r>
            <a:r>
              <a:rPr lang="en-US" sz="1400" dirty="0" smtClean="0"/>
              <a:t>(6th ed., pp. 267-287). St. Louis, MO: Mosby/Elsevier.</a:t>
            </a:r>
          </a:p>
          <a:p>
            <a:pPr indent="-457200" eaLnBrk="1" hangingPunct="1">
              <a:buFont typeface="Wingdings 2" pitchFamily="18" charset="2"/>
              <a:buNone/>
            </a:pPr>
            <a:r>
              <a:rPr lang="en-US" sz="1400" dirty="0" smtClean="0"/>
              <a:t>Fawcett, J. (2005). Orem's Self-Care </a:t>
            </a:r>
            <a:r>
              <a:rPr lang="en-US" sz="1400" dirty="0" err="1" smtClean="0"/>
              <a:t>Framework.</a:t>
            </a:r>
            <a:r>
              <a:rPr lang="en-US" sz="1400" i="1" dirty="0" err="1" smtClean="0"/>
              <a:t>Contemporary</a:t>
            </a:r>
            <a:r>
              <a:rPr lang="en-US" sz="1400" i="1" dirty="0" smtClean="0"/>
              <a:t> nursing knowledge: analysis and evaluation of nursing models and theories</a:t>
            </a:r>
            <a:r>
              <a:rPr lang="en-US" sz="1400" dirty="0" smtClean="0"/>
              <a:t> (2nd ed., pp. 223-294). Philadelphia, PA: F.A. Davis Co</a:t>
            </a:r>
            <a:r>
              <a:rPr lang="en-US" sz="1400" dirty="0" smtClean="0"/>
              <a:t>.</a:t>
            </a:r>
          </a:p>
          <a:p>
            <a:pPr indent="-457200" eaLnBrk="1" hangingPunct="1">
              <a:buNone/>
            </a:pPr>
            <a:r>
              <a:rPr lang="en-US" sz="1400" dirty="0" err="1" smtClean="0"/>
              <a:t>Kalisch</a:t>
            </a:r>
            <a:r>
              <a:rPr lang="en-US" sz="1400" dirty="0" smtClean="0"/>
              <a:t>, P. A. &amp; </a:t>
            </a:r>
            <a:r>
              <a:rPr lang="en-US" sz="1400" dirty="0" err="1" smtClean="0"/>
              <a:t>Kalisch</a:t>
            </a:r>
            <a:r>
              <a:rPr lang="en-US" sz="1400" dirty="0" smtClean="0"/>
              <a:t>, B.J.  (1987).  The Changing Image of the Nurse.  Menlo </a:t>
            </a:r>
            <a:r>
              <a:rPr lang="en-US" sz="1400" dirty="0" smtClean="0"/>
              <a:t>Park, CA</a:t>
            </a:r>
            <a:r>
              <a:rPr lang="en-US" sz="1400" dirty="0" smtClean="0"/>
              <a:t>: Addison-Wesley Publishing Company.</a:t>
            </a:r>
          </a:p>
          <a:p>
            <a:pPr indent="-457200" eaLnBrk="1" hangingPunct="1">
              <a:buFont typeface="Wingdings 2" pitchFamily="18" charset="2"/>
              <a:buNone/>
            </a:pPr>
            <a:r>
              <a:rPr lang="en-US" sz="1400" dirty="0" err="1" smtClean="0"/>
              <a:t>Kozier</a:t>
            </a:r>
            <a:r>
              <a:rPr lang="en-US" sz="1400" dirty="0" smtClean="0"/>
              <a:t>, B., </a:t>
            </a:r>
            <a:r>
              <a:rPr lang="en-US" sz="1400" dirty="0" err="1" smtClean="0"/>
              <a:t>Erb,G</a:t>
            </a:r>
            <a:r>
              <a:rPr lang="en-US" sz="1400" dirty="0" smtClean="0"/>
              <a:t>.,&amp; </a:t>
            </a:r>
            <a:r>
              <a:rPr lang="en-US" sz="1400" dirty="0" err="1" smtClean="0"/>
              <a:t>Blais</a:t>
            </a:r>
            <a:r>
              <a:rPr lang="en-US" sz="1400" dirty="0" smtClean="0"/>
              <a:t>, K. (1997). Professional nursing practice: Concepts and perspectives. Menlo Park, CA: Addison Wesley </a:t>
            </a:r>
            <a:r>
              <a:rPr lang="en-US" sz="1400" dirty="0" smtClean="0"/>
              <a:t>Longman</a:t>
            </a:r>
          </a:p>
          <a:p>
            <a:pPr indent="-457200" eaLnBrk="1" hangingPunct="1">
              <a:buFont typeface="Wingdings 2" pitchFamily="18" charset="2"/>
              <a:buNone/>
            </a:pPr>
            <a:r>
              <a:rPr lang="en-US" sz="1400" dirty="0" smtClean="0"/>
              <a:t>Simmons</a:t>
            </a:r>
            <a:r>
              <a:rPr lang="en-US" sz="1400" dirty="0" smtClean="0"/>
              <a:t>, S. (1990). The Health-Promoting Self-Care System Model: directions for nursing research and practice. </a:t>
            </a:r>
            <a:r>
              <a:rPr lang="en-US" sz="1400" i="1" dirty="0" smtClean="0"/>
              <a:t>Journal of Advanced Nursing</a:t>
            </a:r>
            <a:r>
              <a:rPr lang="en-US" sz="1400" dirty="0" smtClean="0"/>
              <a:t>, 15(10), 1162-1166. Retrieved from </a:t>
            </a:r>
            <a:r>
              <a:rPr lang="en-US" sz="1400" dirty="0" err="1" smtClean="0"/>
              <a:t>EBSCO</a:t>
            </a:r>
            <a:r>
              <a:rPr lang="en-US" sz="1400" i="1" dirty="0" err="1" smtClean="0"/>
              <a:t>host</a:t>
            </a:r>
            <a:r>
              <a:rPr lang="en-US" sz="1400" dirty="0" smtClean="0"/>
              <a:t>.  http://search.ebscohost.com/login.aspx?direct=true&amp;db=rzh&amp;AN=1991122724&amp;site=ehost-live&amp;scope=site</a:t>
            </a:r>
          </a:p>
          <a:p>
            <a:pPr indent="-457200" eaLnBrk="1" hangingPunct="1">
              <a:buFont typeface="Wingdings 2" pitchFamily="18" charset="2"/>
              <a:buNone/>
            </a:pPr>
            <a:r>
              <a:rPr lang="en-US" sz="1400" dirty="0" err="1" smtClean="0"/>
              <a:t>Hanucharurnkul</a:t>
            </a:r>
            <a:r>
              <a:rPr lang="en-US" sz="1400" dirty="0" smtClean="0"/>
              <a:t>, S. (1989). Comparative analysis of Orem's and King's theories. </a:t>
            </a:r>
            <a:r>
              <a:rPr lang="en-US" sz="1400" i="1" dirty="0" smtClean="0"/>
              <a:t>Journal of Advanced Nursing</a:t>
            </a:r>
            <a:r>
              <a:rPr lang="en-US" sz="1400" dirty="0" smtClean="0"/>
              <a:t>, 14(5), 365-372. Retrieved from  http://search.ebscohost.com/login.aspx?direct=true&amp;db=rzh&amp;AN=1989094611&amp;site=ehost-live&amp;scope=site</a:t>
            </a:r>
          </a:p>
          <a:p>
            <a:pPr indent="-457200">
              <a:buFont typeface="Wingdings 2" pitchFamily="18" charset="2"/>
              <a:buNone/>
            </a:pPr>
            <a:r>
              <a:rPr lang="en-US" sz="1400" dirty="0" smtClean="0"/>
              <a:t>Fawcett, J. (2001). </a:t>
            </a:r>
            <a:r>
              <a:rPr lang="en-US" sz="1400" i="1" dirty="0" smtClean="0"/>
              <a:t>The nurse theorists: 21st century updates-Dorothea E. Orem</a:t>
            </a:r>
            <a:r>
              <a:rPr lang="en-US" sz="1400" dirty="0" smtClean="0"/>
              <a:t> (</a:t>
            </a:r>
            <a:r>
              <a:rPr lang="en-US" sz="1400" dirty="0" err="1" smtClean="0"/>
              <a:t>Nurs</a:t>
            </a:r>
            <a:r>
              <a:rPr lang="en-US" sz="1400" dirty="0" smtClean="0"/>
              <a:t> </a:t>
            </a:r>
            <a:r>
              <a:rPr lang="en-US" sz="1400" dirty="0" err="1" smtClean="0"/>
              <a:t>Sci</a:t>
            </a:r>
            <a:r>
              <a:rPr lang="en-US" sz="1400" dirty="0" smtClean="0"/>
              <a:t> Q 2001 14:34) Retrieved from Nursing Science Quarterly website: </a:t>
            </a:r>
            <a:r>
              <a:rPr lang="en-US" sz="1400" dirty="0" smtClean="0">
                <a:hlinkClick r:id="rId2"/>
              </a:rPr>
              <a:t>http://</a:t>
            </a:r>
            <a:r>
              <a:rPr lang="en-US" sz="1400" dirty="0" smtClean="0">
                <a:hlinkClick r:id="rId2"/>
              </a:rPr>
              <a:t>nsq.sagepub.com/content/14/1/34</a:t>
            </a:r>
            <a:endParaRPr lang="en-US" sz="1400" dirty="0" smtClean="0"/>
          </a:p>
          <a:p>
            <a:pPr indent="-457200">
              <a:buFont typeface="Wingdings 2" pitchFamily="18" charset="2"/>
              <a:buNone/>
            </a:pP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 smtClean="0"/>
          </a:p>
          <a:p>
            <a:pPr indent="-457200" eaLnBrk="1" hangingPunct="1">
              <a:buFont typeface="Wingdings" pitchFamily="2" charset="2"/>
              <a:buChar char="v"/>
            </a:pPr>
            <a:endParaRPr lang="en-US" sz="1600" dirty="0" smtClean="0"/>
          </a:p>
          <a:p>
            <a:pPr indent="-457200" eaLnBrk="1" hangingPunct="1"/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Placeholder 4"/>
          <p:cNvSpPr>
            <a:spLocks noGrp="1"/>
          </p:cNvSpPr>
          <p:nvPr>
            <p:ph type="body" sz="half" idx="2"/>
          </p:nvPr>
        </p:nvSpPr>
        <p:spPr>
          <a:xfrm>
            <a:off x="5410200" y="762000"/>
            <a:ext cx="3429000" cy="48006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2000" smtClean="0"/>
              <a:t>Born in Baltimore Maryland in 1914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2000" smtClean="0"/>
              <a:t>Began nursing career at Providence Hospital Nursing in Washington D.C.</a:t>
            </a:r>
            <a:endParaRPr lang="en-US" smtClean="0"/>
          </a:p>
          <a:p>
            <a:pPr lvl="1" eaLnBrk="1" hangingPunct="1">
              <a:buFont typeface="Arial" charset="0"/>
              <a:buChar char="•"/>
            </a:pPr>
            <a:r>
              <a:rPr lang="en-US" sz="1800" smtClean="0">
                <a:solidFill>
                  <a:srgbClr val="FFFFFF"/>
                </a:solidFill>
              </a:rPr>
              <a:t>Received diploma of nursing in the early 1930s.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2000" smtClean="0"/>
              <a:t>Received Bachelor of Science in Nursing Education and Master of Science in Nursing from The Catholic University of America (CUA) in 1939 and 1946, respectively.</a:t>
            </a:r>
          </a:p>
          <a:p>
            <a:pPr lvl="1" eaLnBrk="1" hangingPunct="1">
              <a:buFont typeface="Arial" charset="0"/>
              <a:buChar char="•"/>
            </a:pPr>
            <a:endParaRPr lang="en-US" sz="1800" smtClean="0">
              <a:solidFill>
                <a:srgbClr val="FFFFFF"/>
              </a:solidFill>
            </a:endParaRPr>
          </a:p>
        </p:txBody>
      </p:sp>
      <p:pic>
        <p:nvPicPr>
          <p:cNvPr id="14338" name="Picture 2" descr="http://studentnurselaura.files.wordpress.com/2009/09/orem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0202" r="10202"/>
          <a:stretch>
            <a:fillRect/>
          </a:stretch>
        </p:blipFill>
        <p:spPr>
          <a:xfrm>
            <a:off x="685800" y="990600"/>
            <a:ext cx="4107922" cy="410792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916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Achievements</a:t>
            </a:r>
            <a:endParaRPr 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7239000" cy="5248275"/>
          </a:xfrm>
        </p:spPr>
        <p:txBody>
          <a:bodyPr/>
          <a:lstStyle/>
          <a:p>
            <a:pPr eaLnBrk="1" hangingPunct="1"/>
            <a:r>
              <a:rPr lang="en-US" sz="2400" smtClean="0"/>
              <a:t>1971-published the first edition of her book </a:t>
            </a:r>
            <a:r>
              <a:rPr lang="en-US" sz="2400" i="1" smtClean="0"/>
              <a:t>Nursing: Concepts of Practice</a:t>
            </a:r>
          </a:p>
          <a:p>
            <a:pPr eaLnBrk="1" hangingPunct="1"/>
            <a:r>
              <a:rPr lang="en-US" sz="2400" smtClean="0"/>
              <a:t>Orem developed her definition of nursing practice in 1956</a:t>
            </a:r>
          </a:p>
          <a:p>
            <a:pPr eaLnBrk="1" hangingPunct="1"/>
            <a:r>
              <a:rPr lang="en-US" sz="2400" smtClean="0"/>
              <a:t>Held directorship of both the nursing school and department of nursing at Providence Hospital, Detroit from 1940 to 1949</a:t>
            </a:r>
          </a:p>
          <a:p>
            <a:pPr eaLnBrk="1" hangingPunct="1"/>
            <a:r>
              <a:rPr lang="en-US" sz="2400" smtClean="0"/>
              <a:t>Georgetown offered her honorary degree of Doctor of Science in 1976</a:t>
            </a:r>
          </a:p>
          <a:p>
            <a:pPr eaLnBrk="1" hangingPunct="1"/>
            <a:r>
              <a:rPr lang="en-US" sz="2400" smtClean="0"/>
              <a:t>Passed away on June 22,2007 shortly before 93</a:t>
            </a:r>
            <a:r>
              <a:rPr lang="en-US" sz="2400" baseline="30000" smtClean="0"/>
              <a:t>rd</a:t>
            </a:r>
            <a:r>
              <a:rPr lang="en-US" sz="2400" smtClean="0"/>
              <a:t> birthday.</a:t>
            </a:r>
          </a:p>
          <a:p>
            <a:pPr lvl="2" eaLnBrk="1" hangingPunct="1"/>
            <a:r>
              <a:rPr lang="en-US" sz="1800" smtClean="0"/>
              <a:t>Her theory lives on to this day and it continues to be used in many nursing practices today.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Achievements</a:t>
            </a:r>
            <a:endParaRPr lang="en-US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Received Doctor of Humane Letters from Illinois Wesleyan University in Bloomington, Illinois in 1988.</a:t>
            </a:r>
          </a:p>
          <a:p>
            <a:pPr marL="273050" lvl="1" indent="-273050" eaLnBrk="1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</a:pPr>
            <a:r>
              <a:rPr lang="en-US" sz="2800" smtClean="0">
                <a:solidFill>
                  <a:schemeClr val="tx1"/>
                </a:solidFill>
              </a:rPr>
              <a:t>Catholic University of America Alumni Achievement Award for Nursing Theory (1980)</a:t>
            </a:r>
          </a:p>
          <a:p>
            <a:pPr marL="273050" lvl="1" indent="-273050" eaLnBrk="1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</a:pPr>
            <a:r>
              <a:rPr lang="en-US" sz="2800" smtClean="0">
                <a:solidFill>
                  <a:schemeClr val="tx1"/>
                </a:solidFill>
              </a:rPr>
              <a:t>Completed the 6</a:t>
            </a:r>
            <a:r>
              <a:rPr lang="en-US" sz="2800" baseline="30000" smtClean="0">
                <a:solidFill>
                  <a:schemeClr val="tx1"/>
                </a:solidFill>
              </a:rPr>
              <a:t>th</a:t>
            </a:r>
            <a:r>
              <a:rPr lang="en-US" sz="2800" smtClean="0">
                <a:solidFill>
                  <a:schemeClr val="tx1"/>
                </a:solidFill>
              </a:rPr>
              <a:t> edition of Nursing: Concepts of Practice that was published in Mosby (January 2001)</a:t>
            </a:r>
          </a:p>
          <a:p>
            <a:pPr marL="273050" lvl="1" indent="-273050" eaLnBrk="1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</a:pPr>
            <a:endParaRPr lang="en-US" smtClean="0">
              <a:solidFill>
                <a:schemeClr val="tx1"/>
              </a:solidFill>
            </a:endParaRPr>
          </a:p>
          <a:p>
            <a:pPr marL="273050" lvl="1" indent="-273050" eaLnBrk="1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</a:pPr>
            <a:endParaRPr lang="en-US" smtClean="0">
              <a:solidFill>
                <a:schemeClr val="tx1"/>
              </a:solidFill>
            </a:endParaRP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816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How the theory came to be</a:t>
            </a:r>
            <a:endParaRPr lang="en-US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4114800" cy="5029200"/>
          </a:xfrm>
        </p:spPr>
        <p:txBody>
          <a:bodyPr/>
          <a:lstStyle/>
          <a:p>
            <a:pPr eaLnBrk="1" hangingPunct="1">
              <a:buNone/>
            </a:pPr>
            <a:endParaRPr lang="en-US" sz="2000" dirty="0" smtClean="0"/>
          </a:p>
          <a:p>
            <a:pPr eaLnBrk="1" hangingPunct="1">
              <a:buNone/>
            </a:pPr>
            <a:endParaRPr lang="en-US" sz="2000" dirty="0" smtClean="0"/>
          </a:p>
          <a:p>
            <a:pPr eaLnBrk="1" hangingPunct="1">
              <a:buFont typeface="Wingdings" pitchFamily="2" charset="2"/>
              <a:buChar char="v"/>
            </a:pPr>
            <a:r>
              <a:rPr lang="en-US" sz="2000" dirty="0" smtClean="0"/>
              <a:t>1949-1957: </a:t>
            </a:r>
            <a:r>
              <a:rPr lang="en-US" sz="2000" i="1" dirty="0" smtClean="0"/>
              <a:t>Nursing consultant at Division of Hospital and Institutional Services of Indiana State Board of Health</a:t>
            </a:r>
          </a:p>
          <a:p>
            <a:pPr eaLnBrk="1" hangingPunct="1">
              <a:buNone/>
            </a:pPr>
            <a:endParaRPr lang="en-US" sz="2000" i="1" dirty="0" smtClean="0"/>
          </a:p>
          <a:p>
            <a:pPr eaLnBrk="1" hangingPunct="1"/>
            <a:r>
              <a:rPr lang="en-US" sz="2000" i="1" dirty="0" smtClean="0"/>
              <a:t>Goal: Upgrade the quality of nursing in general hospitals throughout the state</a:t>
            </a:r>
          </a:p>
          <a:p>
            <a:pPr eaLnBrk="1" hangingPunct="1">
              <a:buNone/>
            </a:pPr>
            <a:endParaRPr lang="en-US" sz="2000" i="1" dirty="0" smtClean="0"/>
          </a:p>
          <a:p>
            <a:pPr eaLnBrk="1" hangingPunct="1"/>
            <a:r>
              <a:rPr lang="en-US" sz="2000" i="1" dirty="0" smtClean="0"/>
              <a:t>“Nursing involved both a mode of thinking and mode of communication” (Fawcett,2001,p.34).</a:t>
            </a:r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1752600"/>
            <a:ext cx="3087348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822325"/>
          </a:xfrm>
        </p:spPr>
        <p:txBody>
          <a:bodyPr/>
          <a:lstStyle/>
          <a:p>
            <a:r>
              <a:rPr lang="en-US" dirty="0" smtClean="0"/>
              <a:t>How the theory came to 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239000" cy="5237163"/>
          </a:xfrm>
        </p:spPr>
        <p:txBody>
          <a:bodyPr/>
          <a:lstStyle/>
          <a:p>
            <a:pPr eaLnBrk="1" hangingPunct="1"/>
            <a:r>
              <a:rPr lang="en-US" sz="1800" i="1" dirty="0" smtClean="0"/>
              <a:t>Global to Focused</a:t>
            </a:r>
          </a:p>
          <a:p>
            <a:pPr lvl="1" eaLnBrk="1" hangingPunct="1"/>
            <a:r>
              <a:rPr lang="en-US" sz="1800" i="1" dirty="0" smtClean="0"/>
              <a:t>“What do nurses do and what should nurses do as practitioners of nursing?” (Fawcett,2001,p.34).</a:t>
            </a:r>
          </a:p>
          <a:p>
            <a:pPr lvl="1" eaLnBrk="1" hangingPunct="1"/>
            <a:r>
              <a:rPr lang="en-US" sz="1800" i="1" dirty="0" smtClean="0"/>
              <a:t>“Why do nursed do what they do?” (Fawcett,2001,p.34).</a:t>
            </a:r>
          </a:p>
          <a:p>
            <a:pPr lvl="1" eaLnBrk="1" hangingPunct="1"/>
            <a:r>
              <a:rPr lang="en-US" sz="1800" i="1" dirty="0" smtClean="0"/>
              <a:t>“What results from what nurses do as practitioners of nursing?” (Fawcett,2001,p.34).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3124200"/>
            <a:ext cx="4114800" cy="346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Orem’s definition of Nursing</a:t>
            </a:r>
            <a:endParaRPr lang="en-US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Nursing is the provision of self-care, which is therapeutic in sustaining life and health, in recovering from disease or injury, or coping with their effects.</a:t>
            </a:r>
          </a:p>
          <a:p>
            <a:pPr eaLnBrk="1" hangingPunct="1"/>
            <a:r>
              <a:rPr lang="en-US" smtClean="0"/>
              <a:t>Nursing is a service to people, not a derivative of medicine.</a:t>
            </a:r>
          </a:p>
          <a:p>
            <a:pPr eaLnBrk="1" hangingPunct="1"/>
            <a:r>
              <a:rPr lang="en-US" smtClean="0"/>
              <a:t>Nursing promotes the goal of patient self-care.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General theory of nursing</a:t>
            </a:r>
            <a:endParaRPr lang="en-US" dirty="0"/>
          </a:p>
        </p:txBody>
      </p:sp>
      <p:sp>
        <p:nvSpPr>
          <p:cNvPr id="12291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Comprised of three concepts: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/>
              <a:t>		</a:t>
            </a:r>
            <a:r>
              <a:rPr lang="en-US" sz="2400" i="1" smtClean="0"/>
              <a:t>1. Self-care :activities that the person can accomplish without assistance</a:t>
            </a:r>
            <a:r>
              <a:rPr lang="en-US" sz="2400" smtClean="0"/>
              <a:t>.</a:t>
            </a:r>
          </a:p>
          <a:p>
            <a:pPr eaLnBrk="1" hangingPunct="1">
              <a:buFont typeface="Wingdings 2" pitchFamily="18" charset="2"/>
              <a:buNone/>
            </a:pPr>
            <a:endParaRPr lang="en-US" sz="2400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2400" i="1" smtClean="0"/>
              <a:t>		2. self- care deficit: ability does not allow for care to be completed independently.</a:t>
            </a:r>
          </a:p>
          <a:p>
            <a:pPr eaLnBrk="1" hangingPunct="1">
              <a:buFont typeface="Wingdings 2" pitchFamily="18" charset="2"/>
              <a:buNone/>
            </a:pPr>
            <a:endParaRPr lang="en-US" sz="2400" i="1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2400" i="1" smtClean="0"/>
              <a:t>		3. nursing systems: assistance provided by nursing entity to accomplish self-care needs.</a:t>
            </a:r>
          </a:p>
          <a:p>
            <a:pPr eaLnBrk="1" hangingPunct="1"/>
            <a:endParaRPr lang="en-US" sz="2400" smtClean="0"/>
          </a:p>
          <a:p>
            <a:pPr lvl="1" eaLnBrk="1" hangingPunct="1">
              <a:buFont typeface="Wingdings 2" pitchFamily="18" charset="2"/>
              <a:buNone/>
            </a:pPr>
            <a:endParaRPr lang="en-US" i="1" smtClean="0"/>
          </a:p>
          <a:p>
            <a:pPr lvl="1" eaLnBrk="1" hangingPunct="1">
              <a:buFont typeface="Wingdings 2" pitchFamily="18" charset="2"/>
              <a:buNone/>
            </a:pPr>
            <a:endParaRPr lang="en-US" i="1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General theory of nursing</a:t>
            </a:r>
            <a:endParaRPr lang="en-US" dirty="0"/>
          </a:p>
        </p:txBody>
      </p:sp>
      <p:sp>
        <p:nvSpPr>
          <p:cNvPr id="1331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Self-Care 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en-US" smtClean="0"/>
              <a:t>		</a:t>
            </a:r>
            <a:r>
              <a:rPr lang="en-US" i="1" smtClean="0"/>
              <a:t>1.self- care- activities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en-US" i="1" smtClean="0"/>
              <a:t>		2.self-care agency- person’s ability</a:t>
            </a:r>
          </a:p>
          <a:p>
            <a:pPr lvl="4" eaLnBrk="1" hangingPunct="1"/>
            <a:r>
              <a:rPr lang="en-US" i="1" smtClean="0"/>
              <a:t>	self-care agent</a:t>
            </a:r>
          </a:p>
          <a:p>
            <a:pPr lvl="4" eaLnBrk="1" hangingPunct="1"/>
            <a:r>
              <a:rPr lang="en-US" i="1" smtClean="0"/>
              <a:t>        dependent care agent		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en-US" i="1" smtClean="0"/>
              <a:t>		3.self-care requisites- needs</a:t>
            </a:r>
          </a:p>
          <a:p>
            <a:pPr lvl="4" eaLnBrk="1" hangingPunct="1"/>
            <a:r>
              <a:rPr lang="en-US" i="1" smtClean="0"/>
              <a:t>  Universal requisites</a:t>
            </a:r>
          </a:p>
          <a:p>
            <a:pPr lvl="4" eaLnBrk="1" hangingPunct="1"/>
            <a:r>
              <a:rPr lang="en-US" i="1" smtClean="0"/>
              <a:t> Developmental requisites</a:t>
            </a:r>
          </a:p>
          <a:p>
            <a:pPr lvl="4" eaLnBrk="1" hangingPunct="1"/>
            <a:r>
              <a:rPr lang="en-US" i="1" smtClean="0"/>
              <a:t> Health deviation requisites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en-US" i="1" smtClean="0"/>
              <a:t>		4.therapeutic self-care demand- steps needed to ensure adequate health.</a:t>
            </a:r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278</TotalTime>
  <Words>612</Words>
  <Application>Microsoft Office PowerPoint</Application>
  <PresentationFormat>On-screen Show (4:3)</PresentationFormat>
  <Paragraphs>128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Opulent</vt:lpstr>
      <vt:lpstr>Dorothea Orem</vt:lpstr>
      <vt:lpstr>Slide 2</vt:lpstr>
      <vt:lpstr>Achievements</vt:lpstr>
      <vt:lpstr>Achievements</vt:lpstr>
      <vt:lpstr>How the theory came to be</vt:lpstr>
      <vt:lpstr>How the theory came to be</vt:lpstr>
      <vt:lpstr>Orem’s definition of Nursing</vt:lpstr>
      <vt:lpstr>General theory of nursing</vt:lpstr>
      <vt:lpstr>General theory of nursing</vt:lpstr>
      <vt:lpstr>General theory of nursing</vt:lpstr>
      <vt:lpstr>General theory of nursing</vt:lpstr>
      <vt:lpstr>Orem's theory focused on person, health environment, &amp; Nursing</vt:lpstr>
      <vt:lpstr>Orems theory focus</vt:lpstr>
      <vt:lpstr>            Nursing process for                   self care deficit</vt:lpstr>
      <vt:lpstr>            Nursing process to               maintain self care </vt:lpstr>
      <vt:lpstr>            References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Dorothea Orem</dc:title>
  <dc:creator>Anna Barrera</dc:creator>
  <cp:lastModifiedBy>kaffy</cp:lastModifiedBy>
  <cp:revision>32</cp:revision>
  <dcterms:created xsi:type="dcterms:W3CDTF">2011-02-16T06:04:27Z</dcterms:created>
  <dcterms:modified xsi:type="dcterms:W3CDTF">2011-02-23T08:32:29Z</dcterms:modified>
</cp:coreProperties>
</file>