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3" r:id="rId6"/>
    <p:sldId id="265" r:id="rId7"/>
    <p:sldId id="264" r:id="rId8"/>
    <p:sldId id="266" r:id="rId9"/>
    <p:sldId id="267" r:id="rId10"/>
    <p:sldId id="268" r:id="rId11"/>
    <p:sldId id="269" r:id="rId12"/>
    <p:sldId id="260" r:id="rId13"/>
    <p:sldId id="261"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F19A6-8B9B-456F-9669-E74CBE2C8B6A}" type="datetimeFigureOut">
              <a:rPr lang="en-US" smtClean="0"/>
              <a:t>10/2/2011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A4702-AB3C-4ADB-9C25-F25095F50FE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E2D87D9-0B83-47EB-94E7-165A4F075B6B}" type="datetimeFigureOut">
              <a:rPr lang="en-US" smtClean="0"/>
              <a:pPr/>
              <a:t>10/2/2011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2D87D9-0B83-47EB-94E7-165A4F075B6B}"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2D87D9-0B83-47EB-94E7-165A4F075B6B}" type="datetimeFigureOut">
              <a:rPr lang="en-US" smtClean="0"/>
              <a:pPr/>
              <a:t>10/2/2011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2D87D9-0B83-47EB-94E7-165A4F075B6B}" type="datetimeFigureOut">
              <a:rPr lang="en-US" smtClean="0"/>
              <a:pPr/>
              <a:t>10/2/2011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D87D9-0B83-47EB-94E7-165A4F075B6B}" type="datetimeFigureOut">
              <a:rPr lang="en-US" smtClean="0"/>
              <a:pPr/>
              <a:t>10/2/2011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2D87D9-0B83-47EB-94E7-165A4F075B6B}" type="datetimeFigureOut">
              <a:rPr lang="en-US" smtClean="0"/>
              <a:pPr/>
              <a:t>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A4CF865-A567-40A2-8BB5-703EC9DD603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E2D87D9-0B83-47EB-94E7-165A4F075B6B}" type="datetimeFigureOut">
              <a:rPr lang="en-US" smtClean="0"/>
              <a:pPr/>
              <a:t>10/2/2011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4CF865-A567-40A2-8BB5-703EC9DD603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jstor.org.proxy.lakeland.cc.il.us:2048/stable/3427521"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000">
              <a:schemeClr val="accent5">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dirty="0" smtClean="0">
                <a:solidFill>
                  <a:schemeClr val="bg1"/>
                </a:solidFill>
              </a:rPr>
              <a:t>Dorothea Orem</a:t>
            </a:r>
            <a:br>
              <a:rPr lang="en-US" dirty="0" smtClean="0">
                <a:solidFill>
                  <a:schemeClr val="bg1"/>
                </a:solidFill>
              </a:rPr>
            </a:br>
            <a:r>
              <a:rPr lang="en-US" sz="2400" dirty="0" smtClean="0">
                <a:solidFill>
                  <a:schemeClr val="bg1"/>
                </a:solidFill>
              </a:rPr>
              <a:t>1914-2007</a:t>
            </a:r>
            <a:endParaRPr lang="en-US"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90800" y="2362199"/>
            <a:ext cx="3371850" cy="4214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50622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Prescriptive</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3"/>
          <p:cNvSpPr txBox="1">
            <a:spLocks/>
          </p:cNvSpPr>
          <p:nvPr/>
        </p:nvSpPr>
        <p:spPr>
          <a:xfrm>
            <a:off x="457200" y="1371600"/>
            <a:ext cx="5257800" cy="5257800"/>
          </a:xfrm>
          <a:prstGeom prst="rect">
            <a:avLst/>
          </a:prstGeom>
        </p:spPr>
        <p:txBody>
          <a:bodyPr>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noProof="0" dirty="0" smtClean="0"/>
              <a:t>In this stage, the nurse develops a plan of how to attend to these self-care deficits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The nurse reviews</a:t>
            </a:r>
            <a:r>
              <a:rPr kumimoji="0" lang="en-US" sz="2600" b="0" i="0" u="none" strike="noStrike" kern="1200" cap="none" spc="0" normalizeH="0" noProof="0" dirty="0" smtClean="0">
                <a:ln>
                  <a:noFill/>
                </a:ln>
                <a:solidFill>
                  <a:schemeClr val="tx1"/>
                </a:solidFill>
                <a:effectLst/>
                <a:uLnTx/>
                <a:uFillTx/>
                <a:latin typeface="+mn-lt"/>
                <a:ea typeface="+mn-ea"/>
                <a:cs typeface="+mn-cs"/>
              </a:rPr>
              <a:t> methodologies as to how these self-care deficits can be met and which one of these deficits should be met first.</a:t>
            </a:r>
          </a:p>
          <a:p>
            <a:pPr marL="731520" lvl="1" indent="-274320">
              <a:spcBef>
                <a:spcPct val="20000"/>
              </a:spcBef>
              <a:buClr>
                <a:schemeClr val="accent3"/>
              </a:buClr>
              <a:buSzPct val="95000"/>
              <a:buFont typeface="Wingdings 2"/>
              <a:buChar char=""/>
            </a:pPr>
            <a:r>
              <a:rPr lang="en-US" sz="2600" baseline="0" dirty="0" smtClean="0"/>
              <a:t>This may include just educating the patient in how to attend</a:t>
            </a:r>
            <a:r>
              <a:rPr lang="en-US" sz="2600" dirty="0" smtClean="0"/>
              <a:t> to these self-care deficits or the nurse actually attending to these self-care deficits because the patient is just simply not able.</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noProof="0" dirty="0" smtClean="0"/>
              <a:t>The nurse then develops a specific plan of care for these needs to be met  and implements this plan.</a:t>
            </a:r>
          </a:p>
        </p:txBody>
      </p:sp>
      <p:pic>
        <p:nvPicPr>
          <p:cNvPr id="2051" name="Picture 3" descr="C:\Users\Katie\AppData\Local\Microsoft\Windows\Temporary Internet Files\Content.IE5\P6DTJ3H5\MC900291990[1].wmf"/>
          <p:cNvPicPr>
            <a:picLocks noChangeAspect="1" noChangeArrowheads="1"/>
          </p:cNvPicPr>
          <p:nvPr/>
        </p:nvPicPr>
        <p:blipFill>
          <a:blip r:embed="rId2" cstate="print"/>
          <a:srcRect/>
          <a:stretch>
            <a:fillRect/>
          </a:stretch>
        </p:blipFill>
        <p:spPr bwMode="auto">
          <a:xfrm>
            <a:off x="5486400" y="2133599"/>
            <a:ext cx="3048000" cy="322578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Regulatory</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3"/>
          <p:cNvSpPr txBox="1">
            <a:spLocks/>
          </p:cNvSpPr>
          <p:nvPr/>
        </p:nvSpPr>
        <p:spPr>
          <a:xfrm>
            <a:off x="457200" y="1600200"/>
            <a:ext cx="44958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This step is the actual implementation of the assistance with self-care </a:t>
            </a:r>
          </a:p>
          <a:p>
            <a:pPr marL="731520" lvl="1" indent="-274320">
              <a:spcBef>
                <a:spcPct val="20000"/>
              </a:spcBef>
              <a:buClr>
                <a:schemeClr val="accent3"/>
              </a:buClr>
              <a:buSzPct val="95000"/>
              <a:buFont typeface="Wingdings 2"/>
              <a:buChar char=""/>
            </a:pPr>
            <a:r>
              <a:rPr lang="en-US" sz="2600" dirty="0" smtClean="0"/>
              <a:t>In some cases the patient would be performing their own self care correctly</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5" name="Picture 3" descr="C:\Users\Katie\AppData\Local\Microsoft\Windows\Temporary Internet Files\Content.IE5\OHJP4AVL\MP900443920[1].jpg"/>
          <p:cNvPicPr>
            <a:picLocks noChangeAspect="1" noChangeArrowheads="1"/>
          </p:cNvPicPr>
          <p:nvPr/>
        </p:nvPicPr>
        <p:blipFill>
          <a:blip r:embed="rId2" cstate="print"/>
          <a:srcRect/>
          <a:stretch>
            <a:fillRect/>
          </a:stretch>
        </p:blipFill>
        <p:spPr bwMode="auto">
          <a:xfrm>
            <a:off x="5105400" y="1143000"/>
            <a:ext cx="3124200" cy="464779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65000" sy="65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Summary of Orem’s Theory</a:t>
            </a:r>
            <a:endParaRPr lang="en-US" dirty="0"/>
          </a:p>
        </p:txBody>
      </p:sp>
      <p:sp>
        <p:nvSpPr>
          <p:cNvPr id="4" name="Content Placeholder 3"/>
          <p:cNvSpPr>
            <a:spLocks noGrp="1"/>
          </p:cNvSpPr>
          <p:nvPr>
            <p:ph sz="half" idx="1"/>
          </p:nvPr>
        </p:nvSpPr>
        <p:spPr>
          <a:xfrm>
            <a:off x="457200" y="1600200"/>
            <a:ext cx="8077200" cy="5029200"/>
          </a:xfrm>
        </p:spPr>
        <p:txBody>
          <a:bodyPr>
            <a:normAutofit fontScale="92500"/>
          </a:bodyPr>
          <a:lstStyle/>
          <a:p>
            <a:r>
              <a:rPr lang="en-US" dirty="0" smtClean="0"/>
              <a:t>Orem's theory (Self-care deficient theory)is based on the idea that all patients have the right, innate ability and responsibility to care for themselves. Human development is accompanied by self reliance, and a desire to be self directing. Self Care is a behavior learned in childhood and exhibited in adult hood. It encompasses activities that incite health, sustain life and well being.</a:t>
            </a:r>
          </a:p>
          <a:p>
            <a:r>
              <a:rPr lang="en-US" dirty="0" smtClean="0"/>
              <a:t>The nurses role is to help the client with self care practices and maximize their self care abilities.  A nurse is needed when the patient does not have the ability to maintain a amount of self care to maintain life and health, or recover from disease and injury, or to cope with their effects.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67512"/>
          </a:xfrm>
        </p:spPr>
        <p:txBody>
          <a:bodyPr>
            <a:normAutofit fontScale="90000"/>
          </a:bodyPr>
          <a:lstStyle/>
          <a:p>
            <a:r>
              <a:rPr lang="en-US" dirty="0" smtClean="0"/>
              <a:t>Summary Continued</a:t>
            </a:r>
            <a:endParaRPr lang="en-US" dirty="0"/>
          </a:p>
        </p:txBody>
      </p:sp>
      <p:sp>
        <p:nvSpPr>
          <p:cNvPr id="3" name="Content Placeholder 2"/>
          <p:cNvSpPr>
            <a:spLocks noGrp="1"/>
          </p:cNvSpPr>
          <p:nvPr>
            <p:ph sz="half" idx="1"/>
          </p:nvPr>
        </p:nvSpPr>
        <p:spPr>
          <a:xfrm>
            <a:off x="0" y="838200"/>
            <a:ext cx="3810000" cy="6019800"/>
          </a:xfrm>
        </p:spPr>
        <p:txBody>
          <a:bodyPr>
            <a:normAutofit fontScale="70000" lnSpcReduction="20000"/>
          </a:bodyPr>
          <a:lstStyle/>
          <a:p>
            <a:r>
              <a:rPr lang="en-US" dirty="0" smtClean="0"/>
              <a:t>Orem's 3 nursing systems.</a:t>
            </a:r>
          </a:p>
          <a:p>
            <a:pPr lvl="1"/>
            <a:r>
              <a:rPr lang="en-US" dirty="0" smtClean="0"/>
              <a:t>Wholly compensatory: The patient has no role in self care. Ex. A incapacitated patient(mentally and physically). A patient who is unable to move, but senses environment. A patient whose psychomotor skills cannot respond to the needs of life.  </a:t>
            </a:r>
          </a:p>
          <a:p>
            <a:pPr lvl="1"/>
            <a:r>
              <a:rPr lang="en-US" dirty="0" smtClean="0"/>
              <a:t>Partly compensatory: Both the nurse and patient perform self care measurements. The nurse compensates for the patients inability to maintain self care.</a:t>
            </a:r>
          </a:p>
          <a:p>
            <a:pPr lvl="1"/>
            <a:r>
              <a:rPr lang="en-US" dirty="0" smtClean="0"/>
              <a:t>Supportive education: the patient is physically and psychologically capable of maintaining self care. The role of the nurse is to support, guide and teach.</a:t>
            </a:r>
          </a:p>
          <a:p>
            <a:r>
              <a:rPr lang="en-US" dirty="0" smtClean="0"/>
              <a:t>The modern self care plans evolved from Orem’s theory.</a:t>
            </a:r>
            <a:endParaRPr lang="en-US" dirty="0"/>
          </a:p>
        </p:txBody>
      </p:sp>
      <p:pic>
        <p:nvPicPr>
          <p:cNvPr id="14338" name="Picture 2" descr="Image Detail"/>
          <p:cNvPicPr>
            <a:picLocks noChangeAspect="1" noChangeArrowheads="1"/>
          </p:cNvPicPr>
          <p:nvPr/>
        </p:nvPicPr>
        <p:blipFill>
          <a:blip r:embed="rId3" cstate="print"/>
          <a:srcRect/>
          <a:stretch>
            <a:fillRect/>
          </a:stretch>
        </p:blipFill>
        <p:spPr bwMode="auto">
          <a:xfrm>
            <a:off x="4038600" y="914400"/>
            <a:ext cx="4953000" cy="53625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1">
                <a:tint val="45000"/>
                <a:satMod val="400000"/>
              </a:schemeClr>
            </a:duotone>
          </a:blip>
          <a:tile tx="0" ty="0" sx="65000" sy="65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half" idx="1"/>
          </p:nvPr>
        </p:nvSpPr>
        <p:spPr/>
        <p:txBody>
          <a:bodyPr/>
          <a:lstStyle/>
          <a:p>
            <a:pPr>
              <a:buNone/>
            </a:pPr>
            <a:endParaRPr lang="en-US" sz="1200" dirty="0" smtClean="0"/>
          </a:p>
          <a:p>
            <a:pPr>
              <a:buNone/>
            </a:pPr>
            <a:r>
              <a:rPr lang="en-US" sz="1200" dirty="0" smtClean="0"/>
              <a:t>Clark, M.D.(1986). Application of Orem’s theory of self-care : A case study. </a:t>
            </a:r>
            <a:r>
              <a:rPr lang="en-US" sz="1200" i="1" dirty="0" smtClean="0"/>
              <a:t>Journal of Community Health Nursing</a:t>
            </a:r>
            <a:r>
              <a:rPr lang="en-US" sz="1200" dirty="0" smtClean="0"/>
              <a:t>, 3.3, 127-135.Retreived from </a:t>
            </a:r>
            <a:r>
              <a:rPr lang="en-US" sz="1200" dirty="0" smtClean="0">
                <a:hlinkClick r:id="rId3"/>
              </a:rPr>
              <a:t>http://</a:t>
            </a:r>
            <a:r>
              <a:rPr lang="en-US" sz="1200" dirty="0" smtClean="0">
                <a:hlinkClick r:id="rId3"/>
              </a:rPr>
              <a:t>www.jstor.org.proxy.lakeland.cc.il.us:2048/stable/3427521</a:t>
            </a:r>
            <a:endParaRPr lang="en-US" sz="1200" dirty="0" smtClean="0"/>
          </a:p>
          <a:p>
            <a:pPr>
              <a:buNone/>
            </a:pPr>
            <a:r>
              <a:rPr lang="en-US" sz="1200" dirty="0" smtClean="0"/>
              <a:t>Chitty, K. K., &amp; Black, B. P. (2011). </a:t>
            </a:r>
            <a:r>
              <a:rPr lang="en-US" sz="1200" i="1" dirty="0" smtClean="0"/>
              <a:t>Professional nursing: Concepts &amp; Challenges</a:t>
            </a:r>
            <a:r>
              <a:rPr lang="en-US" sz="1200" dirty="0" smtClean="0"/>
              <a:t>. (pp. </a:t>
            </a:r>
            <a:r>
              <a:rPr lang="en-US" sz="1200" dirty="0" smtClean="0"/>
              <a:t>311). </a:t>
            </a:r>
            <a:r>
              <a:rPr lang="en-US" sz="1200" dirty="0" smtClean="0"/>
              <a:t>Maryland Heights, MO: Saunders Elsevier.</a:t>
            </a:r>
          </a:p>
          <a:p>
            <a:pPr>
              <a:buNone/>
            </a:pPr>
            <a:endParaRPr lang="en-US" sz="1200" dirty="0" smtClean="0"/>
          </a:p>
        </p:txBody>
      </p:sp>
      <p:pic>
        <p:nvPicPr>
          <p:cNvPr id="13314" name="Picture 2" descr="Image Detail"/>
          <p:cNvPicPr>
            <a:picLocks noChangeAspect="1" noChangeArrowheads="1"/>
          </p:cNvPicPr>
          <p:nvPr/>
        </p:nvPicPr>
        <p:blipFill>
          <a:blip r:embed="rId4" cstate="print"/>
          <a:srcRect/>
          <a:stretch>
            <a:fillRect/>
          </a:stretch>
        </p:blipFill>
        <p:spPr bwMode="auto">
          <a:xfrm>
            <a:off x="5562600" y="1752600"/>
            <a:ext cx="2800350" cy="41814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Early in Her Life</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-Born in Baltimore, MD in 1914</a:t>
            </a:r>
          </a:p>
          <a:p>
            <a:pPr marL="0" indent="0" algn="ctr">
              <a:buNone/>
            </a:pPr>
            <a:r>
              <a:rPr lang="en-US" dirty="0" smtClean="0">
                <a:solidFill>
                  <a:schemeClr val="bg1"/>
                </a:solidFill>
              </a:rPr>
              <a:t>-Youngest of two sisters</a:t>
            </a:r>
          </a:p>
          <a:p>
            <a:pPr marL="0" indent="0" algn="ctr">
              <a:buNone/>
            </a:pPr>
            <a:r>
              <a:rPr lang="en-US" dirty="0" smtClean="0">
                <a:solidFill>
                  <a:schemeClr val="bg1"/>
                </a:solidFill>
              </a:rPr>
              <a:t>- Father was construction worker and Mother as a house mother/wife</a:t>
            </a:r>
          </a:p>
        </p:txBody>
      </p:sp>
      <p:pic>
        <p:nvPicPr>
          <p:cNvPr id="2050" name="Picture 2" descr="C:\Users\Greg Janes\AppData\Local\Microsoft\Windows\Temporary Internet Files\Content.IE5\ECG4P28L\MP900439446[1].jpg"/>
          <p:cNvPicPr>
            <a:picLocks noChangeAspect="1" noChangeArrowheads="1"/>
          </p:cNvPicPr>
          <p:nvPr/>
        </p:nvPicPr>
        <p:blipFill>
          <a:blip r:embed="rId2" cstate="print"/>
          <a:srcRect/>
          <a:stretch>
            <a:fillRect/>
          </a:stretch>
        </p:blipFill>
        <p:spPr bwMode="auto">
          <a:xfrm>
            <a:off x="2743200" y="4038600"/>
            <a:ext cx="3810000" cy="2517321"/>
          </a:xfrm>
          <a:prstGeom prst="rect">
            <a:avLst/>
          </a:prstGeom>
          <a:noFill/>
        </p:spPr>
      </p:pic>
    </p:spTree>
    <p:extLst>
      <p:ext uri="{BB962C8B-B14F-4D97-AF65-F5344CB8AC3E}">
        <p14:creationId xmlns="" xmlns:p14="http://schemas.microsoft.com/office/powerpoint/2010/main" val="180370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Education</a:t>
            </a:r>
            <a:endParaRPr lang="en-US" dirty="0">
              <a:solidFill>
                <a:schemeClr val="tx1">
                  <a:lumMod val="75000"/>
                  <a:lumOff val="25000"/>
                </a:schemeClr>
              </a:solidFill>
            </a:endParaRPr>
          </a:p>
        </p:txBody>
      </p:sp>
      <p:sp>
        <p:nvSpPr>
          <p:cNvPr id="3" name="Content Placeholder 2"/>
          <p:cNvSpPr>
            <a:spLocks noGrp="1"/>
          </p:cNvSpPr>
          <p:nvPr>
            <p:ph idx="1"/>
          </p:nvPr>
        </p:nvSpPr>
        <p:spPr>
          <a:xfrm>
            <a:off x="1981200" y="1676400"/>
            <a:ext cx="5486400" cy="4800600"/>
          </a:xfrm>
        </p:spPr>
        <p:txBody>
          <a:bodyPr>
            <a:normAutofit/>
          </a:bodyPr>
          <a:lstStyle/>
          <a:p>
            <a:r>
              <a:rPr lang="en-US" dirty="0" smtClean="0">
                <a:solidFill>
                  <a:schemeClr val="bg1"/>
                </a:solidFill>
              </a:rPr>
              <a:t>Received degrees in BSN Ed. And MSN Ed. at Catholic University of America in Washington DC</a:t>
            </a:r>
          </a:p>
          <a:p>
            <a:r>
              <a:rPr lang="en-US" dirty="0" smtClean="0">
                <a:solidFill>
                  <a:schemeClr val="bg1"/>
                </a:solidFill>
              </a:rPr>
              <a:t>Went on to finish her Doctor of Humane Letters at Illinois Wesleyan</a:t>
            </a:r>
          </a:p>
          <a:p>
            <a:r>
              <a:rPr lang="en-US" dirty="0" smtClean="0">
                <a:solidFill>
                  <a:schemeClr val="bg1"/>
                </a:solidFill>
              </a:rPr>
              <a:t>Graduated from University of Missouri in Columbia as a Doctor </a:t>
            </a:r>
            <a:r>
              <a:rPr lang="en-US" dirty="0" err="1" smtClean="0">
                <a:solidFill>
                  <a:schemeClr val="bg1"/>
                </a:solidFill>
              </a:rPr>
              <a:t>Honoris</a:t>
            </a:r>
            <a:r>
              <a:rPr lang="en-US" dirty="0" smtClean="0">
                <a:solidFill>
                  <a:schemeClr val="bg1"/>
                </a:solidFill>
              </a:rPr>
              <a:t> </a:t>
            </a:r>
            <a:r>
              <a:rPr lang="en-US" dirty="0" err="1" smtClean="0">
                <a:solidFill>
                  <a:schemeClr val="bg1"/>
                </a:solidFill>
              </a:rPr>
              <a:t>Causae</a:t>
            </a:r>
            <a:r>
              <a:rPr lang="en-US" dirty="0" smtClean="0">
                <a:solidFill>
                  <a:schemeClr val="bg1"/>
                </a:solidFill>
              </a:rPr>
              <a:t>.</a:t>
            </a:r>
          </a:p>
          <a:p>
            <a:endParaRPr lang="en-US" dirty="0"/>
          </a:p>
        </p:txBody>
      </p:sp>
    </p:spTree>
    <p:extLst>
      <p:ext uri="{BB962C8B-B14F-4D97-AF65-F5344CB8AC3E}">
        <p14:creationId xmlns="" xmlns:p14="http://schemas.microsoft.com/office/powerpoint/2010/main" val="190734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Later in Life</a:t>
            </a:r>
            <a:endParaRPr lang="en-US" dirty="0">
              <a:solidFill>
                <a:schemeClr val="bg1"/>
              </a:solidFill>
            </a:endParaRPr>
          </a:p>
        </p:txBody>
      </p:sp>
      <p:pic>
        <p:nvPicPr>
          <p:cNvPr id="4" name="Picture 2" descr="http://www4.alibris-static.com/isbn/9780826117250.gif"/>
          <p:cNvPicPr>
            <a:picLocks noGrp="1" noChangeAspect="1" noChangeArrowheads="1"/>
          </p:cNvPicPr>
          <p:nvPr>
            <p:ph idx="1"/>
          </p:nvPr>
        </p:nvPicPr>
        <p:blipFill>
          <a:blip r:embed="rId2" cstate="print"/>
          <a:stretch>
            <a:fillRect/>
          </a:stretch>
        </p:blipFill>
        <p:spPr bwMode="auto">
          <a:xfrm>
            <a:off x="6019800" y="1905000"/>
            <a:ext cx="2221617" cy="3581400"/>
          </a:xfrm>
          <a:prstGeom prst="rect">
            <a:avLst/>
          </a:prstGeom>
          <a:noFill/>
        </p:spPr>
      </p:pic>
      <p:sp>
        <p:nvSpPr>
          <p:cNvPr id="5" name="TextBox 4"/>
          <p:cNvSpPr txBox="1"/>
          <p:nvPr/>
        </p:nvSpPr>
        <p:spPr>
          <a:xfrm>
            <a:off x="533400" y="2286000"/>
            <a:ext cx="4876800" cy="954107"/>
          </a:xfrm>
          <a:prstGeom prst="rect">
            <a:avLst/>
          </a:prstGeom>
          <a:noFill/>
        </p:spPr>
        <p:txBody>
          <a:bodyPr wrap="square" rtlCol="0">
            <a:spAutoFit/>
          </a:bodyPr>
          <a:lstStyle/>
          <a:p>
            <a:r>
              <a:rPr lang="en-US" sz="2800" dirty="0" smtClean="0">
                <a:solidFill>
                  <a:schemeClr val="bg1"/>
                </a:solidFill>
                <a:latin typeface="Times New Roman" pitchFamily="18" charset="0"/>
                <a:cs typeface="Times New Roman" pitchFamily="18" charset="0"/>
              </a:rPr>
              <a:t>- In 1958, Orem started working on the self-care theory</a:t>
            </a:r>
            <a:endParaRPr lang="en-US" sz="2800" dirty="0">
              <a:solidFill>
                <a:schemeClr val="bg1"/>
              </a:solidFill>
              <a:latin typeface="Times New Roman" pitchFamily="18" charset="0"/>
              <a:cs typeface="Times New Roman" pitchFamily="18" charset="0"/>
            </a:endParaRPr>
          </a:p>
        </p:txBody>
      </p:sp>
      <p:sp>
        <p:nvSpPr>
          <p:cNvPr id="6" name="TextBox 5"/>
          <p:cNvSpPr txBox="1"/>
          <p:nvPr/>
        </p:nvSpPr>
        <p:spPr>
          <a:xfrm>
            <a:off x="609600" y="4114800"/>
            <a:ext cx="4495800" cy="1643527"/>
          </a:xfrm>
          <a:prstGeom prst="rect">
            <a:avLst/>
          </a:prstGeom>
          <a:noFill/>
        </p:spPr>
        <p:txBody>
          <a:bodyPr wrap="square" rtlCol="0">
            <a:spAutoFit/>
          </a:bodyPr>
          <a:lstStyle/>
          <a:p>
            <a:pPr>
              <a:lnSpc>
                <a:spcPct val="90000"/>
              </a:lnSpc>
            </a:pPr>
            <a:r>
              <a:rPr lang="en-US" sz="2800" dirty="0" smtClean="0">
                <a:solidFill>
                  <a:schemeClr val="bg1"/>
                </a:solidFill>
                <a:latin typeface="Times New Roman" pitchFamily="18" charset="0"/>
                <a:cs typeface="Times New Roman" pitchFamily="18" charset="0"/>
              </a:rPr>
              <a:t>- In 1976, Orem received the honorary Doctorate of Science from Georgetown University</a:t>
            </a:r>
            <a:endParaRPr lang="en-US" sz="2800" dirty="0">
              <a:solidFill>
                <a:schemeClr val="bg1"/>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5943600" cy="584775"/>
          </a:xfrm>
          <a:prstGeom prst="rect">
            <a:avLst/>
          </a:prstGeom>
          <a:noFill/>
        </p:spPr>
        <p:txBody>
          <a:bodyPr wrap="square" rtlCol="0">
            <a:spAutoFit/>
          </a:bodyPr>
          <a:lstStyle/>
          <a:p>
            <a:r>
              <a:rPr lang="en-US" sz="3200" dirty="0" smtClean="0"/>
              <a:t>Basic Concepts of Theory</a:t>
            </a:r>
            <a:endParaRPr lang="en-US" sz="3200" dirty="0"/>
          </a:p>
        </p:txBody>
      </p:sp>
      <p:sp>
        <p:nvSpPr>
          <p:cNvPr id="4" name="TextBox 3"/>
          <p:cNvSpPr txBox="1"/>
          <p:nvPr/>
        </p:nvSpPr>
        <p:spPr>
          <a:xfrm>
            <a:off x="533400" y="1524000"/>
            <a:ext cx="8153400" cy="5355312"/>
          </a:xfrm>
          <a:prstGeom prst="rect">
            <a:avLst/>
          </a:prstGeom>
          <a:noFill/>
        </p:spPr>
        <p:txBody>
          <a:bodyPr wrap="square" rtlCol="0">
            <a:spAutoFit/>
          </a:bodyPr>
          <a:lstStyle/>
          <a:p>
            <a:pPr>
              <a:buFont typeface="Arial" pitchFamily="34" charset="0"/>
              <a:buChar char="•"/>
            </a:pPr>
            <a:r>
              <a:rPr lang="en-US" sz="2400" dirty="0" smtClean="0"/>
              <a:t>The purpose of Dorothea Orem’s theory of self care deficit is to allow individuals and their families to maintain control of their healthcare.</a:t>
            </a:r>
          </a:p>
          <a:p>
            <a:pPr>
              <a:buFont typeface="Arial" pitchFamily="34" charset="0"/>
              <a:buChar char="•"/>
            </a:pPr>
            <a:r>
              <a:rPr lang="en-US" sz="2400" dirty="0" smtClean="0"/>
              <a:t>The most important part of Orem’s theory is that it shows when the nurse is needed to help take care of the patient. If there is a problem and the patient </a:t>
            </a:r>
            <a:r>
              <a:rPr lang="en-US" sz="2400" dirty="0" smtClean="0"/>
              <a:t>can’t </a:t>
            </a:r>
            <a:r>
              <a:rPr lang="en-US" sz="2400" dirty="0" smtClean="0"/>
              <a:t>fully take care of </a:t>
            </a:r>
            <a:r>
              <a:rPr lang="en-US" sz="2400" dirty="0" smtClean="0"/>
              <a:t>themselves, </a:t>
            </a:r>
            <a:r>
              <a:rPr lang="en-US" sz="2400" dirty="0" smtClean="0"/>
              <a:t>nursing care is needed to ensure the person can reach their optimal health. </a:t>
            </a:r>
          </a:p>
          <a:p>
            <a:pPr>
              <a:buFont typeface="Arial" pitchFamily="34" charset="0"/>
              <a:buChar char="•"/>
            </a:pPr>
            <a:r>
              <a:rPr lang="en-US" sz="2400" dirty="0" smtClean="0"/>
              <a:t>The three main goals of this theory are to restore, promote, and maintain the patients health.</a:t>
            </a:r>
          </a:p>
          <a:p>
            <a:pPr>
              <a:buFont typeface="Arial" pitchFamily="34" charset="0"/>
              <a:buChar char="•"/>
            </a:pPr>
            <a:r>
              <a:rPr lang="en-US" sz="2400" dirty="0" smtClean="0"/>
              <a:t>Self- Care is an ever changing process throughout life and requires constant reassessment.</a:t>
            </a:r>
            <a:r>
              <a:rPr lang="en-US" dirty="0" smtClean="0"/>
              <a:t/>
            </a:r>
            <a:br>
              <a:rPr lang="en-US" dirty="0" smtClean="0"/>
            </a:br>
            <a:endParaRPr lang="en-US" dirty="0" smtClean="0"/>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57400"/>
            <a:ext cx="9144000" cy="4801314"/>
          </a:xfrm>
          <a:prstGeom prst="rect">
            <a:avLst/>
          </a:prstGeom>
          <a:noFill/>
        </p:spPr>
        <p:txBody>
          <a:bodyPr wrap="square" rtlCol="0">
            <a:spAutoFit/>
          </a:bodyPr>
          <a:lstStyle/>
          <a:p>
            <a:pPr>
              <a:buFont typeface="Arial" pitchFamily="34" charset="0"/>
              <a:buChar char="•"/>
            </a:pPr>
            <a:r>
              <a:rPr lang="en-US" sz="2400" dirty="0" smtClean="0"/>
              <a:t>There are three key concepts to the self care deficit theory which are the theory of self-care, theory of self-care deficit , and the theory of nursing system.</a:t>
            </a:r>
          </a:p>
          <a:p>
            <a:pPr>
              <a:buFont typeface="Arial" pitchFamily="34" charset="0"/>
              <a:buChar char="•"/>
            </a:pPr>
            <a:r>
              <a:rPr lang="en-US" sz="2400" dirty="0" smtClean="0"/>
              <a:t>The Self -care theory states that self-care is learned behaviors that individuals initiate and perform on their own behalf to maintain life, health, and well-being.</a:t>
            </a:r>
          </a:p>
          <a:p>
            <a:pPr>
              <a:buFont typeface="Arial" pitchFamily="34" charset="0"/>
              <a:buChar char="•"/>
            </a:pPr>
            <a:r>
              <a:rPr lang="en-US" sz="2400" dirty="0" smtClean="0"/>
              <a:t>Self-care deficit theory states that people benefit from nursing because they have health-related limitations in providing self-care.</a:t>
            </a:r>
          </a:p>
          <a:p>
            <a:pPr>
              <a:buFont typeface="Arial" pitchFamily="34" charset="0"/>
              <a:buChar char="•"/>
            </a:pPr>
            <a:r>
              <a:rPr lang="en-US" sz="2400" dirty="0" smtClean="0"/>
              <a:t>Nursing system theory suggests that nursing systems form when nurses prescribe, design, and provide nursing that relates the individual's self-care capabilities and meets therapeutic self-care requirements.</a:t>
            </a:r>
          </a:p>
          <a:p>
            <a:endParaRPr lang="en-US" dirty="0"/>
          </a:p>
        </p:txBody>
      </p:sp>
      <p:pic>
        <p:nvPicPr>
          <p:cNvPr id="1028" name="Picture 4" descr="http://2.bp.blogspot.com/_c2VIUh4psKE/TE0R4v-UPFI/AAAAAAAAAZI/UDJqj76t5tY/s400/orem06.jpg"/>
          <p:cNvPicPr>
            <a:picLocks noChangeAspect="1" noChangeArrowheads="1"/>
          </p:cNvPicPr>
          <p:nvPr/>
        </p:nvPicPr>
        <p:blipFill>
          <a:blip r:embed="rId2" cstate="print"/>
          <a:srcRect/>
          <a:stretch>
            <a:fillRect/>
          </a:stretch>
        </p:blipFill>
        <p:spPr bwMode="auto">
          <a:xfrm>
            <a:off x="1752600" y="0"/>
            <a:ext cx="6096000" cy="1981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85800"/>
            <a:ext cx="7543800" cy="584775"/>
          </a:xfrm>
          <a:prstGeom prst="rect">
            <a:avLst/>
          </a:prstGeom>
          <a:noFill/>
        </p:spPr>
        <p:txBody>
          <a:bodyPr wrap="square" rtlCol="0">
            <a:spAutoFit/>
          </a:bodyPr>
          <a:lstStyle/>
          <a:p>
            <a:r>
              <a:rPr lang="en-US" sz="3200" dirty="0" smtClean="0"/>
              <a:t>Basic Concepts of Theory Continued</a:t>
            </a:r>
            <a:endParaRPr lang="en-US" sz="3200" dirty="0"/>
          </a:p>
        </p:txBody>
      </p:sp>
      <p:sp>
        <p:nvSpPr>
          <p:cNvPr id="4" name="TextBox 3"/>
          <p:cNvSpPr txBox="1"/>
          <p:nvPr/>
        </p:nvSpPr>
        <p:spPr>
          <a:xfrm>
            <a:off x="609600" y="1295400"/>
            <a:ext cx="8153400" cy="4955203"/>
          </a:xfrm>
          <a:prstGeom prst="rect">
            <a:avLst/>
          </a:prstGeom>
          <a:noFill/>
        </p:spPr>
        <p:txBody>
          <a:bodyPr wrap="square" rtlCol="0">
            <a:spAutoFit/>
          </a:bodyPr>
          <a:lstStyle/>
          <a:p>
            <a:pPr>
              <a:buFont typeface="Arial" pitchFamily="34" charset="0"/>
              <a:buChar char="•"/>
            </a:pPr>
            <a:r>
              <a:rPr lang="en-US" sz="2000" dirty="0" smtClean="0"/>
              <a:t>There are three main components to the Self-care nursing model, the compensatory system, the partial compensatory system and the educative-developmental system. </a:t>
            </a:r>
          </a:p>
          <a:p>
            <a:pPr>
              <a:buFont typeface="Arial" pitchFamily="34" charset="0"/>
              <a:buChar char="•"/>
            </a:pPr>
            <a:r>
              <a:rPr lang="en-US" sz="2000" dirty="0" smtClean="0"/>
              <a:t>The Compensatory system is when the nurse provides total care for the patient. This patient cannot do anything for them self. The nurse is necessary for survival of the patient because the patient is totally independent.</a:t>
            </a:r>
          </a:p>
          <a:p>
            <a:pPr>
              <a:buFont typeface="Arial" pitchFamily="34" charset="0"/>
              <a:buChar char="•"/>
            </a:pPr>
            <a:r>
              <a:rPr lang="en-US" sz="2000" dirty="0" smtClean="0"/>
              <a:t>The second of Orem’s systems is the Partial Compensatory. The patient and patients family can help but the nurse still has to assist with the care. The patient can go back to providing their own care when they are better but need the support and instruction a nurse can provide at this time.</a:t>
            </a:r>
          </a:p>
          <a:p>
            <a:pPr>
              <a:buFont typeface="Arial" pitchFamily="34" charset="0"/>
              <a:buChar char="•"/>
            </a:pPr>
            <a:r>
              <a:rPr lang="en-US" sz="2000" dirty="0" smtClean="0"/>
              <a:t>The third of Orem’s systems is the Educative-developmental system. The patient has total control over their health; the nurse just assists with education and promoting  better health care practices.</a:t>
            </a:r>
            <a:r>
              <a:rPr lang="en-US" dirty="0" smtClean="0"/>
              <a:t/>
            </a:r>
            <a:br>
              <a:rPr lang="en-US" dirty="0" smtClean="0"/>
            </a:br>
            <a:r>
              <a:rPr lang="en-US" dirty="0" smtClean="0"/>
              <a:t> </a:t>
            </a:r>
            <a:br>
              <a:rPr lang="en-US" dirty="0" smtClean="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6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err="1" smtClean="0">
                <a:ln>
                  <a:noFill/>
                </a:ln>
                <a:solidFill>
                  <a:schemeClr val="tx2"/>
                </a:solidFill>
                <a:effectLst/>
                <a:uLnTx/>
                <a:uFillTx/>
                <a:latin typeface="+mj-lt"/>
                <a:ea typeface="+mj-ea"/>
                <a:cs typeface="+mj-cs"/>
              </a:rPr>
              <a:t>Theor</a:t>
            </a:r>
            <a:r>
              <a:rPr lang="en-US" sz="5000" dirty="0" err="1" smtClean="0">
                <a:solidFill>
                  <a:schemeClr val="tx2"/>
                </a:solidFill>
                <a:latin typeface="+mj-lt"/>
                <a:ea typeface="+mj-ea"/>
                <a:cs typeface="+mj-cs"/>
              </a:rPr>
              <a:t>y’s</a:t>
            </a:r>
            <a:r>
              <a:rPr lang="en-US" sz="5000" dirty="0" smtClean="0">
                <a:solidFill>
                  <a:schemeClr val="tx2"/>
                </a:solidFill>
                <a:latin typeface="+mj-lt"/>
                <a:ea typeface="+mj-ea"/>
                <a:cs typeface="+mj-cs"/>
              </a:rPr>
              <a:t> implementation in nursing practice</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3"/>
          <p:cNvSpPr txBox="1">
            <a:spLocks/>
          </p:cNvSpPr>
          <p:nvPr/>
        </p:nvSpPr>
        <p:spPr>
          <a:xfrm>
            <a:off x="457200" y="1600200"/>
            <a:ext cx="80772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This theory’s implementation is broken down into a progression of three steps:</a:t>
            </a:r>
          </a:p>
          <a:p>
            <a:pPr marL="731520" lvl="1" indent="-27432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Diagnostic</a:t>
            </a:r>
            <a:r>
              <a:rPr kumimoji="0" lang="en-US" sz="2600" b="0" i="0" u="none" strike="noStrike" kern="1200" cap="none" spc="0" normalizeH="0" noProof="0" dirty="0" smtClean="0">
                <a:ln>
                  <a:noFill/>
                </a:ln>
                <a:solidFill>
                  <a:schemeClr val="tx1"/>
                </a:solidFill>
                <a:effectLst/>
                <a:uLnTx/>
                <a:uFillTx/>
                <a:latin typeface="+mn-lt"/>
                <a:ea typeface="+mn-ea"/>
                <a:cs typeface="+mn-cs"/>
              </a:rPr>
              <a:t> </a:t>
            </a:r>
          </a:p>
          <a:p>
            <a:pPr marL="731520" lvl="1" indent="-274320">
              <a:spcBef>
                <a:spcPct val="20000"/>
              </a:spcBef>
              <a:buClr>
                <a:schemeClr val="accent3"/>
              </a:buClr>
              <a:buSzPct val="95000"/>
              <a:buFont typeface="Wingdings 2"/>
              <a:buChar char=""/>
            </a:pPr>
            <a:r>
              <a:rPr lang="en-US" sz="2600" noProof="0" dirty="0" smtClean="0"/>
              <a:t>Prescriptive </a:t>
            </a:r>
          </a:p>
          <a:p>
            <a:pPr marL="731520" lvl="1" indent="-274320">
              <a:spcBef>
                <a:spcPct val="20000"/>
              </a:spcBef>
              <a:buClr>
                <a:schemeClr val="accent3"/>
              </a:buClr>
              <a:buSzPct val="95000"/>
              <a:buFont typeface="Wingdings 2"/>
              <a:buChar char=""/>
            </a:pPr>
            <a:r>
              <a:rPr kumimoji="0" lang="en-US" sz="2600" b="0" i="0" u="none" strike="noStrike" kern="1200" cap="none" spc="0" normalizeH="0" baseline="0" dirty="0" smtClean="0">
                <a:ln>
                  <a:noFill/>
                </a:ln>
                <a:solidFill>
                  <a:schemeClr val="tx1"/>
                </a:solidFill>
                <a:effectLst/>
                <a:uLnTx/>
                <a:uFillTx/>
                <a:latin typeface="+mn-lt"/>
                <a:ea typeface="+mn-ea"/>
                <a:cs typeface="+mn-cs"/>
              </a:rPr>
              <a:t>Regulatory</a:t>
            </a:r>
            <a:r>
              <a:rPr kumimoji="0" lang="en-US" sz="2600" b="0" i="0" u="none" strike="noStrike" kern="1200" cap="none" spc="0" normalizeH="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Diagnostic</a:t>
            </a:r>
            <a:r>
              <a:rPr kumimoji="0" lang="en-US" sz="5000" b="0" i="0" u="none" strike="noStrike" kern="1200" cap="none" spc="0" normalizeH="0" noProof="0" dirty="0" smtClean="0">
                <a:ln>
                  <a:noFill/>
                </a:ln>
                <a:solidFill>
                  <a:schemeClr val="tx2"/>
                </a:solidFill>
                <a:effectLst/>
                <a:uLnTx/>
                <a:uFillTx/>
                <a:latin typeface="+mj-lt"/>
                <a:ea typeface="+mj-ea"/>
                <a:cs typeface="+mj-cs"/>
              </a:rPr>
              <a:t> </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3"/>
          <p:cNvSpPr txBox="1">
            <a:spLocks/>
          </p:cNvSpPr>
          <p:nvPr/>
        </p:nvSpPr>
        <p:spPr>
          <a:xfrm>
            <a:off x="457200" y="1600200"/>
            <a:ext cx="47244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First the nurse must evaluate the patient’s extent to provide their own self care.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Age, gender, developmental status, </a:t>
            </a:r>
            <a:r>
              <a:rPr lang="en-US" sz="2600" dirty="0" err="1" smtClean="0"/>
              <a:t>sociocultural</a:t>
            </a:r>
            <a:r>
              <a:rPr lang="en-US" sz="2600" dirty="0" smtClean="0"/>
              <a:t> and environmental factors are all considered in this evaluation.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If any area of self-care can’t be properly performed by the patient then this is considered a self-care deficit.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7" name="Picture 3" descr="C:\Users\Katie\AppData\Local\Microsoft\Windows\Temporary Internet Files\Content.IE5\P6DTJ3H5\MC900233036[1].wmf"/>
          <p:cNvPicPr>
            <a:picLocks noChangeAspect="1" noChangeArrowheads="1"/>
          </p:cNvPicPr>
          <p:nvPr/>
        </p:nvPicPr>
        <p:blipFill>
          <a:blip r:embed="rId2" cstate="print"/>
          <a:srcRect/>
          <a:stretch>
            <a:fillRect/>
          </a:stretch>
        </p:blipFill>
        <p:spPr bwMode="auto">
          <a:xfrm>
            <a:off x="5410200" y="1828800"/>
            <a:ext cx="3420942" cy="3429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3">
      <a:dk1>
        <a:sysClr val="windowText" lastClr="000000"/>
      </a:dk1>
      <a:lt1>
        <a:srgbClr val="10CF9B"/>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450</TotalTime>
  <Words>987</Words>
  <Application>Microsoft Office PowerPoint</Application>
  <PresentationFormat>On-screen Show (4:3)</PresentationFormat>
  <Paragraphs>58</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Dorothea Orem 1914-2007</vt:lpstr>
      <vt:lpstr>Early in Her Life</vt:lpstr>
      <vt:lpstr>Education</vt:lpstr>
      <vt:lpstr>Later in Life</vt:lpstr>
      <vt:lpstr>Slide 5</vt:lpstr>
      <vt:lpstr>Slide 6</vt:lpstr>
      <vt:lpstr>Slide 7</vt:lpstr>
      <vt:lpstr>Slide 8</vt:lpstr>
      <vt:lpstr>Slide 9</vt:lpstr>
      <vt:lpstr>Slide 10</vt:lpstr>
      <vt:lpstr>Slide 11</vt:lpstr>
      <vt:lpstr>Summary of Orem’s Theory</vt:lpstr>
      <vt:lpstr>Summary Continued</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Dorothea Orem 1914-2007</dc:title>
  <dc:creator>labuser</dc:creator>
  <cp:lastModifiedBy>Katie</cp:lastModifiedBy>
  <cp:revision>44</cp:revision>
  <dcterms:created xsi:type="dcterms:W3CDTF">2011-09-07T21:43:29Z</dcterms:created>
  <dcterms:modified xsi:type="dcterms:W3CDTF">2011-10-03T04:51:56Z</dcterms:modified>
</cp:coreProperties>
</file>