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r" defTabSz="914400" rtl="1" eaLnBrk="1" latinLnBrk="0" hangingPunct="1">
      <a:defRPr kern="1200">
        <a:solidFill>
          <a:schemeClr val="tx1"/>
        </a:solidFill>
        <a:latin typeface="Arial" charset="0"/>
        <a:ea typeface="+mn-ea"/>
        <a:cs typeface="+mn-cs"/>
      </a:defRPr>
    </a:lvl6pPr>
    <a:lvl7pPr marL="2743200" algn="r" defTabSz="914400" rtl="1" eaLnBrk="1" latinLnBrk="0" hangingPunct="1">
      <a:defRPr kern="1200">
        <a:solidFill>
          <a:schemeClr val="tx1"/>
        </a:solidFill>
        <a:latin typeface="Arial" charset="0"/>
        <a:ea typeface="+mn-ea"/>
        <a:cs typeface="+mn-cs"/>
      </a:defRPr>
    </a:lvl7pPr>
    <a:lvl8pPr marL="3200400" algn="r" defTabSz="914400" rtl="1" eaLnBrk="1" latinLnBrk="0" hangingPunct="1">
      <a:defRPr kern="1200">
        <a:solidFill>
          <a:schemeClr val="tx1"/>
        </a:solidFill>
        <a:latin typeface="Arial" charset="0"/>
        <a:ea typeface="+mn-ea"/>
        <a:cs typeface="+mn-cs"/>
      </a:defRPr>
    </a:lvl8pPr>
    <a:lvl9pPr marL="3657600" algn="r" defTabSz="914400" rtl="1"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3E6"/>
    <a:srgbClr val="CC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712" autoAdjust="0"/>
  </p:normalViewPr>
  <p:slideViewPr>
    <p:cSldViewPr>
      <p:cViewPr>
        <p:scale>
          <a:sx n="59" d="100"/>
          <a:sy n="59" d="100"/>
        </p:scale>
        <p:origin x="-16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DC7B0D-D709-49F8-AA7A-8AB936651F0C}" type="datetimeFigureOut">
              <a:rPr lang="en-US" smtClean="0"/>
              <a:pPr/>
              <a:t>7/19/2012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186771-3729-4F75-A644-66D8FD1598F7}" type="slidenum">
              <a:rPr lang="en-US" smtClean="0"/>
              <a:pPr/>
              <a:t>‹#›</a:t>
            </a:fld>
            <a:endParaRPr lang="en-US"/>
          </a:p>
        </p:txBody>
      </p:sp>
    </p:spTree>
    <p:extLst>
      <p:ext uri="{BB962C8B-B14F-4D97-AF65-F5344CB8AC3E}">
        <p14:creationId xmlns:p14="http://schemas.microsoft.com/office/powerpoint/2010/main" val="3641478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researcher for this study wanted to determine how health literacy and the trust a patient has towards health care professionals affect glycemic control for an uninsured population.  Mancuso (2010) explained the significance by explaining that diabetes along with the complications of diabetes are expected to rise in the coming years and that the best way to prevent this is to find evidence that  can help to improve outcomes.  The study's literature review used current research and mostly consisted of research that had taken place within the last ten years.    The study used a conceptual framework for the underlying structure of the study. This framework used previous literature to make the concepts and the factors related to them clearer</a:t>
            </a:r>
          </a:p>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methods used in the study included a cross-sectional design and a convenience sample. The study's sample came from two care clinics in the </a:t>
            </a:r>
            <a:r>
              <a:rPr kumimoji="0" lang="en-US" sz="1200" b="0" i="0" u="none" strike="noStrike" kern="1200" cap="none" spc="0" normalizeH="0" baseline="0" noProof="0" dirty="0" err="1" smtClean="0">
                <a:ln>
                  <a:noFill/>
                </a:ln>
                <a:solidFill>
                  <a:srgbClr val="000000"/>
                </a:solidFill>
                <a:effectLst/>
                <a:uLnTx/>
                <a:uFillTx/>
                <a:latin typeface="Times New Roman" pitchFamily="16" charset="0"/>
                <a:ea typeface="Microsoft YaHei" charset="-122"/>
                <a:cs typeface="+mn-cs"/>
              </a:rPr>
              <a:t>midwest</a:t>
            </a: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To be a part of the study, one must be greater than 18, be able to speak English, have a diagnosis of diabetes, and be seen by their doctor at least twice within the last year.    The study employed the use of a cross-sectional design meaning that all data was collected at once.  There was a pilot study to determine the size of the sample.  The study found that depression and trust of the staff play a large role in glycemic control indicating that screening for psychosocial issues is the appropriate for each individual. The author states depression along with patient trust must be examined in future studies with other populations as this study focused on those who were uninsured.  Other possible factors that may be associated with glycemic control need to be determined as well (Mancuso, 2010).</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2</a:t>
            </a:fld>
            <a:endParaRPr lang="en-US"/>
          </a:p>
        </p:txBody>
      </p:sp>
    </p:spTree>
    <p:extLst>
      <p:ext uri="{BB962C8B-B14F-4D97-AF65-F5344CB8AC3E}">
        <p14:creationId xmlns:p14="http://schemas.microsoft.com/office/powerpoint/2010/main" val="17862223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Statistical Package for Social Sciences software was used to analyze the study.  To determine the relationship between each variable the coefficients, Pearson’s r and Spearman’s rho, were used.  The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Bonferroni</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appraoch</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was then used (Mancuso, 2010).  This is an appropriate analysis of the data because we are comparing different variables to one interest, HgA1c.  The data analysis does answer each research question and does so in text and through three tables.  The results are provided in a very clear and precise way.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11</a:t>
            </a:fld>
            <a:endParaRPr lang="en-US"/>
          </a:p>
        </p:txBody>
      </p:sp>
    </p:spTree>
    <p:extLst>
      <p:ext uri="{BB962C8B-B14F-4D97-AF65-F5344CB8AC3E}">
        <p14:creationId xmlns:p14="http://schemas.microsoft.com/office/powerpoint/2010/main" val="1547948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Each of the research questions were clearly answered and explained.  The study explained that the limitations were the sample of participants.  The participants mostly included African American and Hispanic woman who had less than two years of college education.  “This suggests potential recall bias, social desirability and potential for mismeasurement” (Mancuso, 2010, p. 103).  The study suggested that nurses continue to educate patients on self-control of diabetes and to assess psychosocial issues with each patient.   While this study may not be able to be generalized to the whole population, it is a great start to ensuring control of diabetes (Mancuso, 2010).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12</a:t>
            </a:fld>
            <a:endParaRPr lang="en-US"/>
          </a:p>
        </p:txBody>
      </p:sp>
    </p:spTree>
    <p:extLst>
      <p:ext uri="{BB962C8B-B14F-4D97-AF65-F5344CB8AC3E}">
        <p14:creationId xmlns:p14="http://schemas.microsoft.com/office/powerpoint/2010/main" val="30426061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study presented by Mancuso is a thorough study to compare variables such as health literacy, patient trust, diabetes knowledge, self-care activities, and depression to glycemic control.  The sample of the study was limited in that the majority of the sample was African American and Hispanic woman, making this study hard to generalize to the whole population (Mancuso,2010).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13</a:t>
            </a:fld>
            <a:endParaRPr lang="en-US"/>
          </a:p>
        </p:txBody>
      </p:sp>
    </p:spTree>
    <p:extLst>
      <p:ext uri="{BB962C8B-B14F-4D97-AF65-F5344CB8AC3E}">
        <p14:creationId xmlns:p14="http://schemas.microsoft.com/office/powerpoint/2010/main" val="495201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ts val="450"/>
              </a:spcBef>
              <a:spcAft>
                <a:spcPct val="0"/>
              </a:spcAft>
              <a:buClr>
                <a:srgbClr val="000000"/>
              </a:buClr>
              <a:buSzPct val="100000"/>
              <a:buFont typeface="Times New Roman" pitchFamily="16" charset="0"/>
              <a:buNone/>
              <a:tabLst/>
              <a:defRPr/>
            </a:pP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a:t>
            </a:r>
            <a:r>
              <a:rPr lang="en-US" sz="1200" dirty="0" smtClean="0">
                <a:effectLst/>
                <a:latin typeface="Times New Roman"/>
                <a:ea typeface="Calibri"/>
              </a:rPr>
              <a:t>The problem is that diabetes has been rising over the years.  This will likely lead to a larger health crisis than currently exists.</a:t>
            </a:r>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This, however, can be changed with outcomes being affected positively.   The problem was stated within the introduction clearly and is answerable with empirical data. This problem directly affects nursing.  Nurses make up a part of the healthcare team and play a primary role for changing client behaviors through education and through listening to needs of the client. Trust must be there in order for effective communication to take place. By analyzing the factors that affect glycemic control, an approach that is more effective can be taken and the outcomes for patients with diabetes can be significantly improved.  The factors examined included health literacy, patient trust, knowledge of the disease, self-care activities, depression, and then if relationship exists between these areas (Mancuso, 2010).</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3</a:t>
            </a:fld>
            <a:endParaRPr lang="en-US"/>
          </a:p>
        </p:txBody>
      </p:sp>
    </p:spTree>
    <p:extLst>
      <p:ext uri="{BB962C8B-B14F-4D97-AF65-F5344CB8AC3E}">
        <p14:creationId xmlns:p14="http://schemas.microsoft.com/office/powerpoint/2010/main" val="3870039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0" i="0" u="none" strike="noStrike" kern="1200" cap="none" spc="0" normalizeH="0" baseline="0" noProof="0" dirty="0" smtClean="0">
                <a:ln>
                  <a:noFill/>
                </a:ln>
                <a:solidFill>
                  <a:srgbClr val="000000"/>
                </a:solidFill>
                <a:effectLst/>
                <a:uLnTx/>
                <a:uFillTx/>
                <a:latin typeface="Times New Roman" pitchFamily="16" charset="0"/>
                <a:ea typeface="Microsoft YaHei" charset="-122"/>
                <a:cs typeface="+mn-cs"/>
              </a:rPr>
              <a:t>	The study used a conceptual framework which allowed for the relationship between concepts to be explored and explained.  The study made use of past literature in order to clearly show the concepts and the factors that are related. Past literature supported that “there are many elements that affect diabetes outcomes, the major factors that are recognized to demonstrate a role in glycemic control are knowledge of diabetes, performance of self-care activities, and depression” (Mancuso, 2010, p. 95).  These factors along with socioeconomic status and demographics in turn affect each other and then affect patient trust and health literacy. The framework thus fits the problem in that as more understanding of the factors and their relationships is found, changes can be made that help to improve glycemic control (Mancuso, 2010).</a:t>
            </a:r>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4</a:t>
            </a:fld>
            <a:endParaRPr lang="en-US"/>
          </a:p>
        </p:txBody>
      </p:sp>
    </p:spTree>
    <p:extLst>
      <p:ext uri="{BB962C8B-B14F-4D97-AF65-F5344CB8AC3E}">
        <p14:creationId xmlns:p14="http://schemas.microsoft.com/office/powerpoint/2010/main" val="187798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 article was conducted to see how health literacy and patient trust could affect glycemic control in an urban population in the United States. The review of literature was very well organized. There are two parts of the study and each part was written in different paragraphs so the reader would not get confused. The first section dealt with how health literacy can affect glycemic control and used references that related to that topic.  The other paragraph dealt with how patient trust affects the glycemic control and also uses the research that correlated with that topic. All of this research was written in a way that readers can understand and follow along very easily and was explained with great detail. All the research articles used fit the description of the study.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For the most part, the research articles used were pretty current. All seven of the articles were written 10 years prior to the date this article was published. Four of these articles were written five years before the publication date of this article which is pretty current research that was used.  The research was done in 2001, 2002, 2003, 2007, and 2008.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Schillinger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et al. (2003) found that higher health literacy levels were independently associated with good glycemic controls. For patient trust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Alazri</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and Neal (2003) demonstrated a positive correlation between patient trust and a better HbA1c. For each research article included, like the two I just mentioned, each one was well critiqued. The outcomes of the studies were all mentioned and even the values of the results were shown as well.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For this study and article there are no gaps in the knowledge of the problem. The problem deals with glycemic control and the researchers used previous studies results to help with their study.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5</a:t>
            </a:fld>
            <a:endParaRPr lang="en-US"/>
          </a:p>
        </p:txBody>
      </p:sp>
    </p:spTree>
    <p:extLst>
      <p:ext uri="{BB962C8B-B14F-4D97-AF65-F5344CB8AC3E}">
        <p14:creationId xmlns:p14="http://schemas.microsoft.com/office/powerpoint/2010/main" val="1669980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 research questions were clearly stated within the article.  There are three research questions: 1) What is the relative influence of health literacy, patient trust, knowledge of diabetes, performance of self-care activities, and depression on glycemic control? 2) Does a relationship exist among health literacy, patient trust, knowledge of diabetes, performance of self-care activities, and glycemic control? 3) Are social status, age, and race related to health literacy, patient trust, knowledge of diabetes, performance of self-care activities, depression, and glycemic control (Mancuso, 2010, p. 96). These three questions can be researched very easily. Each of the variables used in the study have some way that they are measured which is mentioned in the next slide. After the variables are measured, the researchers then can compare everything and figure out how they all correlate with each other.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The research questions were appropriate for the problem and purpose of the study. The purpose of the study was to examine if health literacy and patient trust in one’s health-care provider impact glycemic control. The questions that the researchers wanted to be answered relate to all of the research that they actually performed. The literature review had articles that were about patient trust and health literacy dealing with glycemic control. The discussion discussed all of the different variables and how they affected glycemic control. Therefore, every part of the article stayed on topic to the purpose of the study and did not include any information that did not relate to what the researchers wanted to study.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6</a:t>
            </a:fld>
            <a:endParaRPr lang="en-US"/>
          </a:p>
        </p:txBody>
      </p:sp>
    </p:spTree>
    <p:extLst>
      <p:ext uri="{BB962C8B-B14F-4D97-AF65-F5344CB8AC3E}">
        <p14:creationId xmlns:p14="http://schemas.microsoft.com/office/powerpoint/2010/main" val="1148615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There are both independent and dependent variables included in the research article. The independent variables are health literacy, patient, trust, knowledge of diabetes, performance of self-care activities, and depression (Mancuso, 2010, p. 95). The dependent variable is HbA1c.</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Each of the different variables were defined operationally because they were all explained exactly how they would be measured. Health literacy was measured using the test of functional health literacy in adults, HCR trust scale was used to measure the patient trust, the diabetes knowledge test was used to measure the knowledge of diabetes that people have, the summary of diabetes self-care activities was used to measure self-care activities, the center for epidemiological studies depression scale was used to measure depression, and the diabetes outcome was measured by HbA1c. (Mancuso, 2010, p. 95)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All of the measurements and tests used for the study were clearly identified within the articles and gives a brief summary.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Some of the variables, health literacy, patient trust, and socioeconomic status, were also defined conceptually. “Health literacy is a constellation of skills that includes the ability carry out numerical tasks and the basic reading required to function in health care environment and act on health care information. Patient trust is an intricate process of collaboration that entails knowledge-sharing, emotional connection, respect, professional connection, honesty, and partnership. Socioeconomic status is defined as occupation and education, and demographic factors, defined as age and race, are elements that influence health literacy” (Mancuso, 2010, p. 95).  Each one of these definitions were clearly stated within the article. The reader does not have to infer them at all.  There is a lack of extraneous variables and controlled variables identified within the article. There are only independent and dependent variables.        </a:t>
            </a: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7</a:t>
            </a:fld>
            <a:endParaRPr lang="en-US"/>
          </a:p>
        </p:txBody>
      </p:sp>
    </p:spTree>
    <p:extLst>
      <p:ext uri="{BB962C8B-B14F-4D97-AF65-F5344CB8AC3E}">
        <p14:creationId xmlns:p14="http://schemas.microsoft.com/office/powerpoint/2010/main" val="10256270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1000"/>
              </a:spcAft>
            </a:pPr>
            <a:r>
              <a:rPr lang="en-US" sz="1200" dirty="0" smtClean="0">
                <a:effectLst/>
                <a:latin typeface="Times New Roman"/>
                <a:ea typeface="Calibri"/>
                <a:cs typeface="Times New Roman"/>
              </a:rPr>
              <a:t>	The design utilized in this study was a cross-sectional, predictive design (Mancuso, 2010).  This study collects data at one point in time.  Numerous survey tools and data sources were used to study patients with diabetes (Mancuso).  “The cross-sectional study design did not allow one to ascertain if patient trust or depression was casually associated with glycemic control” (Mancuso, p. 103).  Validity was determined by examining the results in relation to diabetes type, educational level, and diabetes knowledge received and found to be considerable in all trials (Mancuso).</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8</a:t>
            </a:fld>
            <a:endParaRPr lang="en-US"/>
          </a:p>
        </p:txBody>
      </p:sp>
    </p:spTree>
    <p:extLst>
      <p:ext uri="{BB962C8B-B14F-4D97-AF65-F5344CB8AC3E}">
        <p14:creationId xmlns:p14="http://schemas.microsoft.com/office/powerpoint/2010/main" val="3994181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latin typeface="Times New Roman"/>
                <a:ea typeface="Calibri"/>
              </a:rPr>
              <a:t>	The study included a convenience sample of 102 patients (Mancuso, 2010).  “The inclusion criteria for the sample consisted of an age of [greater than or equal to] 18 years, the ability to speak fluent English, a diagnosis of type 1 or 2 diabetes, a HbA1c test within a 6 month period, and a primary health-care provider that had been following and had seen the participant at least twice in the past year” (Mancuso, p. 96).  In order to enlist applicants for statistical collection for this study, two primary care clinics set in an urban mid-western city in the USA were used (Mancuso).  The residents that used this clinic were uninsured non-Hispanic Caucasian, non-Hispanic Black/ African American, and Hispanic adult men and woman (Mancuso).  </a:t>
            </a:r>
            <a:r>
              <a:rPr kumimoji="0" lang="en-US" sz="1200" b="0" i="0" u="none" strike="noStrike" kern="1200" cap="none" spc="0" normalizeH="0" baseline="0" noProof="0" dirty="0" smtClean="0">
                <a:ln>
                  <a:noFill/>
                </a:ln>
                <a:solidFill>
                  <a:prstClr val="black"/>
                </a:solidFill>
                <a:effectLst/>
                <a:uLnTx/>
                <a:uFillTx/>
                <a:latin typeface="Times New Roman"/>
                <a:ea typeface="Calibri"/>
                <a:cs typeface="+mn-cs"/>
              </a:rPr>
              <a:t>This sample size is not representative of the entire population because it only depicts the working poor. </a:t>
            </a:r>
            <a:r>
              <a:rPr lang="en-US" sz="1200" dirty="0" smtClean="0">
                <a:effectLst/>
                <a:latin typeface="Times New Roman"/>
                <a:ea typeface="Calibri"/>
              </a:rPr>
              <a:t>  Participants were informed of the study through flyers at the two clinics or word of mouth from the clinic staff (Mancuso, 2010).  They entered the study voluntarily and were offered a fifty dollar incentive to participate.  The sampling method allows for a selection bias because people who cannot read were more likely to refuse to participate (Mancuso).  Also, participants may be more likely to volunteer because of the financial incentive (Mancuso).  The sample size is inappropriate.  Ethical endorsement for this study was acquired by the institutional review board of a mid-western university in the USA (Mancuso).  Consent was gained from the clinic directors.  Every participant was given information about the study and a consent form was signed in order to protect their rights (Mancuso).  Confidentiality of the patients was also protected. </a:t>
            </a:r>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9</a:t>
            </a:fld>
            <a:endParaRPr lang="en-US"/>
          </a:p>
        </p:txBody>
      </p:sp>
    </p:spTree>
    <p:extLst>
      <p:ext uri="{BB962C8B-B14F-4D97-AF65-F5344CB8AC3E}">
        <p14:creationId xmlns:p14="http://schemas.microsoft.com/office/powerpoint/2010/main" val="10767196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115000"/>
              </a:lnSpc>
              <a:spcBef>
                <a:spcPts val="0"/>
              </a:spcBef>
              <a:spcAft>
                <a:spcPts val="1000"/>
              </a:spcAft>
            </a:pPr>
            <a:r>
              <a:rPr lang="en-US" sz="1200" dirty="0" smtClean="0">
                <a:effectLst/>
                <a:latin typeface="Times New Roman"/>
                <a:ea typeface="Calibri"/>
                <a:cs typeface="Times New Roman"/>
              </a:rPr>
              <a:t>Recount from participants was used when gathering information about demographic and socioeconomic status (Mancuso).  This data collection approach allows for an incorrect measurement because of possible bias from the participant.  The Test of Functional Health Literacy in Adults was administered and timed by a researcher (Mancuso).  The final data collection instruments were self-administered.  The data collection was described adequately.  A pilot study was used to determine the measurement instrument used in this study.  All instruments established satisfactory reliability.  Validity of the tools was also addressed.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BB186771-3729-4F75-A644-66D8FD1598F7}" type="slidenum">
              <a:rPr lang="en-US" smtClean="0"/>
              <a:pPr/>
              <a:t>10</a:t>
            </a:fld>
            <a:endParaRPr lang="en-US"/>
          </a:p>
        </p:txBody>
      </p:sp>
    </p:spTree>
    <p:extLst>
      <p:ext uri="{BB962C8B-B14F-4D97-AF65-F5344CB8AC3E}">
        <p14:creationId xmlns:p14="http://schemas.microsoft.com/office/powerpoint/2010/main" val="1071036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1295400" y="1825625"/>
            <a:ext cx="7772400" cy="1470025"/>
          </a:xfrm>
        </p:spPr>
        <p:txBody>
          <a:bodyPr/>
          <a:lstStyle>
            <a:lvl1pPr algn="ctr">
              <a:defRPr/>
            </a:lvl1pPr>
          </a:lstStyle>
          <a:p>
            <a:r>
              <a:rPr lang="en-US" smtClean="0"/>
              <a:t>Click to edit Master title style</a:t>
            </a:r>
            <a:endParaRPr lang="en-US"/>
          </a:p>
        </p:txBody>
      </p:sp>
      <p:sp>
        <p:nvSpPr>
          <p:cNvPr id="19459" name="Rectangle 3"/>
          <p:cNvSpPr>
            <a:spLocks noGrp="1" noChangeArrowheads="1"/>
          </p:cNvSpPr>
          <p:nvPr>
            <p:ph type="subTitle" idx="1"/>
          </p:nvPr>
        </p:nvSpPr>
        <p:spPr>
          <a:xfrm>
            <a:off x="1981200" y="3581400"/>
            <a:ext cx="6400800" cy="1752600"/>
          </a:xfrm>
        </p:spPr>
        <p:txBody>
          <a:bodyPr/>
          <a:lstStyle>
            <a:lvl1pPr marL="0" indent="0" algn="ctr">
              <a:buFontTx/>
              <a:buNone/>
              <a:defRPr/>
            </a:lvl1pPr>
          </a:lstStyle>
          <a:p>
            <a:r>
              <a:rPr lang="en-US" smtClean="0"/>
              <a:t>Click to edit Master subtitle style</a:t>
            </a:r>
            <a:endParaRPr lang="en-US"/>
          </a:p>
        </p:txBody>
      </p:sp>
      <p:sp>
        <p:nvSpPr>
          <p:cNvPr id="19460" name="Rectangle 4"/>
          <p:cNvSpPr>
            <a:spLocks noGrp="1" noChangeArrowheads="1"/>
          </p:cNvSpPr>
          <p:nvPr>
            <p:ph type="dt" sz="half" idx="2"/>
          </p:nvPr>
        </p:nvSpPr>
        <p:spPr/>
        <p:txBody>
          <a:bodyPr/>
          <a:lstStyle>
            <a:lvl1pPr>
              <a:defRPr/>
            </a:lvl1pPr>
          </a:lstStyle>
          <a:p>
            <a:endParaRPr lang="en-US"/>
          </a:p>
        </p:txBody>
      </p:sp>
      <p:sp>
        <p:nvSpPr>
          <p:cNvPr id="19461" name="Rectangle 5"/>
          <p:cNvSpPr>
            <a:spLocks noGrp="1" noChangeArrowheads="1"/>
          </p:cNvSpPr>
          <p:nvPr>
            <p:ph type="ftr" sz="quarter" idx="3"/>
          </p:nvPr>
        </p:nvSpPr>
        <p:spPr/>
        <p:txBody>
          <a:bodyPr/>
          <a:lstStyle>
            <a:lvl1pPr>
              <a:defRPr/>
            </a:lvl1pPr>
          </a:lstStyle>
          <a:p>
            <a:endParaRPr lang="en-US"/>
          </a:p>
        </p:txBody>
      </p:sp>
      <p:sp>
        <p:nvSpPr>
          <p:cNvPr id="19462" name="Rectangle 6"/>
          <p:cNvSpPr>
            <a:spLocks noGrp="1" noChangeArrowheads="1"/>
          </p:cNvSpPr>
          <p:nvPr>
            <p:ph type="sldNum" sz="quarter" idx="4"/>
          </p:nvPr>
        </p:nvSpPr>
        <p:spPr/>
        <p:txBody>
          <a:bodyPr/>
          <a:lstStyle>
            <a:lvl1pPr>
              <a:defRPr/>
            </a:lvl1pPr>
          </a:lstStyle>
          <a:p>
            <a:fld id="{A25A1BCE-C1AF-451F-9BC3-87373974A96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AFEBC69-7D2A-4FD5-AD56-C7382F20BB94}"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43750" y="274638"/>
            <a:ext cx="19240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1600" y="274638"/>
            <a:ext cx="56197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2A988F-8F64-426F-8BCE-1DA16F74EA7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FA438F-A9DA-4EEF-89CE-6CF1E67FFB9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49C125C-FF6A-44EA-9EBD-F57B2A978F9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9590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3409E2E-0F6B-406F-A295-F32FB58ADB0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85E910D-E497-4BFF-8B94-C1050FC9107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26FC21A-D1BC-45EA-908E-DF96D4A67A5E}"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39F821E-6B28-4716-A8A0-BB8ECF468FB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DD1B675-433C-4E44-A7EE-68C9CC7F416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5DCD2B-896B-4E91-83D8-55642A7D362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extLst>
              <a:ext uri="{BEBA8EAE-BF5A-486C-A8C5-ECC9F3942E4B}">
                <a14:imgProps xmlns:a14="http://schemas.microsoft.com/office/drawing/2010/main">
                  <a14:imgLayer r:embed="rId14">
                    <a14:imgEffect>
                      <a14:colorTemperature colorTemp="47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274638"/>
            <a:ext cx="76962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371600" y="1600200"/>
            <a:ext cx="76962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E398DFD-CD69-4253-B324-79F1C8D39FE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1" eaLnBrk="1" fontAlgn="base" hangingPunct="1">
        <a:spcBef>
          <a:spcPct val="0"/>
        </a:spcBef>
        <a:spcAft>
          <a:spcPct val="0"/>
        </a:spcAft>
        <a:defRPr sz="4400">
          <a:solidFill>
            <a:schemeClr val="tx2"/>
          </a:solidFill>
          <a:latin typeface="+mj-lt"/>
          <a:ea typeface="+mj-ea"/>
          <a:cs typeface="+mj-cs"/>
        </a:defRPr>
      </a:lvl1pPr>
      <a:lvl2pPr algn="l" rtl="1" eaLnBrk="1" fontAlgn="base" hangingPunct="1">
        <a:spcBef>
          <a:spcPct val="0"/>
        </a:spcBef>
        <a:spcAft>
          <a:spcPct val="0"/>
        </a:spcAft>
        <a:defRPr sz="4400">
          <a:solidFill>
            <a:schemeClr val="tx2"/>
          </a:solidFill>
          <a:latin typeface="Arial" charset="0"/>
        </a:defRPr>
      </a:lvl2pPr>
      <a:lvl3pPr algn="l" rtl="1" eaLnBrk="1" fontAlgn="base" hangingPunct="1">
        <a:spcBef>
          <a:spcPct val="0"/>
        </a:spcBef>
        <a:spcAft>
          <a:spcPct val="0"/>
        </a:spcAft>
        <a:defRPr sz="4400">
          <a:solidFill>
            <a:schemeClr val="tx2"/>
          </a:solidFill>
          <a:latin typeface="Arial" charset="0"/>
        </a:defRPr>
      </a:lvl3pPr>
      <a:lvl4pPr algn="l" rtl="1" eaLnBrk="1" fontAlgn="base" hangingPunct="1">
        <a:spcBef>
          <a:spcPct val="0"/>
        </a:spcBef>
        <a:spcAft>
          <a:spcPct val="0"/>
        </a:spcAft>
        <a:defRPr sz="4400">
          <a:solidFill>
            <a:schemeClr val="tx2"/>
          </a:solidFill>
          <a:latin typeface="Arial" charset="0"/>
        </a:defRPr>
      </a:lvl4pPr>
      <a:lvl5pPr algn="l" rtl="1" eaLnBrk="1" fontAlgn="base" hangingPunct="1">
        <a:spcBef>
          <a:spcPct val="0"/>
        </a:spcBef>
        <a:spcAft>
          <a:spcPct val="0"/>
        </a:spcAft>
        <a:defRPr sz="4400">
          <a:solidFill>
            <a:schemeClr val="tx2"/>
          </a:solidFill>
          <a:latin typeface="Arial" charset="0"/>
        </a:defRPr>
      </a:lvl5pPr>
      <a:lvl6pPr marL="457200" algn="l" rtl="1" eaLnBrk="1" fontAlgn="base" hangingPunct="1">
        <a:spcBef>
          <a:spcPct val="0"/>
        </a:spcBef>
        <a:spcAft>
          <a:spcPct val="0"/>
        </a:spcAft>
        <a:defRPr sz="4400">
          <a:solidFill>
            <a:schemeClr val="tx2"/>
          </a:solidFill>
          <a:latin typeface="Arial" charset="0"/>
        </a:defRPr>
      </a:lvl6pPr>
      <a:lvl7pPr marL="914400" algn="l" rtl="1" eaLnBrk="1" fontAlgn="base" hangingPunct="1">
        <a:spcBef>
          <a:spcPct val="0"/>
        </a:spcBef>
        <a:spcAft>
          <a:spcPct val="0"/>
        </a:spcAft>
        <a:defRPr sz="4400">
          <a:solidFill>
            <a:schemeClr val="tx2"/>
          </a:solidFill>
          <a:latin typeface="Arial" charset="0"/>
        </a:defRPr>
      </a:lvl7pPr>
      <a:lvl8pPr marL="1371600" algn="l" rtl="1" eaLnBrk="1" fontAlgn="base" hangingPunct="1">
        <a:spcBef>
          <a:spcPct val="0"/>
        </a:spcBef>
        <a:spcAft>
          <a:spcPct val="0"/>
        </a:spcAft>
        <a:defRPr sz="4400">
          <a:solidFill>
            <a:schemeClr val="tx2"/>
          </a:solidFill>
          <a:latin typeface="Arial" charset="0"/>
        </a:defRPr>
      </a:lvl8pPr>
      <a:lvl9pPr marL="1828800" algn="l" rtl="1" eaLnBrk="1" fontAlgn="base" hangingPunct="1">
        <a:spcBef>
          <a:spcPct val="0"/>
        </a:spcBef>
        <a:spcAft>
          <a:spcPct val="0"/>
        </a:spcAft>
        <a:defRPr sz="4400">
          <a:solidFill>
            <a:schemeClr val="tx2"/>
          </a:solidFill>
          <a:latin typeface="Arial" charset="0"/>
        </a:defRPr>
      </a:lvl9pPr>
    </p:titleStyle>
    <p:bodyStyle>
      <a:lvl1pPr marL="342900" indent="-342900" algn="r" rtl="1" eaLnBrk="1" fontAlgn="base" hangingPunct="1">
        <a:spcBef>
          <a:spcPct val="20000"/>
        </a:spcBef>
        <a:spcAft>
          <a:spcPct val="0"/>
        </a:spcAft>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sz="2800">
          <a:solidFill>
            <a:schemeClr val="tx1"/>
          </a:solidFill>
          <a:latin typeface="+mn-lt"/>
        </a:defRPr>
      </a:lvl2pPr>
      <a:lvl3pPr marL="1143000" indent="-228600" algn="r" rtl="1" eaLnBrk="1" fontAlgn="base" hangingPunct="1">
        <a:spcBef>
          <a:spcPct val="20000"/>
        </a:spcBef>
        <a:spcAft>
          <a:spcPct val="0"/>
        </a:spcAft>
        <a:buChar char="•"/>
        <a:defRPr sz="2400">
          <a:solidFill>
            <a:schemeClr val="tx1"/>
          </a:solidFill>
          <a:latin typeface="+mn-lt"/>
        </a:defRPr>
      </a:lvl3pPr>
      <a:lvl4pPr marL="1600200" indent="-228600" algn="r" rtl="1" eaLnBrk="1" fontAlgn="base" hangingPunct="1">
        <a:spcBef>
          <a:spcPct val="20000"/>
        </a:spcBef>
        <a:spcAft>
          <a:spcPct val="0"/>
        </a:spcAft>
        <a:buChar char="–"/>
        <a:defRPr sz="2000">
          <a:solidFill>
            <a:schemeClr val="tx1"/>
          </a:solidFill>
          <a:latin typeface="+mn-lt"/>
        </a:defRPr>
      </a:lvl4pPr>
      <a:lvl5pPr marL="2057400" indent="-228600" algn="r" rtl="1" eaLnBrk="1" fontAlgn="base" hangingPunct="1">
        <a:spcBef>
          <a:spcPct val="20000"/>
        </a:spcBef>
        <a:spcAft>
          <a:spcPct val="0"/>
        </a:spcAft>
        <a:buChar char="»"/>
        <a:defRPr sz="2000">
          <a:solidFill>
            <a:schemeClr val="tx1"/>
          </a:solidFill>
          <a:latin typeface="+mn-lt"/>
        </a:defRPr>
      </a:lvl5pPr>
      <a:lvl6pPr marL="2514600" indent="-228600" algn="r" rtl="1" eaLnBrk="1" fontAlgn="base" hangingPunct="1">
        <a:spcBef>
          <a:spcPct val="20000"/>
        </a:spcBef>
        <a:spcAft>
          <a:spcPct val="0"/>
        </a:spcAft>
        <a:buChar char="»"/>
        <a:defRPr sz="2000">
          <a:solidFill>
            <a:schemeClr val="tx1"/>
          </a:solidFill>
          <a:latin typeface="+mn-lt"/>
        </a:defRPr>
      </a:lvl6pPr>
      <a:lvl7pPr marL="2971800" indent="-228600" algn="r" rtl="1" eaLnBrk="1" fontAlgn="base" hangingPunct="1">
        <a:spcBef>
          <a:spcPct val="20000"/>
        </a:spcBef>
        <a:spcAft>
          <a:spcPct val="0"/>
        </a:spcAft>
        <a:buChar char="»"/>
        <a:defRPr sz="2000">
          <a:solidFill>
            <a:schemeClr val="tx1"/>
          </a:solidFill>
          <a:latin typeface="+mn-lt"/>
        </a:defRPr>
      </a:lvl7pPr>
      <a:lvl8pPr marL="3429000" indent="-228600" algn="r" rtl="1" eaLnBrk="1" fontAlgn="base" hangingPunct="1">
        <a:spcBef>
          <a:spcPct val="20000"/>
        </a:spcBef>
        <a:spcAft>
          <a:spcPct val="0"/>
        </a:spcAft>
        <a:buChar char="»"/>
        <a:defRPr sz="2000">
          <a:solidFill>
            <a:schemeClr val="tx1"/>
          </a:solidFill>
          <a:latin typeface="+mn-lt"/>
        </a:defRPr>
      </a:lvl8pPr>
      <a:lvl9pPr marL="3886200" indent="-228600" algn="r" rtl="1" eaLnBrk="1" fontAlgn="base" hangingPunct="1">
        <a:spcBef>
          <a:spcPct val="20000"/>
        </a:spcBef>
        <a:spcAft>
          <a:spcPct val="0"/>
        </a:spcAft>
        <a:buChar char="»"/>
        <a:defRPr sz="2000">
          <a:solidFill>
            <a:schemeClr val="tx1"/>
          </a:solidFill>
          <a:latin typeface="+mn-lt"/>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914400" y="1143000"/>
            <a:ext cx="7772400" cy="1470025"/>
          </a:xfrm>
        </p:spPr>
        <p:txBody>
          <a:bodyPr/>
          <a:lstStyle/>
          <a:p>
            <a:r>
              <a:rPr lang="en-US" sz="7600" b="1" kern="1200" dirty="0">
                <a:solidFill>
                  <a:srgbClr val="0A53E6"/>
                </a:solidFill>
                <a:latin typeface="Amienne" pitchFamily="82" charset="0"/>
              </a:rPr>
              <a:t>Diabetes: A Quantitative Study Analysis</a:t>
            </a:r>
            <a:endParaRPr lang="ar-EG" sz="7600" b="1" dirty="0">
              <a:solidFill>
                <a:srgbClr val="0A53E6"/>
              </a:solidFill>
              <a:latin typeface="Amienne" pitchFamily="82" charset="0"/>
            </a:endParaRPr>
          </a:p>
        </p:txBody>
      </p:sp>
      <p:sp>
        <p:nvSpPr>
          <p:cNvPr id="20483" name="Rectangle 3"/>
          <p:cNvSpPr>
            <a:spLocks noGrp="1" noChangeArrowheads="1"/>
          </p:cNvSpPr>
          <p:nvPr>
            <p:ph type="subTitle" idx="1"/>
          </p:nvPr>
        </p:nvSpPr>
        <p:spPr>
          <a:xfrm>
            <a:off x="1828800" y="3276600"/>
            <a:ext cx="6400800" cy="1752600"/>
          </a:xfrm>
        </p:spPr>
        <p:txBody>
          <a:bodyPr/>
          <a:lstStyle/>
          <a:p>
            <a:r>
              <a:rPr lang="en-US" sz="2400" dirty="0" smtClean="0">
                <a:solidFill>
                  <a:srgbClr val="CC66FF"/>
                </a:solidFill>
                <a:latin typeface="Andalus" pitchFamily="18" charset="-78"/>
                <a:cs typeface="Andalus" pitchFamily="18" charset="-78"/>
              </a:rPr>
              <a:t>Brittany Graff, Chelsea Lowe, Alexis Hasler, and Ashlee Farrell</a:t>
            </a:r>
          </a:p>
          <a:p>
            <a:r>
              <a:rPr lang="en-US" sz="2400" dirty="0" smtClean="0">
                <a:solidFill>
                  <a:srgbClr val="CC66FF"/>
                </a:solidFill>
                <a:latin typeface="Andalus" pitchFamily="18" charset="-78"/>
                <a:cs typeface="Andalus" pitchFamily="18" charset="-78"/>
              </a:rPr>
              <a:t>Instructor: Alisha Betka</a:t>
            </a:r>
          </a:p>
          <a:p>
            <a:r>
              <a:rPr lang="en-US" sz="2400" dirty="0" smtClean="0">
                <a:solidFill>
                  <a:srgbClr val="CC66FF"/>
                </a:solidFill>
                <a:latin typeface="Andalus" pitchFamily="18" charset="-78"/>
                <a:cs typeface="Andalus" pitchFamily="18" charset="-78"/>
              </a:rPr>
              <a:t>N302: Nursing Research</a:t>
            </a:r>
          </a:p>
          <a:p>
            <a:r>
              <a:rPr lang="en-US" sz="2400" dirty="0" smtClean="0">
                <a:solidFill>
                  <a:srgbClr val="CC66FF"/>
                </a:solidFill>
                <a:latin typeface="Andalus" pitchFamily="18" charset="-78"/>
                <a:cs typeface="Andalus" pitchFamily="18" charset="-78"/>
              </a:rPr>
              <a:t>Lakeview College of Nursing</a:t>
            </a:r>
          </a:p>
          <a:p>
            <a:r>
              <a:rPr lang="en-US" sz="2400" dirty="0" smtClean="0">
                <a:solidFill>
                  <a:srgbClr val="CC66FF"/>
                </a:solidFill>
                <a:latin typeface="Andalus" pitchFamily="18" charset="-78"/>
                <a:cs typeface="Andalus" pitchFamily="18" charset="-78"/>
              </a:rPr>
              <a:t>July 22, 2012</a:t>
            </a:r>
            <a:endParaRPr lang="ar-EG" sz="2400" dirty="0">
              <a:solidFill>
                <a:srgbClr val="CC66FF"/>
              </a:solidFill>
              <a:latin typeface="Andalus" pitchFamily="18" charset="-78"/>
              <a:cs typeface="Andalus" pitchFamily="18"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dirty="0" smtClean="0">
                <a:solidFill>
                  <a:srgbClr val="CC66FF"/>
                </a:solidFill>
                <a:latin typeface="Amienne" pitchFamily="82" charset="0"/>
              </a:rPr>
              <a:t>Data Collection Methods</a:t>
            </a:r>
            <a:endParaRPr lang="en-US" sz="7600" b="1" dirty="0">
              <a:solidFill>
                <a:srgbClr val="CC66FF"/>
              </a:solidFill>
              <a:latin typeface="Amienne" pitchFamily="82" charset="0"/>
            </a:endParaRPr>
          </a:p>
        </p:txBody>
      </p:sp>
      <p:sp>
        <p:nvSpPr>
          <p:cNvPr id="3" name="Content Placeholder 2"/>
          <p:cNvSpPr>
            <a:spLocks noGrp="1"/>
          </p:cNvSpPr>
          <p:nvPr>
            <p:ph idx="1"/>
          </p:nvPr>
        </p:nvSpPr>
        <p:spPr>
          <a:xfrm>
            <a:off x="2102224" y="1524000"/>
            <a:ext cx="66294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Allows bias from </a:t>
            </a:r>
            <a:r>
              <a:rPr lang="en-US" sz="2400" kern="1200" dirty="0" smtClean="0">
                <a:solidFill>
                  <a:srgbClr val="0A53E6"/>
                </a:solidFill>
                <a:latin typeface="Andalus" pitchFamily="18" charset="-78"/>
                <a:cs typeface="Andalus" pitchFamily="18" charset="-78"/>
              </a:rPr>
              <a:t>participant</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Instruments described </a:t>
            </a:r>
            <a:r>
              <a:rPr lang="en-US" sz="2400" kern="1200" dirty="0" smtClean="0">
                <a:solidFill>
                  <a:srgbClr val="0A53E6"/>
                </a:solidFill>
                <a:latin typeface="Andalus" pitchFamily="18" charset="-78"/>
                <a:cs typeface="Andalus" pitchFamily="18" charset="-78"/>
              </a:rPr>
              <a:t>adequately</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Reliability and validity of instruments addressed</a:t>
            </a:r>
          </a:p>
          <a:p>
            <a:endParaRPr lang="en-US" dirty="0"/>
          </a:p>
        </p:txBody>
      </p:sp>
      <p:sp>
        <p:nvSpPr>
          <p:cNvPr id="4" name="TextBox 3"/>
          <p:cNvSpPr txBox="1"/>
          <p:nvPr/>
        </p:nvSpPr>
        <p:spPr>
          <a:xfrm>
            <a:off x="6172200" y="6248400"/>
            <a:ext cx="2590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33049089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kern="1200" dirty="0">
                <a:solidFill>
                  <a:srgbClr val="CC66FF"/>
                </a:solidFill>
                <a:latin typeface="Amienne" pitchFamily="82" charset="0"/>
              </a:rPr>
              <a:t>Data Analysis</a:t>
            </a:r>
            <a:endParaRPr lang="en-US" sz="7600" b="1" dirty="0">
              <a:solidFill>
                <a:srgbClr val="CC66FF"/>
              </a:solidFill>
              <a:latin typeface="Amienne" pitchFamily="82" charset="0"/>
            </a:endParaRPr>
          </a:p>
        </p:txBody>
      </p:sp>
      <p:sp>
        <p:nvSpPr>
          <p:cNvPr id="3" name="Content Placeholder 2"/>
          <p:cNvSpPr>
            <a:spLocks noGrp="1"/>
          </p:cNvSpPr>
          <p:nvPr>
            <p:ph idx="1"/>
          </p:nvPr>
        </p:nvSpPr>
        <p:spPr>
          <a:xfrm>
            <a:off x="2133600" y="1600200"/>
            <a:ext cx="65532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a:t>
            </a:r>
            <a:r>
              <a:rPr lang="en-US" sz="2400" kern="1200" dirty="0" smtClean="0">
                <a:solidFill>
                  <a:srgbClr val="0A53E6"/>
                </a:solidFill>
                <a:latin typeface="Andalus" pitchFamily="18" charset="-78"/>
                <a:cs typeface="Andalus" pitchFamily="18" charset="-78"/>
              </a:rPr>
              <a:t>onducted </a:t>
            </a:r>
            <a:r>
              <a:rPr lang="en-US" sz="2400" kern="1200" dirty="0">
                <a:solidFill>
                  <a:srgbClr val="0A53E6"/>
                </a:solidFill>
                <a:latin typeface="Andalus" pitchFamily="18" charset="-78"/>
                <a:cs typeface="Andalus" pitchFamily="18" charset="-78"/>
              </a:rPr>
              <a:t>through the Statistical Package for Social Sciences </a:t>
            </a:r>
            <a:r>
              <a:rPr lang="en-US" sz="2400" kern="1200" dirty="0" smtClean="0">
                <a:solidFill>
                  <a:srgbClr val="0A53E6"/>
                </a:solidFill>
                <a:latin typeface="Andalus" pitchFamily="18" charset="-78"/>
                <a:cs typeface="Andalus" pitchFamily="18" charset="-78"/>
              </a:rPr>
              <a:t>software</a:t>
            </a:r>
          </a:p>
          <a:p>
            <a:pPr marL="0" lvl="0" indent="0" algn="l" rtl="0" fontAlgn="auto">
              <a:spcAft>
                <a:spcPts val="0"/>
              </a:spcAft>
              <a:buNone/>
            </a:pPr>
            <a:r>
              <a:rPr lang="en-US" sz="2400" kern="1200" dirty="0" smtClean="0">
                <a:solidFill>
                  <a:srgbClr val="0A53E6"/>
                </a:solidFill>
                <a:latin typeface="Andalus" pitchFamily="18" charset="-78"/>
                <a:cs typeface="Andalus" pitchFamily="18" charset="-78"/>
              </a:rPr>
              <a:t>  </a:t>
            </a: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Pearson’s </a:t>
            </a:r>
            <a:r>
              <a:rPr lang="en-US" sz="2400" kern="1200" dirty="0" smtClean="0">
                <a:solidFill>
                  <a:srgbClr val="0A53E6"/>
                </a:solidFill>
                <a:latin typeface="Andalus" pitchFamily="18" charset="-78"/>
                <a:cs typeface="Andalus" pitchFamily="18" charset="-78"/>
              </a:rPr>
              <a:t>and </a:t>
            </a:r>
            <a:r>
              <a:rPr lang="en-US" sz="2400" kern="1200" dirty="0">
                <a:solidFill>
                  <a:srgbClr val="0A53E6"/>
                </a:solidFill>
                <a:latin typeface="Andalus" pitchFamily="18" charset="-78"/>
                <a:cs typeface="Andalus" pitchFamily="18" charset="-78"/>
              </a:rPr>
              <a:t>Spearman’s </a:t>
            </a:r>
            <a:r>
              <a:rPr lang="en-US" sz="2400" kern="1200" dirty="0" smtClean="0">
                <a:solidFill>
                  <a:srgbClr val="0A53E6"/>
                </a:solidFill>
                <a:latin typeface="Andalus" pitchFamily="18" charset="-78"/>
                <a:cs typeface="Andalus" pitchFamily="18" charset="-78"/>
              </a:rPr>
              <a:t>were </a:t>
            </a:r>
            <a:r>
              <a:rPr lang="en-US" sz="2400" kern="1200" dirty="0">
                <a:solidFill>
                  <a:srgbClr val="0A53E6"/>
                </a:solidFill>
                <a:latin typeface="Andalus" pitchFamily="18" charset="-78"/>
                <a:cs typeface="Andalus" pitchFamily="18" charset="-78"/>
              </a:rPr>
              <a:t>used as the correlation coefficients </a:t>
            </a:r>
          </a:p>
          <a:p>
            <a:endParaRPr lang="en-US" dirty="0"/>
          </a:p>
        </p:txBody>
      </p:sp>
      <p:sp>
        <p:nvSpPr>
          <p:cNvPr id="5" name="TextBox 4"/>
          <p:cNvSpPr txBox="1"/>
          <p:nvPr/>
        </p:nvSpPr>
        <p:spPr>
          <a:xfrm>
            <a:off x="6324600" y="6096000"/>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531772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2684" y="838200"/>
            <a:ext cx="7696200" cy="1143000"/>
          </a:xfrm>
        </p:spPr>
        <p:txBody>
          <a:bodyPr/>
          <a:lstStyle/>
          <a:p>
            <a:pPr algn="ctr"/>
            <a:r>
              <a:rPr lang="en-US" sz="7600" b="1" kern="1200" dirty="0" smtClean="0">
                <a:solidFill>
                  <a:srgbClr val="CC66FF"/>
                </a:solidFill>
                <a:latin typeface="Amienne" pitchFamily="82" charset="0"/>
              </a:rPr>
              <a:t>Results</a:t>
            </a:r>
            <a:r>
              <a:rPr lang="en-US" sz="7600" b="1" kern="1200" dirty="0">
                <a:solidFill>
                  <a:srgbClr val="CC66FF"/>
                </a:solidFill>
                <a:latin typeface="Amienne" pitchFamily="82" charset="0"/>
              </a:rPr>
              <a:t>, Conclusions, </a:t>
            </a:r>
            <a:r>
              <a:rPr lang="en-US" sz="7600" b="1" kern="1200" dirty="0" smtClean="0">
                <a:solidFill>
                  <a:srgbClr val="CC66FF"/>
                </a:solidFill>
                <a:latin typeface="Amienne" pitchFamily="82" charset="0"/>
              </a:rPr>
              <a:t>&amp; Discussion </a:t>
            </a:r>
            <a:r>
              <a:rPr lang="en-US" sz="7600" b="1" kern="1200" dirty="0">
                <a:solidFill>
                  <a:srgbClr val="CC66FF"/>
                </a:solidFill>
                <a:latin typeface="Amienne" pitchFamily="82" charset="0"/>
              </a:rPr>
              <a:t>of Findings</a:t>
            </a:r>
            <a:endParaRPr lang="en-US" sz="7600" b="1" dirty="0">
              <a:solidFill>
                <a:srgbClr val="CC66FF"/>
              </a:solidFill>
              <a:latin typeface="Amienne" pitchFamily="82" charset="0"/>
            </a:endParaRPr>
          </a:p>
        </p:txBody>
      </p:sp>
      <p:sp>
        <p:nvSpPr>
          <p:cNvPr id="3" name="Content Placeholder 2"/>
          <p:cNvSpPr>
            <a:spLocks noGrp="1"/>
          </p:cNvSpPr>
          <p:nvPr>
            <p:ph idx="1"/>
          </p:nvPr>
        </p:nvSpPr>
        <p:spPr>
          <a:xfrm>
            <a:off x="1371600" y="2743200"/>
            <a:ext cx="7696200" cy="3382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The biggest finding was that patient trust and depression are significant variables in diabetic </a:t>
            </a:r>
            <a:r>
              <a:rPr lang="en-US" sz="2400" kern="1200" dirty="0" smtClean="0">
                <a:solidFill>
                  <a:srgbClr val="0A53E6"/>
                </a:solidFill>
                <a:latin typeface="Andalus" pitchFamily="18" charset="-78"/>
                <a:cs typeface="Andalus" pitchFamily="18" charset="-78"/>
              </a:rPr>
              <a:t>control</a:t>
            </a:r>
          </a:p>
          <a:p>
            <a:pPr marL="0" lvl="0" indent="0" algn="l" rtl="0" fontAlgn="auto">
              <a:spcAft>
                <a:spcPts val="0"/>
              </a:spcAft>
              <a:buNone/>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With an increase in health literacy there was an increase in diabetes </a:t>
            </a:r>
            <a:r>
              <a:rPr lang="en-US" sz="2400" kern="1200" dirty="0" smtClean="0">
                <a:solidFill>
                  <a:srgbClr val="0A53E6"/>
                </a:solidFill>
                <a:latin typeface="Andalus" pitchFamily="18" charset="-78"/>
                <a:cs typeface="Andalus" pitchFamily="18" charset="-78"/>
              </a:rPr>
              <a:t>knowledge</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When there was an increase in socioeconomic status there was also an increase in health literacy and diabetes </a:t>
            </a:r>
            <a:r>
              <a:rPr lang="en-US" sz="2400" kern="1200" dirty="0" smtClean="0">
                <a:solidFill>
                  <a:srgbClr val="0A53E6"/>
                </a:solidFill>
                <a:latin typeface="Andalus" pitchFamily="18" charset="-78"/>
                <a:cs typeface="Andalus" pitchFamily="18" charset="-78"/>
              </a:rPr>
              <a:t>knowledge</a:t>
            </a:r>
            <a:endParaRPr lang="en-US" dirty="0"/>
          </a:p>
        </p:txBody>
      </p:sp>
      <p:sp>
        <p:nvSpPr>
          <p:cNvPr id="4" name="TextBox 3"/>
          <p:cNvSpPr txBox="1"/>
          <p:nvPr/>
        </p:nvSpPr>
        <p:spPr>
          <a:xfrm>
            <a:off x="5715000" y="62484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2663791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dirty="0" smtClean="0">
                <a:solidFill>
                  <a:srgbClr val="CC66FF"/>
                </a:solidFill>
                <a:latin typeface="Amienne" pitchFamily="82" charset="0"/>
              </a:rPr>
              <a:t>Evaluation</a:t>
            </a:r>
            <a:endParaRPr lang="en-US" sz="7600" b="1" dirty="0">
              <a:solidFill>
                <a:srgbClr val="CC66FF"/>
              </a:solidFill>
              <a:latin typeface="Amienne" pitchFamily="82" charset="0"/>
            </a:endParaRPr>
          </a:p>
        </p:txBody>
      </p:sp>
      <p:sp>
        <p:nvSpPr>
          <p:cNvPr id="3" name="Content Placeholder 2"/>
          <p:cNvSpPr>
            <a:spLocks noGrp="1"/>
          </p:cNvSpPr>
          <p:nvPr>
            <p:ph idx="1"/>
          </p:nvPr>
        </p:nvSpPr>
        <p:spPr>
          <a:xfrm>
            <a:off x="2438400" y="1646237"/>
            <a:ext cx="68580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Review of </a:t>
            </a:r>
            <a:r>
              <a:rPr lang="en-US" sz="2400" kern="1200" dirty="0" smtClean="0">
                <a:solidFill>
                  <a:srgbClr val="0A53E6"/>
                </a:solidFill>
                <a:latin typeface="Andalus" pitchFamily="18" charset="-78"/>
                <a:cs typeface="Andalus" pitchFamily="18" charset="-78"/>
              </a:rPr>
              <a:t>literature appropriate</a:t>
            </a:r>
            <a:r>
              <a:rPr lang="en-US" sz="2400" kern="1200" dirty="0">
                <a:solidFill>
                  <a:srgbClr val="0A53E6"/>
                </a:solidFill>
                <a:latin typeface="Andalus" pitchFamily="18" charset="-78"/>
                <a:cs typeface="Andalus" pitchFamily="18" charset="-78"/>
              </a:rPr>
              <a:t>, through, and </a:t>
            </a:r>
            <a:r>
              <a:rPr lang="en-US" sz="2400" kern="1200" dirty="0" smtClean="0">
                <a:solidFill>
                  <a:srgbClr val="0A53E6"/>
                </a:solidFill>
                <a:latin typeface="Andalus" pitchFamily="18" charset="-78"/>
                <a:cs typeface="Andalus" pitchFamily="18" charset="-78"/>
              </a:rPr>
              <a:t>organized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Research </a:t>
            </a:r>
            <a:r>
              <a:rPr lang="en-US" sz="2400" kern="1200" dirty="0" smtClean="0">
                <a:solidFill>
                  <a:srgbClr val="0A53E6"/>
                </a:solidFill>
                <a:latin typeface="Andalus" pitchFamily="18" charset="-78"/>
                <a:cs typeface="Andalus" pitchFamily="18" charset="-78"/>
              </a:rPr>
              <a:t>questions </a:t>
            </a:r>
            <a:r>
              <a:rPr lang="en-US" sz="2400" kern="1200" dirty="0">
                <a:solidFill>
                  <a:srgbClr val="0A53E6"/>
                </a:solidFill>
                <a:latin typeface="Andalus" pitchFamily="18" charset="-78"/>
                <a:cs typeface="Andalus" pitchFamily="18" charset="-78"/>
              </a:rPr>
              <a:t>clearly stated and </a:t>
            </a:r>
            <a:r>
              <a:rPr lang="en-US" sz="2400" kern="1200" dirty="0" smtClean="0">
                <a:solidFill>
                  <a:srgbClr val="0A53E6"/>
                </a:solidFill>
                <a:latin typeface="Andalus" pitchFamily="18" charset="-78"/>
                <a:cs typeface="Andalus" pitchFamily="18" charset="-78"/>
              </a:rPr>
              <a:t>answered </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smtClean="0">
                <a:solidFill>
                  <a:srgbClr val="0A53E6"/>
                </a:solidFill>
                <a:latin typeface="Andalus" pitchFamily="18" charset="-78"/>
                <a:cs typeface="Andalus" pitchFamily="18" charset="-78"/>
              </a:rPr>
              <a:t>Design appropriate </a:t>
            </a:r>
            <a:r>
              <a:rPr lang="en-US" sz="2400" kern="1200" dirty="0">
                <a:solidFill>
                  <a:srgbClr val="0A53E6"/>
                </a:solidFill>
                <a:latin typeface="Andalus" pitchFamily="18" charset="-78"/>
                <a:cs typeface="Andalus" pitchFamily="18" charset="-78"/>
              </a:rPr>
              <a:t>for </a:t>
            </a:r>
            <a:r>
              <a:rPr lang="en-US" sz="2400" kern="1200" dirty="0" smtClean="0">
                <a:solidFill>
                  <a:srgbClr val="0A53E6"/>
                </a:solidFill>
                <a:latin typeface="Andalus" pitchFamily="18" charset="-78"/>
                <a:cs typeface="Andalus" pitchFamily="18" charset="-78"/>
              </a:rPr>
              <a:t>the problem</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Sample </a:t>
            </a:r>
            <a:r>
              <a:rPr lang="en-US" sz="2400" kern="1200" dirty="0" smtClean="0">
                <a:solidFill>
                  <a:srgbClr val="0A53E6"/>
                </a:solidFill>
                <a:latin typeface="Andalus" pitchFamily="18" charset="-78"/>
                <a:cs typeface="Andalus" pitchFamily="18" charset="-78"/>
              </a:rPr>
              <a:t>population limited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Data </a:t>
            </a:r>
            <a:r>
              <a:rPr lang="en-US" sz="2400" kern="1200" dirty="0" smtClean="0">
                <a:solidFill>
                  <a:srgbClr val="0A53E6"/>
                </a:solidFill>
                <a:latin typeface="Andalus" pitchFamily="18" charset="-78"/>
                <a:cs typeface="Andalus" pitchFamily="18" charset="-78"/>
              </a:rPr>
              <a:t>analysis </a:t>
            </a:r>
            <a:r>
              <a:rPr lang="en-US" sz="2400" kern="1200" dirty="0">
                <a:solidFill>
                  <a:srgbClr val="0A53E6"/>
                </a:solidFill>
                <a:latin typeface="Andalus" pitchFamily="18" charset="-78"/>
                <a:cs typeface="Andalus" pitchFamily="18" charset="-78"/>
              </a:rPr>
              <a:t>appropriate</a:t>
            </a:r>
            <a:endParaRPr lang="en-US" sz="2400" dirty="0">
              <a:solidFill>
                <a:srgbClr val="0A53E6"/>
              </a:solidFill>
              <a:latin typeface="Andalus" pitchFamily="18" charset="-78"/>
              <a:cs typeface="Andalus" pitchFamily="18" charset="-78"/>
            </a:endParaRPr>
          </a:p>
        </p:txBody>
      </p:sp>
      <p:sp>
        <p:nvSpPr>
          <p:cNvPr id="4" name="TextBox 3"/>
          <p:cNvSpPr txBox="1"/>
          <p:nvPr/>
        </p:nvSpPr>
        <p:spPr>
          <a:xfrm>
            <a:off x="6019800" y="61722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295268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dirty="0" smtClean="0">
                <a:solidFill>
                  <a:srgbClr val="CC66FF"/>
                </a:solidFill>
                <a:latin typeface="Amienne" pitchFamily="82" charset="0"/>
              </a:rPr>
              <a:t>References</a:t>
            </a:r>
            <a:endParaRPr lang="en-US" sz="76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Mancuso, J. (2010). Impact of health literacy and patient trust on glycemic control in an urban USA population. </a:t>
            </a:r>
            <a:r>
              <a:rPr lang="en-US" sz="2400" i="1" kern="1200" dirty="0">
                <a:solidFill>
                  <a:srgbClr val="0A53E6"/>
                </a:solidFill>
                <a:latin typeface="Andalus" pitchFamily="18" charset="-78"/>
                <a:cs typeface="Andalus" pitchFamily="18" charset="-78"/>
              </a:rPr>
              <a:t>Nursing &amp; Health Sciences</a:t>
            </a:r>
            <a:r>
              <a:rPr lang="en-US" sz="2400" kern="1200" dirty="0">
                <a:solidFill>
                  <a:srgbClr val="0A53E6"/>
                </a:solidFill>
                <a:latin typeface="Andalus" pitchFamily="18" charset="-78"/>
                <a:cs typeface="Andalus" pitchFamily="18" charset="-78"/>
              </a:rPr>
              <a:t>, </a:t>
            </a:r>
            <a:r>
              <a:rPr lang="en-US" sz="2400" i="1" kern="1200" dirty="0">
                <a:solidFill>
                  <a:srgbClr val="0A53E6"/>
                </a:solidFill>
                <a:latin typeface="Andalus" pitchFamily="18" charset="-78"/>
                <a:cs typeface="Andalus" pitchFamily="18" charset="-78"/>
              </a:rPr>
              <a:t>12</a:t>
            </a:r>
            <a:r>
              <a:rPr lang="en-US" sz="2400" kern="1200" dirty="0">
                <a:solidFill>
                  <a:srgbClr val="0A53E6"/>
                </a:solidFill>
                <a:latin typeface="Andalus" pitchFamily="18" charset="-78"/>
                <a:cs typeface="Andalus" pitchFamily="18" charset="-78"/>
              </a:rPr>
              <a:t>(1), 94-104. doi:10.1111/j.1442-2018.2009.00506.x</a:t>
            </a:r>
          </a:p>
          <a:p>
            <a:endParaRPr lang="en-US" dirty="0"/>
          </a:p>
        </p:txBody>
      </p:sp>
    </p:spTree>
    <p:extLst>
      <p:ext uri="{BB962C8B-B14F-4D97-AF65-F5344CB8AC3E}">
        <p14:creationId xmlns:p14="http://schemas.microsoft.com/office/powerpoint/2010/main" val="3706177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7600" b="1" dirty="0">
                <a:solidFill>
                  <a:srgbClr val="CC66FF"/>
                </a:solidFill>
                <a:latin typeface="Amienne" pitchFamily="82" charset="0"/>
              </a:rPr>
              <a:t>Summary</a:t>
            </a:r>
            <a:endParaRPr lang="ar-EG" sz="7600" b="1" dirty="0">
              <a:solidFill>
                <a:srgbClr val="CC66FF"/>
              </a:solidFill>
              <a:latin typeface="Amienne" pitchFamily="82" charset="0"/>
            </a:endParaRPr>
          </a:p>
        </p:txBody>
      </p:sp>
      <p:sp>
        <p:nvSpPr>
          <p:cNvPr id="21507" name="Rectangle 3"/>
          <p:cNvSpPr>
            <a:spLocks noGrp="1" noChangeArrowheads="1"/>
          </p:cNvSpPr>
          <p:nvPr>
            <p:ph type="body" idx="1"/>
          </p:nvPr>
        </p:nvSpPr>
        <p:spPr>
          <a:xfrm>
            <a:off x="2209800" y="1600200"/>
            <a:ext cx="6636326"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Purpose- Analyze the relationship between health literacy and patient trust in health care professionals and the control of blood glucose levels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Conceptual framework</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Thorough, appropriate, and organized literature review</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Convenience sample included 102 uninsured participants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Cross-sectional study design</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Trust of the health care team and depression found to play the largest roles in glycemic control</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ar-EG" sz="2400" dirty="0">
              <a:solidFill>
                <a:srgbClr val="0A53E6"/>
              </a:solidFill>
              <a:latin typeface="Andalus" pitchFamily="18" charset="-78"/>
              <a:cs typeface="Andalus" pitchFamily="18" charset="-78"/>
            </a:endParaRPr>
          </a:p>
        </p:txBody>
      </p:sp>
      <p:sp>
        <p:nvSpPr>
          <p:cNvPr id="2" name="TextBox 1"/>
          <p:cNvSpPr txBox="1"/>
          <p:nvPr/>
        </p:nvSpPr>
        <p:spPr>
          <a:xfrm>
            <a:off x="6885302" y="6405357"/>
            <a:ext cx="2272145" cy="369332"/>
          </a:xfrm>
          <a:prstGeom prst="rect">
            <a:avLst/>
          </a:prstGeom>
          <a:noFill/>
        </p:spPr>
        <p:txBody>
          <a:bodyPr wrap="square" rtlCol="0">
            <a:spAutoFit/>
          </a:bodyPr>
          <a:lstStyle/>
          <a:p>
            <a:r>
              <a:rPr lang="en-US" dirty="0">
                <a:solidFill>
                  <a:srgbClr val="0A53E6"/>
                </a:solidFill>
              </a:rPr>
              <a:t>(Mancuso, 2010)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dirty="0">
                <a:solidFill>
                  <a:srgbClr val="CC66FF"/>
                </a:solidFill>
                <a:latin typeface="Amienne" pitchFamily="82" charset="0"/>
              </a:rPr>
              <a:t>Problem and Purpose</a:t>
            </a:r>
          </a:p>
        </p:txBody>
      </p:sp>
      <p:sp>
        <p:nvSpPr>
          <p:cNvPr id="3" name="Content Placeholder 2"/>
          <p:cNvSpPr>
            <a:spLocks noGrp="1"/>
          </p:cNvSpPr>
          <p:nvPr>
            <p:ph idx="1"/>
          </p:nvPr>
        </p:nvSpPr>
        <p:spPr>
          <a:xfrm>
            <a:off x="2209800" y="1524000"/>
            <a:ext cx="67056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Problem:</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Incidence of diabetes expected to rise over the next several decades </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Complications increasing </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Control of blood glucose is a main factor in the management </a:t>
            </a: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Purpose</a:t>
            </a:r>
          </a:p>
          <a:p>
            <a:pPr lvl="1" algn="l" rtl="0" fontAlgn="auto">
              <a:spcAft>
                <a:spcPts val="0"/>
              </a:spcAft>
              <a:buFont typeface="Courier New" pitchFamily="49" charset="0"/>
              <a:buChar char="o"/>
            </a:pPr>
            <a:r>
              <a:rPr lang="en-US" sz="2400" kern="1200" dirty="0">
                <a:solidFill>
                  <a:srgbClr val="0A53E6"/>
                </a:solidFill>
                <a:latin typeface="Andalus" pitchFamily="18" charset="-78"/>
                <a:ea typeface="+mn-ea"/>
                <a:cs typeface="Andalus" pitchFamily="18" charset="-78"/>
              </a:rPr>
              <a:t>Help create evidence-based approach to improve outcomes by analyzing factors that may play a role in glycemic control</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en-US" sz="2400" dirty="0">
              <a:latin typeface="Andalus" pitchFamily="18" charset="-78"/>
              <a:cs typeface="Andalus" pitchFamily="18" charset="-78"/>
            </a:endParaRPr>
          </a:p>
        </p:txBody>
      </p:sp>
      <p:sp>
        <p:nvSpPr>
          <p:cNvPr id="4" name="TextBox 3"/>
          <p:cNvSpPr txBox="1"/>
          <p:nvPr/>
        </p:nvSpPr>
        <p:spPr>
          <a:xfrm>
            <a:off x="6172200" y="6030487"/>
            <a:ext cx="2590800" cy="435825"/>
          </a:xfrm>
          <a:prstGeom prst="rect">
            <a:avLst/>
          </a:prstGeom>
          <a:noFill/>
        </p:spPr>
        <p:txBody>
          <a:bodyPr wrap="square" rtlCol="0">
            <a:spAutoFit/>
          </a:bodyPr>
          <a:lstStyle/>
          <a:p>
            <a:pPr marL="430213" lvl="0" indent="-323850" defTabSz="457200" hangingPunct="0">
              <a:lnSpc>
                <a:spcPct val="93000"/>
              </a:lnSpc>
              <a:spcAft>
                <a:spcPts val="1413"/>
              </a:spcAft>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sz="2400" dirty="0">
                <a:solidFill>
                  <a:srgbClr val="0A53E6"/>
                </a:solidFill>
                <a:latin typeface="Andalus" pitchFamily="18" charset="-78"/>
                <a:ea typeface="Microsoft YaHei"/>
                <a:cs typeface="Andalus" pitchFamily="18" charset="-78"/>
              </a:rPr>
              <a:t>(Mancuso, 2010)</a:t>
            </a:r>
          </a:p>
        </p:txBody>
      </p:sp>
    </p:spTree>
    <p:extLst>
      <p:ext uri="{BB962C8B-B14F-4D97-AF65-F5344CB8AC3E}">
        <p14:creationId xmlns:p14="http://schemas.microsoft.com/office/powerpoint/2010/main" val="3949053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dirty="0">
                <a:solidFill>
                  <a:srgbClr val="CC66FF"/>
                </a:solidFill>
                <a:latin typeface="Amienne" pitchFamily="82" charset="0"/>
                <a:ea typeface="Microsoft YaHei"/>
              </a:rPr>
              <a:t>Conceptual Framework</a:t>
            </a:r>
            <a:endParaRPr lang="en-US" sz="7600" b="1" dirty="0">
              <a:solidFill>
                <a:srgbClr val="CC66FF"/>
              </a:solidFill>
              <a:latin typeface="Amienne" pitchFamily="82" charset="0"/>
            </a:endParaRPr>
          </a:p>
        </p:txBody>
      </p:sp>
      <p:sp>
        <p:nvSpPr>
          <p:cNvPr id="3" name="Content Placeholder 2"/>
          <p:cNvSpPr>
            <a:spLocks noGrp="1"/>
          </p:cNvSpPr>
          <p:nvPr>
            <p:ph idx="1"/>
          </p:nvPr>
        </p:nvSpPr>
        <p:spPr>
          <a:xfrm>
            <a:off x="2819400" y="1524000"/>
            <a:ext cx="60198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Framework clearly stated in </a:t>
            </a:r>
            <a:r>
              <a:rPr lang="en-US" sz="2400" kern="1200" dirty="0" smtClean="0">
                <a:solidFill>
                  <a:srgbClr val="0A53E6"/>
                </a:solidFill>
                <a:latin typeface="Andalus" pitchFamily="18" charset="-78"/>
                <a:cs typeface="Andalus" pitchFamily="18" charset="-78"/>
              </a:rPr>
              <a:t>text</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Previous literature on health literacy, trust of the patient, and the diabetic care used to explain parts within the </a:t>
            </a:r>
            <a:r>
              <a:rPr lang="en-US" sz="2400" kern="1200" dirty="0" smtClean="0">
                <a:solidFill>
                  <a:srgbClr val="0A53E6"/>
                </a:solidFill>
                <a:latin typeface="Andalus" pitchFamily="18" charset="-78"/>
                <a:cs typeface="Andalus" pitchFamily="18" charset="-78"/>
              </a:rPr>
              <a:t>framework</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Conceptual definitions are given </a:t>
            </a:r>
            <a:endParaRPr lang="en-US" sz="2400" kern="1200" dirty="0" smtClean="0">
              <a:solidFill>
                <a:srgbClr val="0A53E6"/>
              </a:solidFill>
              <a:latin typeface="Andalus" pitchFamily="18" charset="-78"/>
              <a:cs typeface="Andalus" pitchFamily="18" charset="-78"/>
            </a:endParaRP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Framework fits the </a:t>
            </a:r>
            <a:r>
              <a:rPr lang="en-US" sz="2400" kern="1200" dirty="0" smtClean="0">
                <a:solidFill>
                  <a:srgbClr val="0A53E6"/>
                </a:solidFill>
                <a:latin typeface="Andalus" pitchFamily="18" charset="-78"/>
                <a:cs typeface="Andalus" pitchFamily="18" charset="-78"/>
              </a:rPr>
              <a:t>problem</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Concepts and relationships are identified</a:t>
            </a:r>
          </a:p>
          <a:p>
            <a:pPr marL="430213" lvl="0" indent="-323850" algn="l" defTabSz="457200" rtl="0" hangingPunct="0">
              <a:lnSpc>
                <a:spcPct val="93000"/>
              </a:lnSpc>
              <a:spcBef>
                <a:spcPct val="0"/>
              </a:spcBef>
              <a:spcAft>
                <a:spcPts val="1413"/>
              </a:spcAft>
              <a:buClr>
                <a:srgbClr val="000000"/>
              </a:buClr>
              <a:buSzPct val="45000"/>
              <a:buFont typeface="Wingdings" charset="2"/>
              <a:buChar char=""/>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endParaRPr lang="en-US" dirty="0">
              <a:solidFill>
                <a:srgbClr val="0A53E6"/>
              </a:solidFill>
            </a:endParaRPr>
          </a:p>
        </p:txBody>
      </p:sp>
      <p:sp>
        <p:nvSpPr>
          <p:cNvPr id="4" name="TextBox 3"/>
          <p:cNvSpPr txBox="1"/>
          <p:nvPr/>
        </p:nvSpPr>
        <p:spPr>
          <a:xfrm>
            <a:off x="6705600" y="6317832"/>
            <a:ext cx="2819400" cy="461665"/>
          </a:xfrm>
          <a:prstGeom prst="rect">
            <a:avLst/>
          </a:prstGeom>
          <a:noFill/>
        </p:spPr>
        <p:txBody>
          <a:bodyPr wrap="square" rtlCol="0">
            <a:spAutoFit/>
          </a:bodyPr>
          <a:lstStyle/>
          <a:p>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3160505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kern="1200" dirty="0">
                <a:solidFill>
                  <a:srgbClr val="CC66FF"/>
                </a:solidFill>
                <a:latin typeface="Amienne" pitchFamily="82" charset="0"/>
              </a:rPr>
              <a:t>Review of Literature</a:t>
            </a:r>
            <a:endParaRPr lang="en-US" sz="7600" b="1" dirty="0">
              <a:solidFill>
                <a:srgbClr val="CC66FF"/>
              </a:solidFill>
              <a:latin typeface="Amienne" pitchFamily="82" charset="0"/>
            </a:endParaRPr>
          </a:p>
        </p:txBody>
      </p:sp>
      <p:sp>
        <p:nvSpPr>
          <p:cNvPr id="3" name="Content Placeholder 2"/>
          <p:cNvSpPr>
            <a:spLocks noGrp="1"/>
          </p:cNvSpPr>
          <p:nvPr>
            <p:ph idx="1"/>
          </p:nvPr>
        </p:nvSpPr>
        <p:spPr>
          <a:xfrm>
            <a:off x="2743200" y="1447800"/>
            <a:ext cx="6096000" cy="4525963"/>
          </a:xfrm>
        </p:spPr>
        <p:txBody>
          <a:bodyPr/>
          <a:lstStyle/>
          <a:p>
            <a:pPr lvl="0" algn="l" defTabSz="457200" rtl="0" fontAlgn="auto">
              <a:spcAft>
                <a:spcPts val="0"/>
              </a:spcAft>
              <a:buFont typeface="Arial"/>
              <a:buChar char="•"/>
            </a:pPr>
            <a:r>
              <a:rPr lang="en-US" sz="2400" kern="1200" dirty="0" smtClean="0">
                <a:solidFill>
                  <a:srgbClr val="0A53E6"/>
                </a:solidFill>
                <a:latin typeface="Andalus" pitchFamily="18" charset="-78"/>
                <a:cs typeface="Andalus" pitchFamily="18" charset="-78"/>
              </a:rPr>
              <a:t>Literature </a:t>
            </a:r>
            <a:r>
              <a:rPr lang="en-US" sz="2400" kern="1200" dirty="0">
                <a:solidFill>
                  <a:srgbClr val="0A53E6"/>
                </a:solidFill>
                <a:latin typeface="Andalus" pitchFamily="18" charset="-78"/>
                <a:cs typeface="Andalus" pitchFamily="18" charset="-78"/>
              </a:rPr>
              <a:t>well organized and appropriate to current </a:t>
            </a:r>
            <a:r>
              <a:rPr lang="en-US" sz="2400" kern="1200" dirty="0" smtClean="0">
                <a:solidFill>
                  <a:srgbClr val="0A53E6"/>
                </a:solidFill>
                <a:latin typeface="Andalus" pitchFamily="18" charset="-78"/>
                <a:cs typeface="Andalus" pitchFamily="18" charset="-78"/>
              </a:rPr>
              <a:t>study</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All research </a:t>
            </a:r>
            <a:r>
              <a:rPr lang="en-US" sz="2400" kern="1200" dirty="0" smtClean="0">
                <a:solidFill>
                  <a:srgbClr val="0A53E6"/>
                </a:solidFill>
                <a:latin typeface="Andalus" pitchFamily="18" charset="-78"/>
                <a:cs typeface="Andalus" pitchFamily="18" charset="-78"/>
              </a:rPr>
              <a:t>written </a:t>
            </a:r>
            <a:r>
              <a:rPr lang="en-US" sz="2400" kern="1200" dirty="0">
                <a:solidFill>
                  <a:srgbClr val="0A53E6"/>
                </a:solidFill>
                <a:latin typeface="Andalus" pitchFamily="18" charset="-78"/>
                <a:cs typeface="Andalus" pitchFamily="18" charset="-78"/>
              </a:rPr>
              <a:t>within </a:t>
            </a:r>
            <a:r>
              <a:rPr lang="en-US" sz="2400" kern="1200" dirty="0" smtClean="0">
                <a:solidFill>
                  <a:srgbClr val="0A53E6"/>
                </a:solidFill>
                <a:latin typeface="Andalus" pitchFamily="18" charset="-78"/>
                <a:cs typeface="Andalus" pitchFamily="18" charset="-78"/>
              </a:rPr>
              <a:t>last </a:t>
            </a:r>
            <a:r>
              <a:rPr lang="en-US" sz="2400" kern="1200" dirty="0">
                <a:solidFill>
                  <a:srgbClr val="0A53E6"/>
                </a:solidFill>
                <a:latin typeface="Andalus" pitchFamily="18" charset="-78"/>
                <a:cs typeface="Andalus" pitchFamily="18" charset="-78"/>
              </a:rPr>
              <a:t>ten years </a:t>
            </a:r>
            <a:endParaRPr lang="en-US" sz="2400" kern="1200" dirty="0" smtClean="0">
              <a:solidFill>
                <a:srgbClr val="0A53E6"/>
              </a:solidFill>
              <a:latin typeface="Andalus" pitchFamily="18" charset="-78"/>
              <a:cs typeface="Andalus" pitchFamily="18" charset="-78"/>
            </a:endParaRPr>
          </a:p>
          <a:p>
            <a:pPr lvl="1" algn="l" defTabSz="457200" rtl="0" fontAlgn="auto">
              <a:spcAft>
                <a:spcPts val="0"/>
              </a:spcAft>
              <a:buFont typeface="Courier New" pitchFamily="49" charset="0"/>
              <a:buChar char="o"/>
            </a:pPr>
            <a:r>
              <a:rPr lang="en-US" sz="2400" kern="1200" dirty="0" smtClean="0">
                <a:solidFill>
                  <a:srgbClr val="0A53E6"/>
                </a:solidFill>
                <a:latin typeface="Andalus" pitchFamily="18" charset="-78"/>
                <a:cs typeface="Andalus" pitchFamily="18" charset="-78"/>
              </a:rPr>
              <a:t>More </a:t>
            </a:r>
            <a:r>
              <a:rPr lang="en-US" sz="2400" kern="1200" dirty="0">
                <a:solidFill>
                  <a:srgbClr val="0A53E6"/>
                </a:solidFill>
                <a:latin typeface="Andalus" pitchFamily="18" charset="-78"/>
                <a:cs typeface="Andalus" pitchFamily="18" charset="-78"/>
              </a:rPr>
              <a:t>than half of that </a:t>
            </a:r>
            <a:r>
              <a:rPr lang="en-US" sz="2400" kern="1200" dirty="0" smtClean="0">
                <a:solidFill>
                  <a:srgbClr val="0A53E6"/>
                </a:solidFill>
                <a:latin typeface="Andalus" pitchFamily="18" charset="-78"/>
                <a:cs typeface="Andalus" pitchFamily="18" charset="-78"/>
              </a:rPr>
              <a:t>research </a:t>
            </a:r>
            <a:r>
              <a:rPr lang="en-US" sz="2400" kern="1200" dirty="0">
                <a:solidFill>
                  <a:srgbClr val="0A53E6"/>
                </a:solidFill>
                <a:latin typeface="Andalus" pitchFamily="18" charset="-78"/>
                <a:cs typeface="Andalus" pitchFamily="18" charset="-78"/>
              </a:rPr>
              <a:t>written within in the last five years of the studies publication </a:t>
            </a:r>
            <a:r>
              <a:rPr lang="en-US" sz="2400" kern="1200" dirty="0" smtClean="0">
                <a:solidFill>
                  <a:srgbClr val="0A53E6"/>
                </a:solidFill>
                <a:latin typeface="Andalus" pitchFamily="18" charset="-78"/>
                <a:cs typeface="Andalus" pitchFamily="18" charset="-78"/>
              </a:rPr>
              <a:t>date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Well critiqued </a:t>
            </a:r>
            <a:r>
              <a:rPr lang="en-US" sz="2400" kern="1200" dirty="0" smtClean="0">
                <a:solidFill>
                  <a:srgbClr val="0A53E6"/>
                </a:solidFill>
                <a:latin typeface="Andalus" pitchFamily="18" charset="-78"/>
                <a:cs typeface="Andalus" pitchFamily="18" charset="-78"/>
              </a:rPr>
              <a:t>literature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No Gaps</a:t>
            </a:r>
          </a:p>
          <a:p>
            <a:endParaRPr lang="en-US" dirty="0"/>
          </a:p>
        </p:txBody>
      </p:sp>
      <p:sp>
        <p:nvSpPr>
          <p:cNvPr id="4" name="TextBox 3"/>
          <p:cNvSpPr txBox="1"/>
          <p:nvPr/>
        </p:nvSpPr>
        <p:spPr>
          <a:xfrm>
            <a:off x="6400800" y="6096000"/>
            <a:ext cx="2590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31692347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kern="1200" dirty="0">
                <a:solidFill>
                  <a:srgbClr val="CC66FF"/>
                </a:solidFill>
                <a:latin typeface="Amienne" pitchFamily="82" charset="0"/>
              </a:rPr>
              <a:t>Research Question/Hypothesis</a:t>
            </a:r>
            <a:endParaRPr lang="en-US" sz="76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Three researchable research questions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How the research logically relates to the problem, discussion, literature review, and framework</a:t>
            </a:r>
          </a:p>
          <a:p>
            <a:endParaRPr lang="en-US" dirty="0"/>
          </a:p>
        </p:txBody>
      </p:sp>
      <p:sp>
        <p:nvSpPr>
          <p:cNvPr id="4" name="TextBox 3"/>
          <p:cNvSpPr txBox="1"/>
          <p:nvPr/>
        </p:nvSpPr>
        <p:spPr>
          <a:xfrm>
            <a:off x="6172200" y="6019800"/>
            <a:ext cx="29718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24104953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kern="1200" dirty="0">
                <a:solidFill>
                  <a:srgbClr val="CC66FF"/>
                </a:solidFill>
                <a:latin typeface="Amienne" pitchFamily="82" charset="0"/>
              </a:rPr>
              <a:t>Variables</a:t>
            </a:r>
            <a:endParaRPr lang="en-US" sz="7600" b="1" dirty="0">
              <a:solidFill>
                <a:srgbClr val="CC66FF"/>
              </a:solidFill>
              <a:latin typeface="Amienne" pitchFamily="82" charset="0"/>
            </a:endParaRPr>
          </a:p>
        </p:txBody>
      </p:sp>
      <p:sp>
        <p:nvSpPr>
          <p:cNvPr id="3" name="Content Placeholder 2"/>
          <p:cNvSpPr>
            <a:spLocks noGrp="1"/>
          </p:cNvSpPr>
          <p:nvPr>
            <p:ph idx="1"/>
          </p:nvPr>
        </p:nvSpPr>
        <p:spPr/>
        <p:txBody>
          <a:bodyPr/>
          <a:lstStyle/>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Independent Variables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Dependent Variable</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Operational/Conceptual definitions</a:t>
            </a:r>
          </a:p>
          <a:p>
            <a:pPr lvl="0" algn="l" defTabSz="457200" rtl="0" fontAlgn="auto">
              <a:spcAft>
                <a:spcPts val="0"/>
              </a:spcAft>
              <a:buFont typeface="Arial"/>
              <a:buChar char="•"/>
            </a:pPr>
            <a:endParaRPr lang="en-US" sz="2400" kern="1200" dirty="0">
              <a:solidFill>
                <a:srgbClr val="0A53E6"/>
              </a:solidFill>
              <a:latin typeface="Andalus" pitchFamily="18" charset="-78"/>
              <a:cs typeface="Andalus" pitchFamily="18" charset="-78"/>
            </a:endParaRPr>
          </a:p>
          <a:p>
            <a:pPr lvl="0" algn="l" defTabSz="457200" rtl="0" fontAlgn="auto">
              <a:spcAft>
                <a:spcPts val="0"/>
              </a:spcAft>
              <a:buFont typeface="Arial"/>
              <a:buChar char="•"/>
            </a:pPr>
            <a:r>
              <a:rPr lang="en-US" sz="2400" kern="1200" dirty="0">
                <a:solidFill>
                  <a:srgbClr val="0A53E6"/>
                </a:solidFill>
                <a:latin typeface="Andalus" pitchFamily="18" charset="-78"/>
                <a:cs typeface="Andalus" pitchFamily="18" charset="-78"/>
              </a:rPr>
              <a:t>Extraneous/intervening and Controlled variables</a:t>
            </a:r>
          </a:p>
          <a:p>
            <a:endParaRPr lang="en-US" dirty="0"/>
          </a:p>
        </p:txBody>
      </p:sp>
      <p:sp>
        <p:nvSpPr>
          <p:cNvPr id="4" name="TextBox 3"/>
          <p:cNvSpPr txBox="1"/>
          <p:nvPr/>
        </p:nvSpPr>
        <p:spPr>
          <a:xfrm>
            <a:off x="6400800" y="6019800"/>
            <a:ext cx="25146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1128684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dirty="0" smtClean="0">
                <a:solidFill>
                  <a:srgbClr val="CC66FF"/>
                </a:solidFill>
                <a:latin typeface="Amienne" pitchFamily="82" charset="0"/>
              </a:rPr>
              <a:t>Design</a:t>
            </a:r>
            <a:endParaRPr lang="en-US" sz="7600" b="1" dirty="0">
              <a:solidFill>
                <a:srgbClr val="CC66FF"/>
              </a:solidFill>
              <a:latin typeface="Amienne" pitchFamily="82" charset="0"/>
            </a:endParaRPr>
          </a:p>
        </p:txBody>
      </p:sp>
      <p:sp>
        <p:nvSpPr>
          <p:cNvPr id="3" name="Content Placeholder 2"/>
          <p:cNvSpPr>
            <a:spLocks noGrp="1"/>
          </p:cNvSpPr>
          <p:nvPr>
            <p:ph idx="1"/>
          </p:nvPr>
        </p:nvSpPr>
        <p:spPr>
          <a:xfrm>
            <a:off x="2057400" y="1630557"/>
            <a:ext cx="6317876"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Cross-sectional </a:t>
            </a:r>
            <a:r>
              <a:rPr lang="en-US" sz="2400" kern="1200" dirty="0" smtClean="0">
                <a:solidFill>
                  <a:srgbClr val="0A53E6"/>
                </a:solidFill>
                <a:latin typeface="Andalus" pitchFamily="18" charset="-78"/>
                <a:cs typeface="Andalus" pitchFamily="18" charset="-78"/>
              </a:rPr>
              <a:t>design</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Patient trust or depression and glycemic </a:t>
            </a:r>
            <a:r>
              <a:rPr lang="en-US" sz="2400" kern="1200" dirty="0" smtClean="0">
                <a:solidFill>
                  <a:srgbClr val="0A53E6"/>
                </a:solidFill>
                <a:latin typeface="Andalus" pitchFamily="18" charset="-78"/>
                <a:cs typeface="Andalus" pitchFamily="18" charset="-78"/>
              </a:rPr>
              <a:t>control</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Validity </a:t>
            </a:r>
            <a:r>
              <a:rPr lang="en-US" sz="2400" kern="1200" dirty="0" smtClean="0">
                <a:solidFill>
                  <a:srgbClr val="0A53E6"/>
                </a:solidFill>
                <a:latin typeface="Andalus" pitchFamily="18" charset="-78"/>
                <a:cs typeface="Andalus" pitchFamily="18" charset="-78"/>
              </a:rPr>
              <a:t>considerable and examined </a:t>
            </a:r>
            <a:r>
              <a:rPr lang="en-US" sz="2400" kern="1200" dirty="0">
                <a:solidFill>
                  <a:srgbClr val="0A53E6"/>
                </a:solidFill>
                <a:latin typeface="Andalus" pitchFamily="18" charset="-78"/>
                <a:cs typeface="Andalus" pitchFamily="18" charset="-78"/>
              </a:rPr>
              <a:t>by </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Diabetes type</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Educational level</a:t>
            </a:r>
          </a:p>
          <a:p>
            <a:pPr lvl="1" algn="l" rtl="0" fontAlgn="auto">
              <a:spcAft>
                <a:spcPts val="0"/>
              </a:spcAft>
              <a:buFont typeface="Wingdings" pitchFamily="2" charset="2"/>
              <a:buChar char="§"/>
            </a:pPr>
            <a:r>
              <a:rPr lang="en-US" sz="2400" kern="1200" dirty="0">
                <a:solidFill>
                  <a:srgbClr val="0A53E6"/>
                </a:solidFill>
                <a:latin typeface="Andalus" pitchFamily="18" charset="-78"/>
                <a:ea typeface="+mn-ea"/>
                <a:cs typeface="Andalus" pitchFamily="18" charset="-78"/>
              </a:rPr>
              <a:t>Diabetes knowledge received </a:t>
            </a:r>
          </a:p>
          <a:p>
            <a:endParaRPr lang="en-US" dirty="0"/>
          </a:p>
        </p:txBody>
      </p:sp>
      <p:sp>
        <p:nvSpPr>
          <p:cNvPr id="4" name="TextBox 3"/>
          <p:cNvSpPr txBox="1"/>
          <p:nvPr/>
        </p:nvSpPr>
        <p:spPr>
          <a:xfrm>
            <a:off x="6355976" y="6169967"/>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3599081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7600" b="1" dirty="0" smtClean="0">
                <a:solidFill>
                  <a:srgbClr val="CC66FF"/>
                </a:solidFill>
                <a:latin typeface="Amienne" pitchFamily="82" charset="0"/>
              </a:rPr>
              <a:t>Sample</a:t>
            </a:r>
            <a:endParaRPr lang="en-US" sz="7600" b="1" dirty="0">
              <a:solidFill>
                <a:srgbClr val="CC66FF"/>
              </a:solidFill>
              <a:latin typeface="Amienne" pitchFamily="82" charset="0"/>
            </a:endParaRPr>
          </a:p>
        </p:txBody>
      </p:sp>
      <p:sp>
        <p:nvSpPr>
          <p:cNvPr id="3" name="Content Placeholder 2"/>
          <p:cNvSpPr>
            <a:spLocks noGrp="1"/>
          </p:cNvSpPr>
          <p:nvPr>
            <p:ph idx="1"/>
          </p:nvPr>
        </p:nvSpPr>
        <p:spPr>
          <a:xfrm>
            <a:off x="2362200" y="1524000"/>
            <a:ext cx="6134100" cy="4525963"/>
          </a:xfrm>
        </p:spPr>
        <p:txBody>
          <a:bodyPr/>
          <a:lstStyle/>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Convenience sample of diabetic 102 </a:t>
            </a:r>
            <a:r>
              <a:rPr lang="en-US" sz="2400" kern="1200" dirty="0" smtClean="0">
                <a:solidFill>
                  <a:srgbClr val="0A53E6"/>
                </a:solidFill>
                <a:latin typeface="Andalus" pitchFamily="18" charset="-78"/>
                <a:cs typeface="Andalus" pitchFamily="18" charset="-78"/>
              </a:rPr>
              <a:t>patients</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Not representative of entire </a:t>
            </a:r>
            <a:r>
              <a:rPr lang="en-US" sz="2400" kern="1200" dirty="0" smtClean="0">
                <a:solidFill>
                  <a:srgbClr val="0A53E6"/>
                </a:solidFill>
                <a:latin typeface="Andalus" pitchFamily="18" charset="-78"/>
                <a:cs typeface="Andalus" pitchFamily="18" charset="-78"/>
              </a:rPr>
              <a:t>population</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Sampling method allows selection </a:t>
            </a:r>
            <a:r>
              <a:rPr lang="en-US" sz="2400" kern="1200" dirty="0" smtClean="0">
                <a:solidFill>
                  <a:srgbClr val="0A53E6"/>
                </a:solidFill>
                <a:latin typeface="Andalus" pitchFamily="18" charset="-78"/>
                <a:cs typeface="Andalus" pitchFamily="18" charset="-78"/>
              </a:rPr>
              <a:t>bias</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Sample size </a:t>
            </a:r>
            <a:r>
              <a:rPr lang="en-US" sz="2400" kern="1200" dirty="0" smtClean="0">
                <a:solidFill>
                  <a:srgbClr val="0A53E6"/>
                </a:solidFill>
                <a:latin typeface="Andalus" pitchFamily="18" charset="-78"/>
                <a:cs typeface="Andalus" pitchFamily="18" charset="-78"/>
              </a:rPr>
              <a:t>limited</a:t>
            </a: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Ethical endorsement from IRB </a:t>
            </a:r>
            <a:endParaRPr lang="en-US" sz="2400" kern="1200" dirty="0" smtClean="0">
              <a:solidFill>
                <a:srgbClr val="0A53E6"/>
              </a:solidFill>
              <a:latin typeface="Andalus" pitchFamily="18" charset="-78"/>
              <a:cs typeface="Andalus" pitchFamily="18" charset="-78"/>
            </a:endParaRPr>
          </a:p>
          <a:p>
            <a:pPr lvl="0" algn="l" rtl="0" fontAlgn="auto">
              <a:spcAft>
                <a:spcPts val="0"/>
              </a:spcAft>
              <a:buFont typeface="Arial" pitchFamily="34" charset="0"/>
              <a:buChar char="•"/>
            </a:pPr>
            <a:endParaRPr lang="en-US" sz="2400" kern="1200" dirty="0">
              <a:solidFill>
                <a:srgbClr val="0A53E6"/>
              </a:solidFill>
              <a:latin typeface="Andalus" pitchFamily="18" charset="-78"/>
              <a:cs typeface="Andalus" pitchFamily="18" charset="-78"/>
            </a:endParaRPr>
          </a:p>
          <a:p>
            <a:pPr lvl="0" algn="l" rtl="0" fontAlgn="auto">
              <a:spcAft>
                <a:spcPts val="0"/>
              </a:spcAft>
              <a:buFont typeface="Arial" pitchFamily="34" charset="0"/>
              <a:buChar char="•"/>
            </a:pPr>
            <a:r>
              <a:rPr lang="en-US" sz="2400" kern="1200" dirty="0">
                <a:solidFill>
                  <a:srgbClr val="0A53E6"/>
                </a:solidFill>
                <a:latin typeface="Andalus" pitchFamily="18" charset="-78"/>
                <a:cs typeface="Andalus" pitchFamily="18" charset="-78"/>
              </a:rPr>
              <a:t>Participants signed consent forms</a:t>
            </a:r>
          </a:p>
          <a:p>
            <a:endParaRPr lang="en-US" dirty="0"/>
          </a:p>
        </p:txBody>
      </p:sp>
      <p:sp>
        <p:nvSpPr>
          <p:cNvPr id="4" name="TextBox 3"/>
          <p:cNvSpPr txBox="1"/>
          <p:nvPr/>
        </p:nvSpPr>
        <p:spPr>
          <a:xfrm>
            <a:off x="6172200" y="6248400"/>
            <a:ext cx="2667000" cy="461665"/>
          </a:xfrm>
          <a:prstGeom prst="rect">
            <a:avLst/>
          </a:prstGeom>
          <a:noFill/>
        </p:spPr>
        <p:txBody>
          <a:bodyPr wrap="square" rtlCol="0">
            <a:spAutoFit/>
          </a:bodyPr>
          <a:lstStyle/>
          <a:p>
            <a:pPr lvl="0"/>
            <a:r>
              <a:rPr lang="en-US" sz="2400" dirty="0">
                <a:solidFill>
                  <a:srgbClr val="0A53E6"/>
                </a:solidFill>
                <a:latin typeface="Andalus" pitchFamily="18" charset="-78"/>
                <a:cs typeface="Andalus" pitchFamily="18" charset="-78"/>
              </a:rPr>
              <a:t>(Mancuso, 2010)</a:t>
            </a:r>
          </a:p>
        </p:txBody>
      </p:sp>
    </p:spTree>
    <p:extLst>
      <p:ext uri="{BB962C8B-B14F-4D97-AF65-F5344CB8AC3E}">
        <p14:creationId xmlns:p14="http://schemas.microsoft.com/office/powerpoint/2010/main" val="1943648515"/>
      </p:ext>
    </p:extLst>
  </p:cSld>
  <p:clrMapOvr>
    <a:masterClrMapping/>
  </p:clrMapOvr>
  <p:timing>
    <p:tnLst>
      <p:par>
        <p:cTn id="1" dur="indefinite" restart="never" nodeType="tmRoot"/>
      </p:par>
    </p:tnLst>
  </p:timing>
</p:sld>
</file>

<file path=ppt/theme/theme1.xml><?xml version="1.0" encoding="utf-8"?>
<a:theme xmlns:a="http://schemas.openxmlformats.org/drawingml/2006/main" name="TP030004553">
  <a:themeElements>
    <a:clrScheme name="Office Theme 1">
      <a:dk1>
        <a:srgbClr val="000000"/>
      </a:dk1>
      <a:lt1>
        <a:srgbClr val="EEE0E5"/>
      </a:lt1>
      <a:dk2>
        <a:srgbClr val="000000"/>
      </a:dk2>
      <a:lt2>
        <a:srgbClr val="B2B2B2"/>
      </a:lt2>
      <a:accent1>
        <a:srgbClr val="CE9EAD"/>
      </a:accent1>
      <a:accent2>
        <a:srgbClr val="CE658C"/>
      </a:accent2>
      <a:accent3>
        <a:srgbClr val="F5EDF0"/>
      </a:accent3>
      <a:accent4>
        <a:srgbClr val="000000"/>
      </a:accent4>
      <a:accent5>
        <a:srgbClr val="E3CCD3"/>
      </a:accent5>
      <a:accent6>
        <a:srgbClr val="BA5B7E"/>
      </a:accent6>
      <a:hlink>
        <a:srgbClr val="9C3052"/>
      </a:hlink>
      <a:folHlink>
        <a:srgbClr val="6B2C42"/>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EEE0E5"/>
        </a:lt1>
        <a:dk2>
          <a:srgbClr val="000000"/>
        </a:dk2>
        <a:lt2>
          <a:srgbClr val="B2B2B2"/>
        </a:lt2>
        <a:accent1>
          <a:srgbClr val="CE9EAD"/>
        </a:accent1>
        <a:accent2>
          <a:srgbClr val="CE658C"/>
        </a:accent2>
        <a:accent3>
          <a:srgbClr val="F5EDF0"/>
        </a:accent3>
        <a:accent4>
          <a:srgbClr val="000000"/>
        </a:accent4>
        <a:accent5>
          <a:srgbClr val="E3CCD3"/>
        </a:accent5>
        <a:accent6>
          <a:srgbClr val="BA5B7E"/>
        </a:accent6>
        <a:hlink>
          <a:srgbClr val="9C3052"/>
        </a:hlink>
        <a:folHlink>
          <a:srgbClr val="6B2C4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EE0E5"/>
        </a:lt1>
        <a:dk2>
          <a:srgbClr val="000000"/>
        </a:dk2>
        <a:lt2>
          <a:srgbClr val="B2B2B2"/>
        </a:lt2>
        <a:accent1>
          <a:srgbClr val="D47876"/>
        </a:accent1>
        <a:accent2>
          <a:srgbClr val="D4789A"/>
        </a:accent2>
        <a:accent3>
          <a:srgbClr val="F5EDF0"/>
        </a:accent3>
        <a:accent4>
          <a:srgbClr val="000000"/>
        </a:accent4>
        <a:accent5>
          <a:srgbClr val="E6BEBD"/>
        </a:accent5>
        <a:accent6>
          <a:srgbClr val="C06C8B"/>
        </a:accent6>
        <a:hlink>
          <a:srgbClr val="892A89"/>
        </a:hlink>
        <a:folHlink>
          <a:srgbClr val="892B2A"/>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EEE0E5"/>
        </a:lt1>
        <a:dk2>
          <a:srgbClr val="000000"/>
        </a:dk2>
        <a:lt2>
          <a:srgbClr val="B2B2B2"/>
        </a:lt2>
        <a:accent1>
          <a:srgbClr val="CEC763"/>
        </a:accent1>
        <a:accent2>
          <a:srgbClr val="63CFCE"/>
        </a:accent2>
        <a:accent3>
          <a:srgbClr val="F5EDF0"/>
        </a:accent3>
        <a:accent4>
          <a:srgbClr val="000000"/>
        </a:accent4>
        <a:accent5>
          <a:srgbClr val="E3E0B7"/>
        </a:accent5>
        <a:accent6>
          <a:srgbClr val="59BBBA"/>
        </a:accent6>
        <a:hlink>
          <a:srgbClr val="89872B"/>
        </a:hlink>
        <a:folHlink>
          <a:srgbClr val="892A48"/>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EEE0E5"/>
        </a:lt1>
        <a:dk2>
          <a:srgbClr val="000000"/>
        </a:dk2>
        <a:lt2>
          <a:srgbClr val="B2B2B2"/>
        </a:lt2>
        <a:accent1>
          <a:srgbClr val="CECF63"/>
        </a:accent1>
        <a:accent2>
          <a:srgbClr val="CE9A63"/>
        </a:accent2>
        <a:accent3>
          <a:srgbClr val="F5EDF0"/>
        </a:accent3>
        <a:accent4>
          <a:srgbClr val="000000"/>
        </a:accent4>
        <a:accent5>
          <a:srgbClr val="E3E4B7"/>
        </a:accent5>
        <a:accent6>
          <a:srgbClr val="BA8B59"/>
        </a:accent6>
        <a:hlink>
          <a:srgbClr val="52309C"/>
        </a:hlink>
        <a:folHlink>
          <a:srgbClr val="9C3052"/>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B2B2B2"/>
        </a:lt2>
        <a:accent1>
          <a:srgbClr val="CE9EAD"/>
        </a:accent1>
        <a:accent2>
          <a:srgbClr val="CE658C"/>
        </a:accent2>
        <a:accent3>
          <a:srgbClr val="FFFFFF"/>
        </a:accent3>
        <a:accent4>
          <a:srgbClr val="000000"/>
        </a:accent4>
        <a:accent5>
          <a:srgbClr val="E3CCD3"/>
        </a:accent5>
        <a:accent6>
          <a:srgbClr val="BA5B7E"/>
        </a:accent6>
        <a:hlink>
          <a:srgbClr val="9C3052"/>
        </a:hlink>
        <a:folHlink>
          <a:srgbClr val="6B2C42"/>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B2B2B2"/>
        </a:lt2>
        <a:accent1>
          <a:srgbClr val="D47876"/>
        </a:accent1>
        <a:accent2>
          <a:srgbClr val="D4789A"/>
        </a:accent2>
        <a:accent3>
          <a:srgbClr val="FFFFFF"/>
        </a:accent3>
        <a:accent4>
          <a:srgbClr val="000000"/>
        </a:accent4>
        <a:accent5>
          <a:srgbClr val="E6BEBD"/>
        </a:accent5>
        <a:accent6>
          <a:srgbClr val="C06C8B"/>
        </a:accent6>
        <a:hlink>
          <a:srgbClr val="892A89"/>
        </a:hlink>
        <a:folHlink>
          <a:srgbClr val="892B2A"/>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B2B2B2"/>
        </a:lt2>
        <a:accent1>
          <a:srgbClr val="CEC763"/>
        </a:accent1>
        <a:accent2>
          <a:srgbClr val="63CFCE"/>
        </a:accent2>
        <a:accent3>
          <a:srgbClr val="FFFFFF"/>
        </a:accent3>
        <a:accent4>
          <a:srgbClr val="000000"/>
        </a:accent4>
        <a:accent5>
          <a:srgbClr val="E3E0B7"/>
        </a:accent5>
        <a:accent6>
          <a:srgbClr val="59BBBA"/>
        </a:accent6>
        <a:hlink>
          <a:srgbClr val="89872B"/>
        </a:hlink>
        <a:folHlink>
          <a:srgbClr val="892A48"/>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B2B2B2"/>
        </a:lt2>
        <a:accent1>
          <a:srgbClr val="CECF63"/>
        </a:accent1>
        <a:accent2>
          <a:srgbClr val="CE9A63"/>
        </a:accent2>
        <a:accent3>
          <a:srgbClr val="FFFFFF"/>
        </a:accent3>
        <a:accent4>
          <a:srgbClr val="000000"/>
        </a:accent4>
        <a:accent5>
          <a:srgbClr val="E3E4B7"/>
        </a:accent5>
        <a:accent6>
          <a:srgbClr val="BA8B59"/>
        </a:accent6>
        <a:hlink>
          <a:srgbClr val="52309C"/>
        </a:hlink>
        <a:folHlink>
          <a:srgbClr val="9C305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C9371D6-0302-4F25-8635-0300020B12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TP030004553</Template>
  <TotalTime>513</TotalTime>
  <Words>1260</Words>
  <Application>Microsoft Office PowerPoint</Application>
  <PresentationFormat>On-screen Show (4:3)</PresentationFormat>
  <Paragraphs>148</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TP030004553</vt:lpstr>
      <vt:lpstr>Diabetes: A Quantitative Study Analysis</vt:lpstr>
      <vt:lpstr>Summary</vt:lpstr>
      <vt:lpstr>Problem and Purpose</vt:lpstr>
      <vt:lpstr>Conceptual Framework</vt:lpstr>
      <vt:lpstr>Review of Literature</vt:lpstr>
      <vt:lpstr>Research Question/Hypothesis</vt:lpstr>
      <vt:lpstr>Variables</vt:lpstr>
      <vt:lpstr>Design</vt:lpstr>
      <vt:lpstr>Sample</vt:lpstr>
      <vt:lpstr>Data Collection Methods</vt:lpstr>
      <vt:lpstr>Data Analysis</vt:lpstr>
      <vt:lpstr>Results, Conclusions, &amp; Discussion of Findings</vt:lpstr>
      <vt:lpstr>Evaluation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Diabetes: A Chronic Disease</dc:title>
  <dc:creator>Owner</dc:creator>
  <cp:lastModifiedBy>Owner</cp:lastModifiedBy>
  <cp:revision>66</cp:revision>
  <dcterms:created xsi:type="dcterms:W3CDTF">2012-07-19T01:50:01Z</dcterms:created>
  <dcterms:modified xsi:type="dcterms:W3CDTF">2012-07-20T00:00:10Z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TC300045539990</vt:lpwstr>
  </property>
</Properties>
</file>