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4" r:id="rId1"/>
  </p:sldMasterIdLst>
  <p:sldIdLst>
    <p:sldId id="256" r:id="rId2"/>
    <p:sldId id="258" r:id="rId3"/>
    <p:sldId id="259" r:id="rId4"/>
    <p:sldId id="260" r:id="rId5"/>
    <p:sldId id="261" r:id="rId6"/>
    <p:sldId id="270" r:id="rId7"/>
    <p:sldId id="265" r:id="rId8"/>
    <p:sldId id="263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 snapToGrid="0" snapToObjects="1">
      <p:cViewPr>
        <p:scale>
          <a:sx n="82" d="100"/>
          <a:sy n="82" d="100"/>
        </p:scale>
        <p:origin x="-810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3CEC41E-48BD-4881-B6FF-D82EEBBCD904}" type="datetimeFigureOut">
              <a:rPr lang="en-US" smtClean="0"/>
              <a:t>7/8/2012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  <p:sldLayoutId id="2147483966" r:id="rId12"/>
    <p:sldLayoutId id="2147483967" r:id="rId13"/>
    <p:sldLayoutId id="2147483968" r:id="rId14"/>
    <p:sldLayoutId id="2147483969" r:id="rId15"/>
    <p:sldLayoutId id="2147483970" r:id="rId16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6374986"/>
            <a:ext cx="9144000" cy="990600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  </a:t>
            </a:r>
            <a:r>
              <a:rPr lang="en-US" dirty="0" smtClean="0">
                <a:solidFill>
                  <a:schemeClr val="accent1"/>
                </a:solidFill>
              </a:rPr>
              <a:t>						Presented by: Catherine Deters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5674" y="720105"/>
            <a:ext cx="7560944" cy="921072"/>
          </a:xfrm>
        </p:spPr>
        <p:txBody>
          <a:bodyPr>
            <a:normAutofit/>
          </a:bodyPr>
          <a:lstStyle/>
          <a:p>
            <a:r>
              <a:rPr lang="en-US" dirty="0" smtClean="0"/>
              <a:t>ARC, CSS - Residential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95673" y="3333508"/>
            <a:ext cx="71686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ARC, COMMUNITY SUPPORT SYSTEMS - RESIDENTIAL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10015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Availability of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365" y="2391016"/>
            <a:ext cx="8243885" cy="3870888"/>
          </a:xfrm>
        </p:spPr>
        <p:txBody>
          <a:bodyPr>
            <a:normAutofit/>
          </a:bodyPr>
          <a:lstStyle/>
          <a:p>
            <a:r>
              <a:rPr lang="en-US" dirty="0" smtClean="0"/>
              <a:t>Anyone who meets requirements is welcome</a:t>
            </a:r>
          </a:p>
          <a:p>
            <a:r>
              <a:rPr lang="en-US" dirty="0" smtClean="0"/>
              <a:t>Available in other communities</a:t>
            </a:r>
          </a:p>
          <a:p>
            <a:pPr lvl="1"/>
            <a:r>
              <a:rPr lang="en-US" dirty="0" smtClean="0"/>
              <a:t>Charleston, IL</a:t>
            </a:r>
          </a:p>
          <a:p>
            <a:pPr lvl="1"/>
            <a:r>
              <a:rPr lang="en-US" dirty="0" smtClean="0"/>
              <a:t>Teutopolis, IL</a:t>
            </a:r>
          </a:p>
          <a:p>
            <a:pPr lvl="1"/>
            <a:r>
              <a:rPr lang="en-US" dirty="0" err="1" smtClean="0"/>
              <a:t>Bloomingtom</a:t>
            </a:r>
            <a:r>
              <a:rPr lang="en-US" dirty="0" smtClean="0"/>
              <a:t>, IL</a:t>
            </a:r>
            <a:endParaRPr lang="en-US" dirty="0"/>
          </a:p>
          <a:p>
            <a:pPr marL="0" indent="0" algn="r">
              <a:buNone/>
            </a:pPr>
            <a:endParaRPr lang="en-US" sz="1800" dirty="0"/>
          </a:p>
          <a:p>
            <a:pPr marL="0" indent="0" algn="r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42642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4" y="2133600"/>
            <a:ext cx="4607512" cy="39925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56394" y="6403740"/>
            <a:ext cx="3287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29429" y="1976254"/>
            <a:ext cx="790550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school-to-work transition of people with mental handicap in Hong Kong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Purpose: </a:t>
            </a:r>
            <a:r>
              <a:rPr lang="en-US" dirty="0"/>
              <a:t>examine the school-to-work experience of people with mental handicap </a:t>
            </a:r>
            <a:r>
              <a:rPr lang="en-US" dirty="0" smtClean="0"/>
              <a:t>	in </a:t>
            </a:r>
            <a:r>
              <a:rPr lang="en-US" dirty="0"/>
              <a:t>Hong </a:t>
            </a:r>
            <a:r>
              <a:rPr lang="en-US" dirty="0" smtClean="0"/>
              <a:t>Kong.</a:t>
            </a:r>
          </a:p>
          <a:p>
            <a:endParaRPr lang="en-US" dirty="0"/>
          </a:p>
          <a:p>
            <a:r>
              <a:rPr lang="en-US" dirty="0"/>
              <a:t>Conclusion: N</a:t>
            </a:r>
            <a:r>
              <a:rPr lang="en-US" dirty="0" smtClean="0"/>
              <a:t>eed </a:t>
            </a:r>
            <a:r>
              <a:rPr lang="en-US" dirty="0"/>
              <a:t>to improve the quality of vocational services and empower </a:t>
            </a:r>
            <a:r>
              <a:rPr lang="en-US" dirty="0" smtClean="0"/>
              <a:t>		people </a:t>
            </a:r>
            <a:r>
              <a:rPr lang="en-US" dirty="0"/>
              <a:t>with mental handicap to take up self-determining roles are </a:t>
            </a:r>
            <a:r>
              <a:rPr lang="en-US" dirty="0" smtClean="0"/>
              <a:t>	discussed.</a:t>
            </a:r>
          </a:p>
          <a:p>
            <a:endParaRPr lang="en-US" dirty="0" smtClean="0"/>
          </a:p>
          <a:p>
            <a:r>
              <a:rPr lang="en-US" dirty="0" smtClean="0"/>
              <a:t>Relationship: Through ARC, CSS- Residential this can be accomplished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023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861" y="2141316"/>
            <a:ext cx="7442521" cy="34724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EP, L. </a:t>
            </a:r>
            <a:r>
              <a:rPr lang="en-US" dirty="0"/>
              <a:t>(2000). The school-to-work transition of people </a:t>
            </a:r>
            <a:r>
              <a:rPr lang="en-US" dirty="0" smtClean="0"/>
              <a:t>with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mental handicap </a:t>
            </a:r>
            <a:r>
              <a:rPr lang="en-US" dirty="0"/>
              <a:t>in Hong Kong</a:t>
            </a:r>
            <a:r>
              <a:rPr lang="en-US" dirty="0" smtClean="0"/>
              <a:t>. </a:t>
            </a:r>
            <a:r>
              <a:rPr lang="en-US" i="1" dirty="0" smtClean="0"/>
              <a:t>Department of </a:t>
            </a:r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i="1" dirty="0" smtClean="0"/>
              <a:t>Rehabilitation</a:t>
            </a:r>
            <a:r>
              <a:rPr lang="en-US" dirty="0" smtClean="0"/>
              <a:t> Sciences. 14, 217-227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36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4374776" cy="39751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Relating to Community Health</a:t>
            </a:r>
            <a:endParaRPr lang="en-US" sz="2400" dirty="0"/>
          </a:p>
          <a:p>
            <a:r>
              <a:rPr lang="en-US" sz="2400" dirty="0" smtClean="0"/>
              <a:t>Population Served</a:t>
            </a:r>
            <a:endParaRPr lang="en-US" sz="2400" dirty="0"/>
          </a:p>
          <a:p>
            <a:r>
              <a:rPr lang="en-US" sz="2400" dirty="0" smtClean="0"/>
              <a:t>Availability of Staff</a:t>
            </a:r>
            <a:endParaRPr lang="en-US" sz="2400" dirty="0"/>
          </a:p>
          <a:p>
            <a:r>
              <a:rPr lang="en-US" sz="2400" dirty="0" smtClean="0"/>
              <a:t>Staff composition</a:t>
            </a:r>
            <a:endParaRPr lang="en-US" sz="2400" dirty="0"/>
          </a:p>
          <a:p>
            <a:r>
              <a:rPr lang="en-US" sz="2400" dirty="0" smtClean="0"/>
              <a:t>Services Provided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Assessment of needs</a:t>
            </a:r>
            <a:endParaRPr lang="en-US" sz="2400" dirty="0"/>
          </a:p>
          <a:p>
            <a:r>
              <a:rPr lang="en-US" sz="2400" dirty="0" smtClean="0"/>
              <a:t>How services help/affect</a:t>
            </a:r>
            <a:endParaRPr lang="en-US" sz="2400" dirty="0"/>
          </a:p>
          <a:p>
            <a:r>
              <a:rPr lang="en-US" sz="2400" dirty="0" smtClean="0"/>
              <a:t>Availability of service</a:t>
            </a:r>
          </a:p>
          <a:p>
            <a:r>
              <a:rPr lang="en-US" sz="2400" dirty="0" smtClean="0"/>
              <a:t>Research Study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0051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Relating to Community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133601"/>
            <a:ext cx="8443148" cy="3676890"/>
          </a:xfrm>
        </p:spPr>
        <p:txBody>
          <a:bodyPr/>
          <a:lstStyle/>
          <a:p>
            <a:r>
              <a:rPr lang="en-US" dirty="0" smtClean="0"/>
              <a:t>Provides job opportunities</a:t>
            </a:r>
          </a:p>
          <a:p>
            <a:r>
              <a:rPr lang="en-US" dirty="0" smtClean="0"/>
              <a:t>Independence</a:t>
            </a:r>
          </a:p>
          <a:p>
            <a:r>
              <a:rPr lang="en-US" dirty="0" smtClean="0"/>
              <a:t>A chance to relate to others</a:t>
            </a:r>
          </a:p>
          <a:p>
            <a:r>
              <a:rPr lang="en-US" dirty="0" smtClean="0"/>
              <a:t>Provides social opportunities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466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Served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4281401" cy="4355068"/>
          </a:xfrm>
        </p:spPr>
        <p:txBody>
          <a:bodyPr>
            <a:normAutofit/>
          </a:bodyPr>
          <a:lstStyle/>
          <a:p>
            <a:r>
              <a:rPr lang="en-US" dirty="0" smtClean="0"/>
              <a:t>18 y/o age requirement</a:t>
            </a:r>
          </a:p>
          <a:p>
            <a:r>
              <a:rPr lang="en-US" dirty="0" smtClean="0"/>
              <a:t>No age cap</a:t>
            </a:r>
          </a:p>
          <a:p>
            <a:r>
              <a:rPr lang="en-US" dirty="0" smtClean="0"/>
              <a:t>Equal male/female ratio</a:t>
            </a:r>
          </a:p>
          <a:p>
            <a:r>
              <a:rPr lang="en-US" dirty="0" smtClean="0"/>
              <a:t>Mental Handicap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505070" y="6488668"/>
            <a:ext cx="3509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Magoha</a:t>
            </a:r>
            <a:r>
              <a:rPr lang="en-US" dirty="0" smtClean="0"/>
              <a:t> &amp; </a:t>
            </a:r>
            <a:r>
              <a:rPr lang="en-US" dirty="0" err="1" smtClean="0"/>
              <a:t>Magoha</a:t>
            </a:r>
            <a:r>
              <a:rPr lang="en-US" dirty="0" smtClean="0"/>
              <a:t>, 2000)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503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Availability of Staff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4448947" cy="3237821"/>
          </a:xfrm>
        </p:spPr>
        <p:txBody>
          <a:bodyPr/>
          <a:lstStyle/>
          <a:p>
            <a:r>
              <a:rPr lang="en-US" dirty="0" smtClean="0"/>
              <a:t>Always staff present</a:t>
            </a:r>
          </a:p>
          <a:p>
            <a:r>
              <a:rPr lang="en-US" dirty="0" smtClean="0"/>
              <a:t>Never understaffed</a:t>
            </a:r>
          </a:p>
          <a:p>
            <a:r>
              <a:rPr lang="en-US" dirty="0" smtClean="0"/>
              <a:t>On-call personnel</a:t>
            </a:r>
          </a:p>
          <a:p>
            <a:r>
              <a:rPr lang="en-US" dirty="0" smtClean="0"/>
              <a:t>Med-trained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33088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 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5109640" cy="39925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18 y/o age requirement</a:t>
            </a:r>
          </a:p>
          <a:p>
            <a:r>
              <a:rPr lang="en-US" dirty="0" smtClean="0"/>
              <a:t>High school diploma or equivalent</a:t>
            </a:r>
          </a:p>
          <a:p>
            <a:r>
              <a:rPr lang="en-US" dirty="0" smtClean="0"/>
              <a:t>CPR certification</a:t>
            </a:r>
          </a:p>
          <a:p>
            <a:r>
              <a:rPr lang="en-US" dirty="0" smtClean="0"/>
              <a:t>Medication training</a:t>
            </a:r>
          </a:p>
          <a:p>
            <a:r>
              <a:rPr lang="en-US" dirty="0" smtClean="0"/>
              <a:t>2 Residential Coordinators</a:t>
            </a:r>
          </a:p>
          <a:p>
            <a:r>
              <a:rPr lang="en-US" dirty="0" smtClean="0"/>
              <a:t>House manager per house</a:t>
            </a:r>
          </a:p>
          <a:p>
            <a:r>
              <a:rPr lang="en-US" dirty="0" smtClean="0"/>
              <a:t>Approximately 30 total staff members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095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 Provided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7470875" cy="3992563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Bathing</a:t>
            </a:r>
          </a:p>
          <a:p>
            <a:r>
              <a:rPr lang="en-US" dirty="0" smtClean="0"/>
              <a:t>Laundry</a:t>
            </a:r>
          </a:p>
          <a:p>
            <a:r>
              <a:rPr lang="en-US" dirty="0" smtClean="0"/>
              <a:t>Meals</a:t>
            </a:r>
          </a:p>
          <a:p>
            <a:r>
              <a:rPr lang="en-US" dirty="0" smtClean="0"/>
              <a:t>Schedule planning</a:t>
            </a:r>
          </a:p>
          <a:p>
            <a:r>
              <a:rPr lang="en-US" dirty="0" smtClean="0"/>
              <a:t>Transportation</a:t>
            </a:r>
          </a:p>
          <a:p>
            <a:r>
              <a:rPr lang="en-US" dirty="0" smtClean="0"/>
              <a:t>Extracurricular activities suggested by both staff and residents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25676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Assessment of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139225"/>
            <a:ext cx="7076747" cy="3992563"/>
          </a:xfrm>
        </p:spPr>
        <p:txBody>
          <a:bodyPr/>
          <a:lstStyle/>
          <a:p>
            <a:r>
              <a:rPr lang="en-US" dirty="0" smtClean="0"/>
              <a:t>Increasing number of mentally handicapped individuals in community</a:t>
            </a:r>
          </a:p>
          <a:p>
            <a:r>
              <a:rPr lang="en-US" dirty="0" smtClean="0"/>
              <a:t>Need for independence</a:t>
            </a:r>
          </a:p>
          <a:p>
            <a:r>
              <a:rPr lang="en-US" dirty="0" smtClean="0"/>
              <a:t>Need for social interaction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5078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Services Help/Affect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4" y="2133600"/>
            <a:ext cx="6811118" cy="4024132"/>
          </a:xfrm>
        </p:spPr>
        <p:txBody>
          <a:bodyPr>
            <a:normAutofit/>
          </a:bodyPr>
          <a:lstStyle/>
          <a:p>
            <a:r>
              <a:rPr lang="en-US" dirty="0" smtClean="0"/>
              <a:t>Help Population Served</a:t>
            </a:r>
          </a:p>
          <a:p>
            <a:pPr lvl="1"/>
            <a:r>
              <a:rPr lang="en-US" dirty="0" smtClean="0"/>
              <a:t>Independence</a:t>
            </a:r>
          </a:p>
          <a:p>
            <a:pPr lvl="1"/>
            <a:r>
              <a:rPr lang="en-US" dirty="0" smtClean="0"/>
              <a:t>Opportunity</a:t>
            </a:r>
          </a:p>
          <a:p>
            <a:pPr lvl="1"/>
            <a:r>
              <a:rPr lang="en-US" dirty="0" smtClean="0"/>
              <a:t>Social Interaction</a:t>
            </a:r>
          </a:p>
          <a:p>
            <a:r>
              <a:rPr lang="en-US" dirty="0" smtClean="0"/>
              <a:t>Affect Community</a:t>
            </a:r>
          </a:p>
          <a:p>
            <a:pPr lvl="1"/>
            <a:r>
              <a:rPr lang="en-US" dirty="0" smtClean="0"/>
              <a:t>Generous donations</a:t>
            </a:r>
          </a:p>
          <a:p>
            <a:pPr lvl="1"/>
            <a:r>
              <a:rPr lang="en-US" dirty="0" smtClean="0"/>
              <a:t>Volunteers</a:t>
            </a:r>
          </a:p>
          <a:p>
            <a:pPr lvl="1"/>
            <a:r>
              <a:rPr lang="en-US" dirty="0" smtClean="0"/>
              <a:t>Mentally handicapped-specific baseball league</a:t>
            </a:r>
          </a:p>
          <a:p>
            <a:pPr lvl="1"/>
            <a:r>
              <a:rPr lang="en-US" dirty="0" smtClean="0"/>
              <a:t>Community support and togetherness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4550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Spectrum">
    <a:dk1>
      <a:sysClr val="windowText" lastClr="000000"/>
    </a:dk1>
    <a:lt1>
      <a:sysClr val="window" lastClr="FFFFFF"/>
    </a:lt1>
    <a:dk2>
      <a:srgbClr val="252731"/>
    </a:dk2>
    <a:lt2>
      <a:srgbClr val="EAE7E4"/>
    </a:lt2>
    <a:accent1>
      <a:srgbClr val="990000"/>
    </a:accent1>
    <a:accent2>
      <a:srgbClr val="FF6600"/>
    </a:accent2>
    <a:accent3>
      <a:srgbClr val="FFBA00"/>
    </a:accent3>
    <a:accent4>
      <a:srgbClr val="99CC00"/>
    </a:accent4>
    <a:accent5>
      <a:srgbClr val="528A02"/>
    </a:accent5>
    <a:accent6>
      <a:srgbClr val="333333"/>
    </a:accent6>
    <a:hlink>
      <a:srgbClr val="660000"/>
    </a:hlink>
    <a:folHlink>
      <a:srgbClr val="CC33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1377</TotalTime>
  <Words>232</Words>
  <Application>Microsoft Office PowerPoint</Application>
  <PresentationFormat>On-screen Show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Spectrum</vt:lpstr>
      <vt:lpstr>ARC, CSS - Residential</vt:lpstr>
      <vt:lpstr>Objectives</vt:lpstr>
      <vt:lpstr>Relating to Community Health</vt:lpstr>
      <vt:lpstr>Population Served</vt:lpstr>
      <vt:lpstr>Availability of Staff</vt:lpstr>
      <vt:lpstr>Staff Composition</vt:lpstr>
      <vt:lpstr>Services Provided</vt:lpstr>
      <vt:lpstr>Assessment of Needs</vt:lpstr>
      <vt:lpstr>How Services Help/Affect</vt:lpstr>
      <vt:lpstr>Availability of Service</vt:lpstr>
      <vt:lpstr>Research Study</vt:lpstr>
      <vt:lpstr>Reference</vt:lpstr>
    </vt:vector>
  </TitlesOfParts>
  <Company>Eastern Illinois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Female Genital Mutilation</dc:title>
  <dc:creator>Megan Aprile</dc:creator>
  <cp:lastModifiedBy>Catherine</cp:lastModifiedBy>
  <cp:revision>29</cp:revision>
  <dcterms:created xsi:type="dcterms:W3CDTF">2012-04-10T20:57:17Z</dcterms:created>
  <dcterms:modified xsi:type="dcterms:W3CDTF">2012-07-09T23:22:33Z</dcterms:modified>
</cp:coreProperties>
</file>