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C9E4FB-D30D-4005-9875-0FB1E057D6DE}" type="datetimeFigureOut">
              <a:rPr lang="en-US" smtClean="0"/>
              <a:t>3/20/2013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EBDA77-5482-4C50-B215-2F2B1927E26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h.umd.edu/epib/cultural_competency/RationaleContextDefinition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Culturally Competent Nursing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Aline Denise Davis MSN RN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Hispanic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Family important (father head, source of strength, wisdom, and self-confidence)</a:t>
            </a:r>
          </a:p>
          <a:p>
            <a:r>
              <a:rPr lang="en-US" dirty="0" smtClean="0"/>
              <a:t>Mother is caretaker and decision-maker for health</a:t>
            </a:r>
          </a:p>
          <a:p>
            <a:r>
              <a:rPr lang="en-US" dirty="0" smtClean="0"/>
              <a:t>Children viewed as continuance of family and culture</a:t>
            </a:r>
          </a:p>
          <a:p>
            <a:r>
              <a:rPr lang="en-US" dirty="0" smtClean="0"/>
              <a:t>Health as God’s will; maintainable with a balance of hot and cold food intake.</a:t>
            </a:r>
          </a:p>
          <a:p>
            <a:r>
              <a:rPr lang="en-US" dirty="0" smtClean="0"/>
              <a:t>Use of food for and socialization</a:t>
            </a:r>
          </a:p>
          <a:p>
            <a:r>
              <a:rPr lang="en-US" dirty="0" smtClean="0"/>
              <a:t>Freedom from pain indicative of good health; are stoic about pain, believes pain is God’s will</a:t>
            </a:r>
          </a:p>
          <a:p>
            <a:r>
              <a:rPr lang="en-US" dirty="0" smtClean="0"/>
              <a:t>Folk medicine practices and prayer, herbal remedies for illnesses (Ricci &amp; Kyle, 2009).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Arab Families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Women are subordinate to men; young people are subordinate to older people</a:t>
            </a:r>
          </a:p>
          <a:p>
            <a:r>
              <a:rPr lang="en-US" dirty="0" smtClean="0"/>
              <a:t>Family loyalty is primary</a:t>
            </a:r>
          </a:p>
          <a:p>
            <a:r>
              <a:rPr lang="en-US" dirty="0" smtClean="0"/>
              <a:t>Good health is associated with eating properly; consuming nutritious foods, and fasting to cure disease</a:t>
            </a:r>
          </a:p>
          <a:p>
            <a:r>
              <a:rPr lang="en-US" dirty="0" smtClean="0"/>
              <a:t>Illness is d/t inadequate diet, shifts in hot and cold, exposure of stomach while sleeping, emotional or spiritual distress, and “evil eye”</a:t>
            </a:r>
          </a:p>
          <a:p>
            <a:r>
              <a:rPr lang="en-US" dirty="0" smtClean="0"/>
              <a:t>Little emphasis on preventative care</a:t>
            </a:r>
          </a:p>
          <a:p>
            <a:r>
              <a:rPr lang="en-US" dirty="0" smtClean="0"/>
              <a:t>View pain as unpleasant, requiring immediate control or relief.</a:t>
            </a:r>
          </a:p>
          <a:p>
            <a:r>
              <a:rPr lang="en-US" dirty="0" smtClean="0"/>
              <a:t>Cleanliness important for prayer</a:t>
            </a:r>
          </a:p>
          <a:p>
            <a:pPr>
              <a:buNone/>
            </a:pPr>
            <a:r>
              <a:rPr lang="en-US" dirty="0" smtClean="0"/>
              <a:t> (Ricci &amp; Kyle, 2009).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Native American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High value on family and tribe; respect for elders</a:t>
            </a:r>
          </a:p>
          <a:p>
            <a:r>
              <a:rPr lang="en-US" dirty="0" smtClean="0"/>
              <a:t>Family as an extended network providing care for newborn and children</a:t>
            </a:r>
          </a:p>
          <a:p>
            <a:r>
              <a:rPr lang="en-US" dirty="0" smtClean="0"/>
              <a:t>Women are the verbal decision makers</a:t>
            </a:r>
          </a:p>
          <a:p>
            <a:r>
              <a:rPr lang="en-US" dirty="0" smtClean="0"/>
              <a:t>Celebrations to mark the stages of growth and development</a:t>
            </a:r>
          </a:p>
          <a:p>
            <a:r>
              <a:rPr lang="en-US" dirty="0" smtClean="0"/>
              <a:t>Use of food to celebrate life events and in healing and religious ceremonies</a:t>
            </a:r>
          </a:p>
          <a:p>
            <a:r>
              <a:rPr lang="en-US" dirty="0" smtClean="0"/>
              <a:t>Health as harmony with nature; illness is due to disharmony, evil spirits</a:t>
            </a:r>
          </a:p>
          <a:p>
            <a:r>
              <a:rPr lang="en-US" dirty="0" smtClean="0"/>
              <a:t>Restoration of physical, mental, and spiritual balance through healing ceremonies</a:t>
            </a:r>
          </a:p>
          <a:p>
            <a:r>
              <a:rPr lang="en-US" dirty="0" smtClean="0"/>
              <a:t>Views of pain as something to be tolerated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Barriers to 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knowledge of patient’s cultural practices and beliefs</a:t>
            </a:r>
          </a:p>
          <a:p>
            <a:r>
              <a:rPr lang="en-US" dirty="0" smtClean="0"/>
              <a:t>Nurse’s beliefs differ from the client’s, leads to unpreparedness to meet client’s needs </a:t>
            </a:r>
          </a:p>
          <a:p>
            <a:pPr>
              <a:buNone/>
            </a:pPr>
            <a:r>
              <a:rPr lang="en-US" dirty="0" smtClean="0"/>
              <a:t>(Ricci &amp; Kyle, 2009)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Nurses Develop 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Self-Awareness-  awareness of , appreciate, and be sensitive to values, beliefs, customs, and behaviors the shape one’s own culture</a:t>
            </a:r>
          </a:p>
          <a:p>
            <a:r>
              <a:rPr lang="en-US" dirty="0" smtClean="0"/>
              <a:t>Explore beyond own culture, (other cultures)</a:t>
            </a:r>
          </a:p>
          <a:p>
            <a:r>
              <a:rPr lang="en-US" dirty="0" smtClean="0"/>
              <a:t>Examine biases and prejudices towards other cultures</a:t>
            </a:r>
          </a:p>
          <a:p>
            <a:r>
              <a:rPr lang="en-US" dirty="0" smtClean="0"/>
              <a:t>Awareness of differences in personal and patient’s backgrounds </a:t>
            </a:r>
          </a:p>
          <a:p>
            <a:r>
              <a:rPr lang="en-US" dirty="0" smtClean="0"/>
              <a:t>(Ricci &amp; Kyle, 2009)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Nurses Develop 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Knowledge- knowledge of worldviews  of different cultures</a:t>
            </a:r>
          </a:p>
          <a:p>
            <a:r>
              <a:rPr lang="en-US" dirty="0" smtClean="0"/>
              <a:t>Become familiar with culturally/ethnically diverse groups, worldviews, beliefs, practices, lifestyles, and problem-solving strategies</a:t>
            </a:r>
          </a:p>
          <a:p>
            <a:r>
              <a:rPr lang="en-US" dirty="0" smtClean="0"/>
              <a:t>(Ricci &amp; Kyle, 2009)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Nurses Develop 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Skills-  Learn how to perform a competent cultural assessment</a:t>
            </a:r>
          </a:p>
          <a:p>
            <a:r>
              <a:rPr lang="en-US" dirty="0" smtClean="0"/>
              <a:t>Assess each patient’s unique cultural values, beliefs, and practices without dependence upon written facts about cultural groups</a:t>
            </a:r>
          </a:p>
          <a:p>
            <a:r>
              <a:rPr lang="en-US" dirty="0" smtClean="0"/>
              <a:t>(Ricci &amp; Kyle, 2009)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Nurses Develop Cultural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Encounters- engage in cross-cultural interactions with people from culturally diverse backgrounds</a:t>
            </a:r>
          </a:p>
          <a:p>
            <a:r>
              <a:rPr lang="en-US" dirty="0" smtClean="0"/>
              <a:t>Participate in as many cultural encounters as possible  to avoid stereotyping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Culturally Competent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“Cultural </a:t>
            </a:r>
            <a:r>
              <a:rPr lang="en-US" dirty="0" smtClean="0"/>
              <a:t>competence is a set of congruent behaviors, attitudes and policies that come together in a system, agency or among professionals that enables effective work in cross-cultural situations. The word “culture” refers to integrated patterns of human behavior that include the language, thoughts, communications, actions, customs, beliefs, values and institutions of racial, ethnic, religious or social </a:t>
            </a:r>
            <a:r>
              <a:rPr lang="en-US" dirty="0" smtClean="0"/>
              <a:t>groups.” (University of Maryland School of Public Health, 2012).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tips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 patient and family as one unit, but respect patient’s wishes first</a:t>
            </a:r>
          </a:p>
          <a:p>
            <a:r>
              <a:rPr lang="en-US" dirty="0" smtClean="0"/>
              <a:t>Keep an open mind when caring for patients of other cultures</a:t>
            </a:r>
          </a:p>
          <a:p>
            <a:r>
              <a:rPr lang="en-US" dirty="0" smtClean="0"/>
              <a:t>Patient safety first </a:t>
            </a:r>
          </a:p>
          <a:p>
            <a:r>
              <a:rPr lang="en-US" dirty="0" smtClean="0"/>
              <a:t>Educate self and others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Culturally Competent Care. (2012). Retrieved on March 8, 2013 from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www.sph.umd.edu/epib/cultural_competency/RationaleContextDefinition.html</a:t>
            </a:r>
            <a:endParaRPr lang="en-US" dirty="0" smtClean="0"/>
          </a:p>
          <a:p>
            <a:r>
              <a:rPr lang="en-US" dirty="0" smtClean="0"/>
              <a:t>Ricci, S. S. &amp; Kyle, T. ( 2009). Maternity and Pediatric Nursing. Philadelphia, PA: Lippincott Williams </a:t>
            </a:r>
            <a:r>
              <a:rPr lang="en-US" smtClean="0"/>
              <a:t>&amp; Wilkins. 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this Apply to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Nurses treat all walks of life.</a:t>
            </a:r>
          </a:p>
          <a:p>
            <a:r>
              <a:rPr lang="en-US" dirty="0" smtClean="0"/>
              <a:t>This includes patients of different ethnic and cultural backgrounds, religious backgrounds, and other cultures</a:t>
            </a:r>
          </a:p>
          <a:p>
            <a:r>
              <a:rPr lang="en-US" dirty="0" smtClean="0"/>
              <a:t>Every family make up is different, but should be treated individually.</a:t>
            </a:r>
          </a:p>
          <a:p>
            <a:r>
              <a:rPr lang="en-US" dirty="0" smtClean="0"/>
              <a:t>Each family requires some form of nursing care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Some Examples of Culturally different families?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Asian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Strong loyalty to family</a:t>
            </a:r>
          </a:p>
          <a:p>
            <a:r>
              <a:rPr lang="en-US" dirty="0" smtClean="0"/>
              <a:t>Family as the center, member expected to care for each other.</a:t>
            </a:r>
          </a:p>
          <a:p>
            <a:r>
              <a:rPr lang="en-US" dirty="0" smtClean="0"/>
              <a:t>Use of complementary therapies with western healthcare </a:t>
            </a:r>
          </a:p>
          <a:p>
            <a:r>
              <a:rPr lang="en-US" dirty="0" smtClean="0"/>
              <a:t>View life as a cycle with everything connected to health</a:t>
            </a:r>
          </a:p>
          <a:p>
            <a:r>
              <a:rPr lang="en-US" dirty="0" smtClean="0"/>
              <a:t>Pain described as a balance between forces of yin and yang</a:t>
            </a:r>
          </a:p>
          <a:p>
            <a:r>
              <a:rPr lang="en-US" dirty="0" smtClean="0"/>
              <a:t>Respect for authority emphasized</a:t>
            </a:r>
          </a:p>
          <a:p>
            <a:pPr>
              <a:buNone/>
            </a:pPr>
            <a:r>
              <a:rPr lang="en-US" dirty="0" smtClean="0"/>
              <a:t>( Ricci &amp;Kyle, 2009)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African-American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Strong extended family relationships , mother Head of household, older members valued and respected.</a:t>
            </a:r>
          </a:p>
          <a:p>
            <a:r>
              <a:rPr lang="en-US" dirty="0" smtClean="0"/>
              <a:t>Food as a symbol of health and wealth</a:t>
            </a:r>
          </a:p>
          <a:p>
            <a:r>
              <a:rPr lang="en-US" dirty="0" smtClean="0"/>
              <a:t>Use of folk healing and home remedies</a:t>
            </a:r>
          </a:p>
          <a:p>
            <a:r>
              <a:rPr lang="en-US" dirty="0" smtClean="0"/>
              <a:t>Emotional support </a:t>
            </a:r>
          </a:p>
          <a:p>
            <a:r>
              <a:rPr lang="en-US" dirty="0" smtClean="0"/>
              <a:t>Liberal use of oil on scalp and skin</a:t>
            </a:r>
          </a:p>
          <a:p>
            <a:r>
              <a:rPr lang="en-US" dirty="0" smtClean="0"/>
              <a:t> </a:t>
            </a:r>
            <a:r>
              <a:rPr lang="en-US" dirty="0" smtClean="0"/>
              <a:t>belief in illness as natural  and unnatural</a:t>
            </a:r>
          </a:p>
          <a:p>
            <a:r>
              <a:rPr lang="en-US" dirty="0" smtClean="0"/>
              <a:t>Illness commonly associated with pain</a:t>
            </a:r>
          </a:p>
          <a:p>
            <a:r>
              <a:rPr lang="en-US" dirty="0" smtClean="0"/>
              <a:t>Pain and suffering is inevitable</a:t>
            </a:r>
          </a:p>
          <a:p>
            <a:r>
              <a:rPr lang="en-US" dirty="0" smtClean="0"/>
              <a:t>Prayer and laying of hands</a:t>
            </a:r>
          </a:p>
          <a:p>
            <a:r>
              <a:rPr lang="en-US" dirty="0" smtClean="0"/>
              <a:t>Vulnerable to external forces  (Ricci &amp; Kyle, 2009)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846</Words>
  <Application>Microsoft Office PowerPoint</Application>
  <PresentationFormat>On-screen Show (4:3)</PresentationFormat>
  <Paragraphs>85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Culturally Competent Nursing </vt:lpstr>
      <vt:lpstr>What is Culturally Competent Nursing?</vt:lpstr>
      <vt:lpstr>How Does this Apply to Nursing?</vt:lpstr>
      <vt:lpstr>What are Some Examples of Culturally different families?</vt:lpstr>
      <vt:lpstr>Slide 5</vt:lpstr>
      <vt:lpstr>Asian Families</vt:lpstr>
      <vt:lpstr>Slide 7</vt:lpstr>
      <vt:lpstr> African-American Families</vt:lpstr>
      <vt:lpstr>Slide 9</vt:lpstr>
      <vt:lpstr>Hispanic Families</vt:lpstr>
      <vt:lpstr>Slide 11</vt:lpstr>
      <vt:lpstr>Arab Families </vt:lpstr>
      <vt:lpstr>Native American Families</vt:lpstr>
      <vt:lpstr>Slide 14</vt:lpstr>
      <vt:lpstr>Barriers to Cultural Competence</vt:lpstr>
      <vt:lpstr>How Do Nurses Develop Cultural Competence</vt:lpstr>
      <vt:lpstr>How Do Nurses Develop Cultural Competence</vt:lpstr>
      <vt:lpstr>How Do Nurses Develop Cultural Competence</vt:lpstr>
      <vt:lpstr>How Do Nurses Develop Cultural Competence</vt:lpstr>
      <vt:lpstr>Other tips to remember</vt:lpstr>
      <vt:lpstr>Slide 21</vt:lpstr>
      <vt:lpstr>References 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Culturally Competent Nursing</dc:title>
  <dc:creator>Aline Davis</dc:creator>
  <cp:lastModifiedBy>Aline Davis</cp:lastModifiedBy>
  <cp:revision>13</cp:revision>
  <dcterms:created xsi:type="dcterms:W3CDTF">2013-03-21T02:06:48Z</dcterms:created>
  <dcterms:modified xsi:type="dcterms:W3CDTF">2013-03-21T04:02:20Z</dcterms:modified>
</cp:coreProperties>
</file>