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handoutMasterIdLst>
    <p:handoutMasterId r:id="rId12"/>
  </p:handoutMasterIdLst>
  <p:sldIdLst>
    <p:sldId id="256" r:id="rId2"/>
    <p:sldId id="262" r:id="rId3"/>
    <p:sldId id="257" r:id="rId4"/>
    <p:sldId id="264" r:id="rId5"/>
    <p:sldId id="263" r:id="rId6"/>
    <p:sldId id="259" r:id="rId7"/>
    <p:sldId id="265" r:id="rId8"/>
    <p:sldId id="260" r:id="rId9"/>
    <p:sldId id="261" r:id="rId10"/>
  </p:sldIdLst>
  <p:sldSz cx="9144000" cy="6858000" type="screen4x3"/>
  <p:notesSz cx="7077075"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36491" autoAdjust="0"/>
  </p:normalViewPr>
  <p:slideViewPr>
    <p:cSldViewPr>
      <p:cViewPr varScale="1">
        <p:scale>
          <a:sx n="24" d="100"/>
          <a:sy n="24" d="100"/>
        </p:scale>
        <p:origin x="-26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8313"/>
          </a:xfrm>
          <a:prstGeom prst="rect">
            <a:avLst/>
          </a:prstGeom>
        </p:spPr>
        <p:txBody>
          <a:bodyPr vert="horz" lIns="91440" tIns="45720" rIns="91440" bIns="45720" rtlCol="0"/>
          <a:lstStyle>
            <a:lvl1pPr algn="r">
              <a:defRPr sz="1200"/>
            </a:lvl1pPr>
          </a:lstStyle>
          <a:p>
            <a:fld id="{9E3650F4-F4A8-4577-8B74-968BEB071D80}" type="datetimeFigureOut">
              <a:rPr lang="en-US" smtClean="0"/>
              <a:pPr/>
              <a:t>6/12/2011</a:t>
            </a:fld>
            <a:endParaRPr lang="en-US"/>
          </a:p>
        </p:txBody>
      </p:sp>
      <p:sp>
        <p:nvSpPr>
          <p:cNvPr id="4" name="Footer Placeholder 3"/>
          <p:cNvSpPr>
            <a:spLocks noGrp="1"/>
          </p:cNvSpPr>
          <p:nvPr>
            <p:ph type="ftr" sz="quarter" idx="2"/>
          </p:nvPr>
        </p:nvSpPr>
        <p:spPr>
          <a:xfrm>
            <a:off x="0" y="8902700"/>
            <a:ext cx="3067050"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02700"/>
            <a:ext cx="3067050" cy="468313"/>
          </a:xfrm>
          <a:prstGeom prst="rect">
            <a:avLst/>
          </a:prstGeom>
        </p:spPr>
        <p:txBody>
          <a:bodyPr vert="horz" lIns="91440" tIns="45720" rIns="91440" bIns="45720" rtlCol="0" anchor="b"/>
          <a:lstStyle>
            <a:lvl1pPr algn="r">
              <a:defRPr sz="1200"/>
            </a:lvl1pPr>
          </a:lstStyle>
          <a:p>
            <a:fld id="{64181612-7AEA-452A-86FB-A58C0E821E95}" type="slidenum">
              <a:rPr lang="en-US" smtClean="0"/>
              <a:pPr/>
              <a:t>‹#›</a:t>
            </a:fld>
            <a:endParaRPr lang="en-US"/>
          </a:p>
        </p:txBody>
      </p:sp>
    </p:spTree>
    <p:extLst>
      <p:ext uri="{BB962C8B-B14F-4D97-AF65-F5344CB8AC3E}">
        <p14:creationId xmlns:p14="http://schemas.microsoft.com/office/powerpoint/2010/main" val="1705029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630"/>
          </a:xfrm>
          <a:prstGeom prst="rect">
            <a:avLst/>
          </a:prstGeom>
        </p:spPr>
        <p:txBody>
          <a:bodyPr vert="horz" lIns="93991" tIns="46996" rIns="93991" bIns="46996" rtlCol="0"/>
          <a:lstStyle>
            <a:lvl1pPr algn="l">
              <a:defRPr sz="1200"/>
            </a:lvl1pPr>
          </a:lstStyle>
          <a:p>
            <a:endParaRPr lang="en-US"/>
          </a:p>
        </p:txBody>
      </p:sp>
      <p:sp>
        <p:nvSpPr>
          <p:cNvPr id="3" name="Date Placeholder 2"/>
          <p:cNvSpPr>
            <a:spLocks noGrp="1"/>
          </p:cNvSpPr>
          <p:nvPr>
            <p:ph type="dt" idx="1"/>
          </p:nvPr>
        </p:nvSpPr>
        <p:spPr>
          <a:xfrm>
            <a:off x="4008705" y="0"/>
            <a:ext cx="3066733" cy="468630"/>
          </a:xfrm>
          <a:prstGeom prst="rect">
            <a:avLst/>
          </a:prstGeom>
        </p:spPr>
        <p:txBody>
          <a:bodyPr vert="horz" lIns="93991" tIns="46996" rIns="93991" bIns="46996" rtlCol="0"/>
          <a:lstStyle>
            <a:lvl1pPr algn="r">
              <a:defRPr sz="1200"/>
            </a:lvl1pPr>
          </a:lstStyle>
          <a:p>
            <a:fld id="{78BF8452-00E7-4169-9BDB-18A8ABFFF905}" type="datetimeFigureOut">
              <a:rPr lang="en-US" smtClean="0"/>
              <a:pPr/>
              <a:t>6/12/2011</a:t>
            </a:fld>
            <a:endParaRPr lang="en-US"/>
          </a:p>
        </p:txBody>
      </p:sp>
      <p:sp>
        <p:nvSpPr>
          <p:cNvPr id="4" name="Slide Image Placeholder 3"/>
          <p:cNvSpPr>
            <a:spLocks noGrp="1" noRot="1" noChangeAspect="1"/>
          </p:cNvSpPr>
          <p:nvPr>
            <p:ph type="sldImg" idx="2"/>
          </p:nvPr>
        </p:nvSpPr>
        <p:spPr>
          <a:xfrm>
            <a:off x="1195388" y="703263"/>
            <a:ext cx="4686300" cy="3514725"/>
          </a:xfrm>
          <a:prstGeom prst="rect">
            <a:avLst/>
          </a:prstGeom>
          <a:noFill/>
          <a:ln w="12700">
            <a:solidFill>
              <a:prstClr val="black"/>
            </a:solidFill>
          </a:ln>
        </p:spPr>
        <p:txBody>
          <a:bodyPr vert="horz" lIns="93991" tIns="46996" rIns="93991" bIns="46996" rtlCol="0" anchor="ctr"/>
          <a:lstStyle/>
          <a:p>
            <a:endParaRPr lang="en-US"/>
          </a:p>
        </p:txBody>
      </p:sp>
      <p:sp>
        <p:nvSpPr>
          <p:cNvPr id="5" name="Notes Placeholder 4"/>
          <p:cNvSpPr>
            <a:spLocks noGrp="1"/>
          </p:cNvSpPr>
          <p:nvPr>
            <p:ph type="body" sz="quarter" idx="3"/>
          </p:nvPr>
        </p:nvSpPr>
        <p:spPr>
          <a:xfrm>
            <a:off x="707708" y="4451985"/>
            <a:ext cx="5661660" cy="4217670"/>
          </a:xfrm>
          <a:prstGeom prst="rect">
            <a:avLst/>
          </a:prstGeom>
        </p:spPr>
        <p:txBody>
          <a:bodyPr vert="horz" lIns="93991" tIns="46996" rIns="93991" bIns="469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66733" cy="468630"/>
          </a:xfrm>
          <a:prstGeom prst="rect">
            <a:avLst/>
          </a:prstGeom>
        </p:spPr>
        <p:txBody>
          <a:bodyPr vert="horz" lIns="93991" tIns="46996" rIns="93991" bIns="4699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02343"/>
            <a:ext cx="3066733" cy="468630"/>
          </a:xfrm>
          <a:prstGeom prst="rect">
            <a:avLst/>
          </a:prstGeom>
        </p:spPr>
        <p:txBody>
          <a:bodyPr vert="horz" lIns="93991" tIns="46996" rIns="93991" bIns="46996" rtlCol="0" anchor="b"/>
          <a:lstStyle>
            <a:lvl1pPr algn="r">
              <a:defRPr sz="1200"/>
            </a:lvl1pPr>
          </a:lstStyle>
          <a:p>
            <a:fld id="{62BC9E6C-7699-4047-933F-FC29C5F22194}" type="slidenum">
              <a:rPr lang="en-US" smtClean="0"/>
              <a:pPr/>
              <a:t>‹#›</a:t>
            </a:fld>
            <a:endParaRPr lang="en-US"/>
          </a:p>
        </p:txBody>
      </p:sp>
    </p:spTree>
    <p:extLst>
      <p:ext uri="{BB962C8B-B14F-4D97-AF65-F5344CB8AC3E}">
        <p14:creationId xmlns:p14="http://schemas.microsoft.com/office/powerpoint/2010/main" val="413243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purpose of this presentation is to provide you with some</a:t>
            </a:r>
            <a:r>
              <a:rPr lang="en-US" baseline="0" dirty="0" smtClean="0"/>
              <a:t> of the guidelines that you will be expected to follow as your group develops the assigned PowerPoint© presentation which is due at the end of Week __________.</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r>
              <a:rPr lang="en-US" dirty="0" smtClean="0"/>
              <a:t>What</a:t>
            </a:r>
            <a:r>
              <a:rPr lang="en-US" baseline="0" dirty="0" smtClean="0"/>
              <a:t> comes first…the slide or the notes page? Some of you might want to develop the notes pages first and then base your slide on that information. Others may want to do the opposite. Even though there are no hard and fast rules about developing a PowerPoint © presentation, there are some of my rules you need to follow in order to ensure your presentation is effective and memorable.</a:t>
            </a:r>
          </a:p>
          <a:p>
            <a:endParaRPr lang="en-US" dirty="0" smtClean="0"/>
          </a:p>
        </p:txBody>
      </p:sp>
      <p:sp>
        <p:nvSpPr>
          <p:cNvPr id="4" name="Slide Number Placeholder 3"/>
          <p:cNvSpPr>
            <a:spLocks noGrp="1"/>
          </p:cNvSpPr>
          <p:nvPr>
            <p:ph type="sldNum" sz="quarter" idx="10"/>
          </p:nvPr>
        </p:nvSpPr>
        <p:spPr/>
        <p:txBody>
          <a:bodyPr/>
          <a:lstStyle/>
          <a:p>
            <a:fld id="{62BC9E6C-7699-4047-933F-FC29C5F2219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defRPr/>
            </a:pPr>
            <a:r>
              <a:rPr lang="en-US" baseline="0" dirty="0" smtClean="0"/>
              <a:t>The purpose of a slide is to provide the audience with a summary of what you are going to talk about. Avoid putting too much information on the slide, using complete sentences, and placing inappropriate graphics or illustrations. When a slide is too cluttered, you risk losing your audience’s attention.</a:t>
            </a:r>
          </a:p>
          <a:p>
            <a:endParaRPr lang="en-US" baseline="0" dirty="0" smtClean="0"/>
          </a:p>
          <a:p>
            <a:r>
              <a:rPr lang="en-US" baseline="0" dirty="0" smtClean="0"/>
              <a:t>Citations are not required on the slides </a:t>
            </a:r>
            <a:r>
              <a:rPr lang="en-US" b="1" baseline="0" dirty="0" smtClean="0"/>
              <a:t>unless </a:t>
            </a:r>
            <a:r>
              <a:rPr lang="en-US" b="0" baseline="0" dirty="0" smtClean="0"/>
              <a:t>you have inserted an illustration or photograph you obtained from another source. If that is the case, then place a citation (in small-sized text) near that graphic.</a:t>
            </a:r>
          </a:p>
          <a:p>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If your oral presentation doesn’t match what is on the slide, your audience will be confused and tune you out. Make sure the </a:t>
            </a:r>
            <a:r>
              <a:rPr lang="en-US" i="1" baseline="0" dirty="0" smtClean="0"/>
              <a:t>script</a:t>
            </a:r>
            <a:r>
              <a:rPr lang="en-US" baseline="0" dirty="0" smtClean="0"/>
              <a:t> on the notes pages follows the content on the slide.</a:t>
            </a:r>
          </a:p>
          <a:p>
            <a:endParaRPr lang="en-US" baseline="0" dirty="0" smtClean="0"/>
          </a:p>
          <a:p>
            <a:r>
              <a:rPr lang="en-US" baseline="0" dirty="0" smtClean="0"/>
              <a:t>For this class, the notes pages must be in complete sentences and be APA-formatted. You must cite all paraphrased and quoted information just as you would in a paper. </a:t>
            </a:r>
          </a:p>
          <a:p>
            <a:endParaRPr lang="en-US" baseline="0" dirty="0" smtClean="0"/>
          </a:p>
        </p:txBody>
      </p:sp>
      <p:sp>
        <p:nvSpPr>
          <p:cNvPr id="4" name="Slide Number Placeholder 3"/>
          <p:cNvSpPr>
            <a:spLocks noGrp="1"/>
          </p:cNvSpPr>
          <p:nvPr>
            <p:ph type="sldNum" sz="quarter" idx="10"/>
          </p:nvPr>
        </p:nvSpPr>
        <p:spPr/>
        <p:txBody>
          <a:bodyPr/>
          <a:lstStyle/>
          <a:p>
            <a:fld id="{62BC9E6C-7699-4047-933F-FC29C5F22194}"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very last slide(s) of your presentation will be the references slide(s). </a:t>
            </a:r>
            <a:r>
              <a:rPr lang="en-US" baseline="0" dirty="0" smtClean="0"/>
              <a:t>As noted in the slide, the references you used throughout the presentation need to be listed according to APA formatting guidelines. This slide should look exactly like the references page of the papers you write.</a:t>
            </a:r>
          </a:p>
          <a:p>
            <a:endParaRPr lang="en-US" baseline="0" dirty="0" smtClean="0"/>
          </a:p>
          <a:p>
            <a:r>
              <a:rPr lang="en-US" baseline="0" dirty="0" smtClean="0"/>
              <a:t>Use as many reference slides as necessary. If you jam-pack your slide, the type size will be too small. Remember: Do not use bullet points (because we don’t use them in a paper’s references; and, do remember to place a hanging indentation after the first line).</a:t>
            </a:r>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As I mentioned before, I</a:t>
            </a:r>
            <a:r>
              <a:rPr lang="en-US" baseline="0" dirty="0" smtClean="0"/>
              <a:t> am not aware of any set rules for producing college-level PowerPoint© presentations. This means that every instructor will have his or her own expectations. The guidelines I have presented to you in this presentation are my expectations and I believe they will provide you with a good foundation for future course work.</a:t>
            </a:r>
          </a:p>
          <a:p>
            <a:endParaRPr lang="en-US" baseline="0" dirty="0" smtClean="0"/>
          </a:p>
          <a:p>
            <a:r>
              <a:rPr lang="en-US" baseline="0" dirty="0" smtClean="0"/>
              <a:t>This slide summarizes a few miscellaneous guidelines which, I believe, will help you develop an effective and successful PowerPoint© presentation.</a:t>
            </a:r>
          </a:p>
          <a:p>
            <a:endParaRPr lang="en-US" baseline="0" dirty="0" smtClean="0"/>
          </a:p>
          <a:p>
            <a:r>
              <a:rPr lang="en-US" baseline="0" dirty="0" smtClean="0"/>
              <a:t>1. </a:t>
            </a:r>
            <a:r>
              <a:rPr lang="en-US" dirty="0" smtClean="0"/>
              <a:t>Make sure the font and color scheme remain consistent throughout the presentation. When</a:t>
            </a:r>
            <a:r>
              <a:rPr lang="en-US" baseline="0" dirty="0" smtClean="0"/>
              <a:t> preparing a group presentation, keep in mind that the slides and notes pages need to appear as if only one person produced it. I highly recommend that the group assign one member to be responsible for the final editing of the entire presentation.</a:t>
            </a:r>
          </a:p>
          <a:p>
            <a:endParaRPr lang="en-US" dirty="0" smtClean="0"/>
          </a:p>
          <a:p>
            <a:r>
              <a:rPr lang="en-US" dirty="0" smtClean="0"/>
              <a:t>2.If you use slides to indicate changes in topic, remember that these slides do not count as part of the assignment total.</a:t>
            </a:r>
          </a:p>
          <a:p>
            <a:endParaRPr lang="en-US" dirty="0" smtClean="0"/>
          </a:p>
          <a:p>
            <a:r>
              <a:rPr lang="en-US" dirty="0" smtClean="0"/>
              <a:t>3. The first slide(s), after the title slide, should provide the audience with an introduction/purpose/goals of the presentation. This also provides you with an</a:t>
            </a:r>
            <a:r>
              <a:rPr lang="en-US" baseline="0" dirty="0" smtClean="0"/>
              <a:t> outline of what you need to accomplish throughout the presentation.</a:t>
            </a:r>
            <a:endParaRPr lang="en-US" dirty="0" smtClean="0"/>
          </a:p>
          <a:p>
            <a:endParaRPr lang="en-US" dirty="0" smtClean="0"/>
          </a:p>
          <a:p>
            <a:r>
              <a:rPr lang="en-US" dirty="0" smtClean="0"/>
              <a:t>4.The last slide(s) of the presentation is the references slide and should be APA-formatted and presented</a:t>
            </a:r>
            <a:r>
              <a:rPr lang="en-US" baseline="0" dirty="0" smtClean="0"/>
              <a:t> exactly as you would present them in a paper.</a:t>
            </a:r>
          </a:p>
          <a:p>
            <a:endParaRPr lang="en-US" dirty="0" smtClean="0"/>
          </a:p>
          <a:p>
            <a:r>
              <a:rPr lang="en-US" dirty="0" smtClean="0"/>
              <a:t>5. Less is more when it comes to slides! </a:t>
            </a:r>
            <a:r>
              <a:rPr lang="en-US" b="1" u="sng" dirty="0" smtClean="0">
                <a:solidFill>
                  <a:srgbClr val="FF0000"/>
                </a:solidFill>
              </a:rPr>
              <a:t>I encourage creativity </a:t>
            </a:r>
            <a:r>
              <a:rPr lang="en-US" dirty="0" smtClean="0"/>
              <a:t>but cringe at cutesy artwork and graphic filler which does</a:t>
            </a:r>
            <a:r>
              <a:rPr lang="en-US" baseline="0" dirty="0" smtClean="0"/>
              <a:t> not add to the presentation.</a:t>
            </a:r>
            <a:endParaRPr lang="en-US" dirty="0" smtClean="0"/>
          </a:p>
          <a:p>
            <a:endParaRPr lang="en-US" dirty="0"/>
          </a:p>
        </p:txBody>
      </p:sp>
      <p:sp>
        <p:nvSpPr>
          <p:cNvPr id="4" name="Slide Number Placeholder 3"/>
          <p:cNvSpPr>
            <a:spLocks noGrp="1"/>
          </p:cNvSpPr>
          <p:nvPr>
            <p:ph type="sldNum" sz="quarter" idx="10"/>
          </p:nvPr>
        </p:nvSpPr>
        <p:spPr/>
        <p:txBody>
          <a:bodyPr/>
          <a:lstStyle/>
          <a:p>
            <a:fld id="{62BC9E6C-7699-4047-933F-FC29C5F22194}"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Thirty percent (30%)</a:t>
            </a:r>
            <a:r>
              <a:rPr lang="en-US" baseline="0" dirty="0" smtClean="0"/>
              <a:t> of your presentations is based on APA-formatting. If you have met all the requirements of the assignment you will receive full credit for the content. This slide clarifies my grading style for each of the components of a presentation.</a:t>
            </a:r>
          </a:p>
          <a:p>
            <a:r>
              <a:rPr lang="en-US" baseline="0" dirty="0" smtClean="0"/>
              <a:t> </a:t>
            </a:r>
            <a:endParaRPr lang="en-US" dirty="0" smtClean="0"/>
          </a:p>
          <a:p>
            <a:r>
              <a:rPr lang="en-US" dirty="0" smtClean="0"/>
              <a:t>1. The notes pages must be written</a:t>
            </a:r>
            <a:r>
              <a:rPr lang="en-US" baseline="0" dirty="0" smtClean="0"/>
              <a:t> in complete sentences and cited appropriately. You DO NOT need to indent paragraphs in the notes pages and you can use single line spacing. Make sure there is a double line space between paragraphs.</a:t>
            </a:r>
          </a:p>
          <a:p>
            <a:endParaRPr lang="en-US" baseline="0" dirty="0" smtClean="0"/>
          </a:p>
          <a:p>
            <a:r>
              <a:rPr lang="en-US" baseline="0" dirty="0" smtClean="0"/>
              <a:t>2. I will deduct points if your slides include too much information or if your notes pages do not include sufficient information related to the discussion. Points will be deducted if  the overall visual presentation is not professional. I realize this is subjective but if you follow the guidelines on the previous slides, you will be successful.</a:t>
            </a:r>
          </a:p>
          <a:p>
            <a:endParaRPr lang="en-US" baseline="0" dirty="0" smtClean="0"/>
          </a:p>
          <a:p>
            <a:r>
              <a:rPr lang="en-US" baseline="0" dirty="0" smtClean="0"/>
              <a:t>3. You are required to cite all paraphrased and quoted information in the </a:t>
            </a:r>
            <a:r>
              <a:rPr lang="en-US" b="1" u="sng" baseline="0" dirty="0" smtClean="0"/>
              <a:t>notes</a:t>
            </a:r>
            <a:r>
              <a:rPr lang="en-US" baseline="0" dirty="0" smtClean="0"/>
              <a:t> pages. The only citations that are required for </a:t>
            </a:r>
            <a:r>
              <a:rPr lang="en-US" b="1" u="sng" baseline="0" dirty="0" smtClean="0"/>
              <a:t>slides</a:t>
            </a:r>
            <a:r>
              <a:rPr lang="en-US" baseline="0" dirty="0" smtClean="0"/>
              <a:t> are if you insert a photograph or illustration from another source. In that case, place the citation (in small type face) near the item.</a:t>
            </a:r>
          </a:p>
          <a:p>
            <a:endParaRPr lang="en-US" baseline="0" dirty="0" smtClean="0"/>
          </a:p>
          <a:p>
            <a:r>
              <a:rPr lang="en-US" baseline="0" dirty="0" smtClean="0"/>
              <a:t>4. General APA formatting guidelines apply throughout the presentation (i.e., spelling, grammar, punctuation, etc.) Refer to the APA (2010) manual and the Lakeview APA Formatting Guidelines. List the references used in </a:t>
            </a:r>
            <a:r>
              <a:rPr lang="en-US" baseline="0" smtClean="0"/>
              <a:t>the slides </a:t>
            </a:r>
            <a:r>
              <a:rPr lang="en-US" baseline="0" dirty="0" smtClean="0"/>
              <a:t>and notes pages as you would list them in a paper, at the end of the notes page discussion.</a:t>
            </a:r>
          </a:p>
          <a:p>
            <a:endParaRPr lang="en-US" baseline="0" dirty="0" smtClean="0"/>
          </a:p>
        </p:txBody>
      </p:sp>
      <p:sp>
        <p:nvSpPr>
          <p:cNvPr id="4" name="Slide Number Placeholder 3"/>
          <p:cNvSpPr>
            <a:spLocks noGrp="1"/>
          </p:cNvSpPr>
          <p:nvPr>
            <p:ph type="sldNum" sz="quarter" idx="10"/>
          </p:nvPr>
        </p:nvSpPr>
        <p:spPr/>
        <p:txBody>
          <a:bodyPr/>
          <a:lstStyle/>
          <a:p>
            <a:fld id="{62BC9E6C-7699-4047-933F-FC29C5F2219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CDE4988-BED9-4F0B-876E-57BEE703EE77}" type="datetimeFigureOut">
              <a:rPr lang="en-US" smtClean="0"/>
              <a:pPr/>
              <a:t>6/12/2011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999CBCA-E360-43E1-9C1F-F1D6348522E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CDE4988-BED9-4F0B-876E-57BEE703EE77}"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9CBCA-E360-43E1-9C1F-F1D6348522E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CDE4988-BED9-4F0B-876E-57BEE703EE77}" type="datetimeFigureOut">
              <a:rPr lang="en-US" smtClean="0"/>
              <a:pPr/>
              <a:t>6/12/2011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999CBCA-E360-43E1-9C1F-F1D6348522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CDE4988-BED9-4F0B-876E-57BEE703EE77}"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9CBCA-E360-43E1-9C1F-F1D6348522E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CDE4988-BED9-4F0B-876E-57BEE703EE77}" type="datetimeFigureOut">
              <a:rPr lang="en-US" smtClean="0"/>
              <a:pPr/>
              <a:t>6/12/2011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9CBCA-E360-43E1-9C1F-F1D6348522E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CDE4988-BED9-4F0B-876E-57BEE703EE77}" type="datetimeFigureOut">
              <a:rPr lang="en-US" smtClean="0"/>
              <a:pPr/>
              <a:t>6/12/2011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E4988-BED9-4F0B-876E-57BEE703EE77}" type="datetimeFigureOut">
              <a:rPr lang="en-US" smtClean="0"/>
              <a:pPr/>
              <a:t>6/12/2011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9CBCA-E360-43E1-9C1F-F1D6348522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DE4988-BED9-4F0B-876E-57BEE703EE77}"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9CBCA-E360-43E1-9C1F-F1D6348522E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DE4988-BED9-4F0B-876E-57BEE703EE77}" type="datetimeFigureOut">
              <a:rPr lang="en-US" smtClean="0"/>
              <a:pPr/>
              <a:t>6/12/2011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999CBCA-E360-43E1-9C1F-F1D6348522E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CDE4988-BED9-4F0B-876E-57BEE703EE77}" type="datetimeFigureOut">
              <a:rPr lang="en-US" smtClean="0"/>
              <a:pPr/>
              <a:t>6/12/2011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999CBCA-E360-43E1-9C1F-F1D6348522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dirty="0" smtClean="0"/>
              <a:t>Cindy Line, RN, MSN</a:t>
            </a:r>
          </a:p>
          <a:p>
            <a:r>
              <a:rPr lang="en-US" dirty="0" smtClean="0"/>
              <a:t>Lakeview College of Nursing</a:t>
            </a:r>
          </a:p>
          <a:p>
            <a:r>
              <a:rPr lang="en-US" dirty="0" smtClean="0"/>
              <a:t>N302-Nursing Research</a:t>
            </a:r>
          </a:p>
          <a:p>
            <a:r>
              <a:rPr lang="en-US" dirty="0" smtClean="0"/>
              <a:t>Summer, 2011</a:t>
            </a:r>
          </a:p>
        </p:txBody>
      </p:sp>
      <p:sp>
        <p:nvSpPr>
          <p:cNvPr id="2" name="Title 1"/>
          <p:cNvSpPr>
            <a:spLocks noGrp="1"/>
          </p:cNvSpPr>
          <p:nvPr>
            <p:ph type="ctrTitle"/>
          </p:nvPr>
        </p:nvSpPr>
        <p:spPr/>
        <p:txBody>
          <a:bodyPr/>
          <a:lstStyle/>
          <a:p>
            <a:r>
              <a:rPr lang="en-US" dirty="0" smtClean="0"/>
              <a:t>Creating PowerPoint© Presentations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endParaRPr lang="en-US" b="1" dirty="0"/>
          </a:p>
        </p:txBody>
      </p:sp>
      <p:sp>
        <p:nvSpPr>
          <p:cNvPr id="3" name="Content Placeholder 2"/>
          <p:cNvSpPr>
            <a:spLocks noGrp="1"/>
          </p:cNvSpPr>
          <p:nvPr>
            <p:ph sz="quarter" idx="1"/>
          </p:nvPr>
        </p:nvSpPr>
        <p:spPr/>
        <p:txBody>
          <a:bodyPr>
            <a:normAutofit/>
          </a:bodyPr>
          <a:lstStyle/>
          <a:p>
            <a:r>
              <a:rPr lang="en-US" sz="3200" dirty="0" smtClean="0"/>
              <a:t>Discuss the purpose and goals of PowerPoint© presentations</a:t>
            </a:r>
          </a:p>
          <a:p>
            <a:endParaRPr lang="en-US" sz="3200" dirty="0" smtClean="0"/>
          </a:p>
          <a:p>
            <a:r>
              <a:rPr lang="en-US" sz="3200" dirty="0" smtClean="0"/>
              <a:t>Identify content and APA-formatting guidelines</a:t>
            </a:r>
          </a:p>
          <a:p>
            <a:endParaRPr lang="en-US" sz="3200" dirty="0" smtClean="0"/>
          </a:p>
          <a:p>
            <a:r>
              <a:rPr lang="en-US" sz="3200" dirty="0" smtClean="0"/>
              <a:t>Identify instructor expectations</a:t>
            </a:r>
          </a:p>
          <a:p>
            <a:endParaRPr lang="en-US" sz="3200" dirty="0" smtClean="0"/>
          </a:p>
          <a:p>
            <a:r>
              <a:rPr lang="en-US" sz="3200" dirty="0" smtClean="0"/>
              <a:t>Discuss instructor grading expectations</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Purpose of PowerPoint© Presentations</a:t>
            </a:r>
            <a:endParaRPr lang="en-US" b="1" dirty="0"/>
          </a:p>
        </p:txBody>
      </p:sp>
      <p:sp>
        <p:nvSpPr>
          <p:cNvPr id="3" name="Content Placeholder 2"/>
          <p:cNvSpPr>
            <a:spLocks noGrp="1"/>
          </p:cNvSpPr>
          <p:nvPr>
            <p:ph sz="quarter" idx="1"/>
          </p:nvPr>
        </p:nvSpPr>
        <p:spPr>
          <a:xfrm>
            <a:off x="914400" y="1447800"/>
            <a:ext cx="7772400" cy="4953000"/>
          </a:xfrm>
        </p:spPr>
        <p:txBody>
          <a:bodyPr>
            <a:normAutofit/>
          </a:bodyPr>
          <a:lstStyle/>
          <a:p>
            <a:pPr>
              <a:buNone/>
            </a:pPr>
            <a:endParaRPr lang="en-US" b="1" u="sng" dirty="0" smtClean="0"/>
          </a:p>
          <a:p>
            <a:pPr>
              <a:buNone/>
            </a:pPr>
            <a:r>
              <a:rPr lang="en-US" sz="3200" b="1" u="sng" dirty="0" smtClean="0"/>
              <a:t>Slides:</a:t>
            </a:r>
          </a:p>
          <a:p>
            <a:r>
              <a:rPr lang="en-US" sz="3200" dirty="0" smtClean="0"/>
              <a:t>Provide audience with a </a:t>
            </a:r>
            <a:r>
              <a:rPr lang="en-US" sz="3200" b="1" dirty="0" smtClean="0"/>
              <a:t>summary</a:t>
            </a:r>
            <a:r>
              <a:rPr lang="en-US" sz="3200" dirty="0" smtClean="0"/>
              <a:t> of discussion points</a:t>
            </a:r>
          </a:p>
          <a:p>
            <a:r>
              <a:rPr lang="en-US" sz="3200" dirty="0" smtClean="0"/>
              <a:t>Facilitate differing learning styles of audience members</a:t>
            </a:r>
          </a:p>
          <a:p>
            <a:r>
              <a:rPr lang="en-US" sz="3200" dirty="0" smtClean="0"/>
              <a:t>Provide presenter with visual cues </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Slides - continued</a:t>
            </a:r>
            <a:endParaRPr lang="en-US" dirty="0"/>
          </a:p>
        </p:txBody>
      </p:sp>
      <p:sp>
        <p:nvSpPr>
          <p:cNvPr id="3" name="Content Placeholder 2"/>
          <p:cNvSpPr>
            <a:spLocks noGrp="1"/>
          </p:cNvSpPr>
          <p:nvPr>
            <p:ph sz="quarter" idx="1"/>
          </p:nvPr>
        </p:nvSpPr>
        <p:spPr/>
        <p:txBody>
          <a:bodyPr/>
          <a:lstStyle/>
          <a:p>
            <a:pPr>
              <a:buNone/>
            </a:pPr>
            <a:r>
              <a:rPr lang="en-US" sz="2800" b="1" u="sng" dirty="0" smtClean="0"/>
              <a:t>Avoid:</a:t>
            </a:r>
          </a:p>
          <a:p>
            <a:r>
              <a:rPr lang="en-US" sz="2800" dirty="0" smtClean="0"/>
              <a:t>Too much information </a:t>
            </a:r>
          </a:p>
          <a:p>
            <a:r>
              <a:rPr lang="en-US" sz="2800" dirty="0" smtClean="0"/>
              <a:t>Complete sentences</a:t>
            </a:r>
          </a:p>
          <a:p>
            <a:r>
              <a:rPr lang="en-US" sz="2800" dirty="0" smtClean="0"/>
              <a:t>Unprofessional graphics or illustrations</a:t>
            </a:r>
          </a:p>
          <a:p>
            <a:pPr>
              <a:buNone/>
            </a:pPr>
            <a:endParaRPr lang="en-US" sz="2800" dirty="0" smtClean="0"/>
          </a:p>
          <a:p>
            <a:pPr>
              <a:buNone/>
            </a:pPr>
            <a:r>
              <a:rPr lang="en-US" sz="2800" b="1" u="sng" dirty="0" smtClean="0"/>
              <a:t>Make sure:</a:t>
            </a:r>
          </a:p>
          <a:p>
            <a:r>
              <a:rPr lang="en-US" sz="2800" dirty="0" smtClean="0"/>
              <a:t>The discussion on the notes page matches the slide</a:t>
            </a:r>
          </a:p>
          <a:p>
            <a:r>
              <a:rPr lang="en-US" sz="2800" dirty="0" smtClean="0"/>
              <a:t>The slide is visually balanced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Purpose of PowerPoint© Presentations</a:t>
            </a:r>
            <a:endParaRPr lang="en-US" dirty="0"/>
          </a:p>
        </p:txBody>
      </p:sp>
      <p:sp>
        <p:nvSpPr>
          <p:cNvPr id="3" name="Content Placeholder 2"/>
          <p:cNvSpPr>
            <a:spLocks noGrp="1"/>
          </p:cNvSpPr>
          <p:nvPr>
            <p:ph sz="quarter" idx="1"/>
          </p:nvPr>
        </p:nvSpPr>
        <p:spPr/>
        <p:txBody>
          <a:bodyPr/>
          <a:lstStyle/>
          <a:p>
            <a:pPr>
              <a:buNone/>
            </a:pPr>
            <a:endParaRPr lang="en-US" b="1" u="sng" dirty="0" smtClean="0"/>
          </a:p>
          <a:p>
            <a:pPr>
              <a:buNone/>
            </a:pPr>
            <a:r>
              <a:rPr lang="en-US" sz="3200" b="1" u="sng" dirty="0" smtClean="0"/>
              <a:t>Notes Pages:</a:t>
            </a:r>
          </a:p>
          <a:p>
            <a:r>
              <a:rPr lang="en-US" sz="3200" dirty="0" smtClean="0"/>
              <a:t>Serves as the script for the presentation</a:t>
            </a:r>
          </a:p>
          <a:p>
            <a:r>
              <a:rPr lang="en-US" sz="3200" dirty="0" smtClean="0"/>
              <a:t>Provides detailed information which correlates to the slide</a:t>
            </a:r>
          </a:p>
          <a:p>
            <a:r>
              <a:rPr lang="en-US" sz="3200" dirty="0" smtClean="0"/>
              <a:t>Provides the presenter with the opportunity to further develop writing and APA-formatting skills! </a:t>
            </a:r>
            <a:r>
              <a:rPr lang="en-US" sz="3200" dirty="0" smtClean="0">
                <a:sym typeface="Wingdings" pitchFamily="2" charset="2"/>
              </a:rPr>
              <a:t></a:t>
            </a:r>
            <a:endParaRPr lang="en-US" sz="3200" dirty="0" smtClean="0"/>
          </a:p>
          <a:p>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Notes Pages-continued</a:t>
            </a:r>
            <a:endParaRPr lang="en-US" b="1" dirty="0"/>
          </a:p>
        </p:txBody>
      </p:sp>
      <p:sp>
        <p:nvSpPr>
          <p:cNvPr id="3" name="Content Placeholder 2"/>
          <p:cNvSpPr>
            <a:spLocks noGrp="1"/>
          </p:cNvSpPr>
          <p:nvPr>
            <p:ph sz="quarter" idx="1"/>
          </p:nvPr>
        </p:nvSpPr>
        <p:spPr/>
        <p:txBody>
          <a:bodyPr>
            <a:normAutofit lnSpcReduction="10000"/>
          </a:bodyPr>
          <a:lstStyle/>
          <a:p>
            <a:pPr>
              <a:buNone/>
            </a:pPr>
            <a:endParaRPr lang="en-US" dirty="0" smtClean="0"/>
          </a:p>
          <a:p>
            <a:r>
              <a:rPr lang="en-US" sz="3600" dirty="0" smtClean="0"/>
              <a:t>Use APA-formatted complete sentences.</a:t>
            </a:r>
          </a:p>
          <a:p>
            <a:endParaRPr lang="en-US" sz="3600" dirty="0" smtClean="0"/>
          </a:p>
          <a:p>
            <a:r>
              <a:rPr lang="en-US" sz="3600" dirty="0" smtClean="0"/>
              <a:t>Place citations appropriately.</a:t>
            </a:r>
          </a:p>
          <a:p>
            <a:endParaRPr lang="en-US" sz="3600" dirty="0" smtClean="0"/>
          </a:p>
          <a:p>
            <a:r>
              <a:rPr lang="en-US" sz="3600" dirty="0" smtClean="0"/>
              <a:t>List the references used in the slide and notes at the end of the notes page discussion.</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References Slide</a:t>
            </a:r>
            <a:endParaRPr lang="en-US" b="1"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r>
              <a:rPr lang="en-US" sz="4000" dirty="0" smtClean="0"/>
              <a:t>List reference entries exactly as you would in a research paper</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b="1" dirty="0" smtClean="0"/>
              <a:t>Miscellaneous Guidelines</a:t>
            </a:r>
            <a:endParaRPr lang="en-US" b="1" dirty="0"/>
          </a:p>
        </p:txBody>
      </p:sp>
      <p:sp>
        <p:nvSpPr>
          <p:cNvPr id="3" name="Content Placeholder 2"/>
          <p:cNvSpPr>
            <a:spLocks noGrp="1"/>
          </p:cNvSpPr>
          <p:nvPr>
            <p:ph sz="quarter" idx="1"/>
          </p:nvPr>
        </p:nvSpPr>
        <p:spPr>
          <a:xfrm>
            <a:off x="914400" y="1066800"/>
            <a:ext cx="7772400" cy="5791200"/>
          </a:xfrm>
        </p:spPr>
        <p:txBody>
          <a:bodyPr>
            <a:normAutofit fontScale="85000" lnSpcReduction="20000"/>
          </a:bodyPr>
          <a:lstStyle/>
          <a:p>
            <a:endParaRPr lang="en-US" dirty="0" smtClean="0"/>
          </a:p>
          <a:p>
            <a:pPr>
              <a:lnSpc>
                <a:spcPct val="120000"/>
              </a:lnSpc>
              <a:spcBef>
                <a:spcPts val="0"/>
              </a:spcBef>
              <a:buNone/>
            </a:pPr>
            <a:r>
              <a:rPr lang="en-US" sz="4100" dirty="0" smtClean="0"/>
              <a:t>1.Use consistent font and color scheme.</a:t>
            </a:r>
          </a:p>
          <a:p>
            <a:pPr>
              <a:lnSpc>
                <a:spcPct val="120000"/>
              </a:lnSpc>
              <a:spcBef>
                <a:spcPts val="0"/>
              </a:spcBef>
              <a:buNone/>
            </a:pPr>
            <a:endParaRPr lang="en-US" sz="4100" dirty="0" smtClean="0"/>
          </a:p>
          <a:p>
            <a:pPr>
              <a:lnSpc>
                <a:spcPct val="120000"/>
              </a:lnSpc>
              <a:spcBef>
                <a:spcPts val="0"/>
              </a:spcBef>
              <a:buNone/>
            </a:pPr>
            <a:r>
              <a:rPr lang="en-US" sz="4100" dirty="0" smtClean="0"/>
              <a:t>2.Do not count title/section slides as part of the assignment slide count. </a:t>
            </a:r>
          </a:p>
          <a:p>
            <a:pPr>
              <a:lnSpc>
                <a:spcPct val="120000"/>
              </a:lnSpc>
              <a:spcBef>
                <a:spcPts val="0"/>
              </a:spcBef>
            </a:pPr>
            <a:endParaRPr lang="en-US" sz="4100" dirty="0" smtClean="0"/>
          </a:p>
          <a:p>
            <a:pPr>
              <a:lnSpc>
                <a:spcPct val="120000"/>
              </a:lnSpc>
              <a:spcBef>
                <a:spcPts val="0"/>
              </a:spcBef>
              <a:buNone/>
            </a:pPr>
            <a:r>
              <a:rPr lang="en-US" sz="4100" dirty="0" smtClean="0"/>
              <a:t>3.The first slide(s) introduces the presentation.</a:t>
            </a:r>
          </a:p>
          <a:p>
            <a:pPr>
              <a:lnSpc>
                <a:spcPct val="120000"/>
              </a:lnSpc>
              <a:spcBef>
                <a:spcPts val="0"/>
              </a:spcBef>
            </a:pPr>
            <a:endParaRPr lang="en-US" sz="4100" dirty="0" smtClean="0"/>
          </a:p>
          <a:p>
            <a:pPr>
              <a:lnSpc>
                <a:spcPct val="120000"/>
              </a:lnSpc>
              <a:spcBef>
                <a:spcPts val="0"/>
              </a:spcBef>
              <a:buNone/>
            </a:pPr>
            <a:r>
              <a:rPr lang="en-US" sz="4100" dirty="0" smtClean="0"/>
              <a:t>4.The last slide(s) provide the references. </a:t>
            </a:r>
          </a:p>
          <a:p>
            <a:pPr>
              <a:lnSpc>
                <a:spcPct val="120000"/>
              </a:lnSpc>
              <a:spcBef>
                <a:spcPts val="0"/>
              </a:spcBef>
            </a:pPr>
            <a:endParaRPr lang="en-US" sz="4100" dirty="0" smtClean="0"/>
          </a:p>
          <a:p>
            <a:pPr>
              <a:lnSpc>
                <a:spcPct val="120000"/>
              </a:lnSpc>
              <a:spcBef>
                <a:spcPts val="0"/>
              </a:spcBef>
              <a:buNone/>
            </a:pPr>
            <a:r>
              <a:rPr lang="en-US" sz="4100" dirty="0" smtClean="0"/>
              <a:t>5.Less is more when it comes to slide content!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APA and Content Grading Guidelines for PowerPoint© Presentations</a:t>
            </a:r>
            <a:endParaRPr lang="en-US" b="1" dirty="0"/>
          </a:p>
        </p:txBody>
      </p:sp>
      <p:sp>
        <p:nvSpPr>
          <p:cNvPr id="3" name="Content Placeholder 2"/>
          <p:cNvSpPr>
            <a:spLocks noGrp="1"/>
          </p:cNvSpPr>
          <p:nvPr>
            <p:ph sz="quarter" idx="1"/>
          </p:nvPr>
        </p:nvSpPr>
        <p:spPr>
          <a:xfrm>
            <a:off x="914400" y="1447800"/>
            <a:ext cx="7772400" cy="4876800"/>
          </a:xfrm>
        </p:spPr>
        <p:txBody>
          <a:bodyPr>
            <a:normAutofit lnSpcReduction="10000"/>
          </a:bodyPr>
          <a:lstStyle/>
          <a:p>
            <a:endParaRPr lang="en-US" dirty="0" smtClean="0"/>
          </a:p>
          <a:p>
            <a:pPr>
              <a:buNone/>
            </a:pPr>
            <a:r>
              <a:rPr lang="en-US" sz="3200" dirty="0" smtClean="0"/>
              <a:t>1.Notes Pages</a:t>
            </a:r>
          </a:p>
          <a:p>
            <a:pPr>
              <a:buNone/>
            </a:pPr>
            <a:endParaRPr lang="en-US" sz="3200" dirty="0" smtClean="0"/>
          </a:p>
          <a:p>
            <a:pPr>
              <a:buNone/>
            </a:pPr>
            <a:r>
              <a:rPr lang="en-US" sz="3200" dirty="0" smtClean="0"/>
              <a:t>2.Slides</a:t>
            </a:r>
          </a:p>
          <a:p>
            <a:endParaRPr lang="en-US" sz="3200" dirty="0" smtClean="0"/>
          </a:p>
          <a:p>
            <a:pPr>
              <a:buNone/>
            </a:pPr>
            <a:r>
              <a:rPr lang="en-US" sz="3200" dirty="0" smtClean="0"/>
              <a:t>3.Citations</a:t>
            </a:r>
          </a:p>
          <a:p>
            <a:endParaRPr lang="en-US" sz="3200" dirty="0" smtClean="0"/>
          </a:p>
          <a:p>
            <a:pPr>
              <a:buNone/>
            </a:pPr>
            <a:r>
              <a:rPr lang="en-US" sz="3200" dirty="0" smtClean="0"/>
              <a:t>4.APA formatting of notes pages and references slide(s)</a:t>
            </a:r>
            <a:endParaRPr lang="en-US"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185</TotalTime>
  <Words>1183</Words>
  <Application>Microsoft Office PowerPoint</Application>
  <PresentationFormat>On-screen Show (4:3)</PresentationFormat>
  <Paragraphs>108</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Equity</vt:lpstr>
      <vt:lpstr>Creating PowerPoint© Presentations</vt:lpstr>
      <vt:lpstr>Objectives</vt:lpstr>
      <vt:lpstr>Purpose of PowerPoint© Presentations</vt:lpstr>
      <vt:lpstr>Slides - continued</vt:lpstr>
      <vt:lpstr>Purpose of PowerPoint© Presentations</vt:lpstr>
      <vt:lpstr>Notes Pages-continued</vt:lpstr>
      <vt:lpstr>The References Slide</vt:lpstr>
      <vt:lpstr>Miscellaneous Guidelines</vt:lpstr>
      <vt:lpstr>APA and Content Grading Guidelines for PowerPoint© Presentations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PowerPoint© Presentations</dc:title>
  <dc:creator>Ms. Caroline</dc:creator>
  <cp:lastModifiedBy>Ms. Caroline</cp:lastModifiedBy>
  <cp:revision>12</cp:revision>
  <dcterms:created xsi:type="dcterms:W3CDTF">2010-12-22T16:15:25Z</dcterms:created>
  <dcterms:modified xsi:type="dcterms:W3CDTF">2011-06-12T11:39:35Z</dcterms:modified>
</cp:coreProperties>
</file>