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1E717-8FEE-4175-BFE8-87E4E3EBF76A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A92B5-E5CA-4058-9659-F6362067C0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769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Crackling sounds over the lower part of the lungs in the back may</a:t>
            </a:r>
            <a:r>
              <a:rPr lang="en-US" baseline="0" dirty="0" smtClean="0"/>
              <a:t> indicate congestion, a clue to inefficient action of the heart. About half of the people who have </a:t>
            </a:r>
            <a:r>
              <a:rPr lang="en-US" baseline="0" dirty="0" err="1" smtClean="0"/>
              <a:t>coronoanary</a:t>
            </a:r>
            <a:r>
              <a:rPr lang="en-US" baseline="0" dirty="0" smtClean="0"/>
              <a:t> disease show abnormal amounts o fats in the blood.</a:t>
            </a:r>
          </a:p>
          <a:p>
            <a:r>
              <a:rPr lang="en-US" baseline="0" dirty="0" smtClean="0"/>
              <a:t>1. What is the most common symptom in coronary artery disease?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933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Obesity-physical </a:t>
            </a:r>
            <a:r>
              <a:rPr lang="en-US" dirty="0" err="1" smtClean="0"/>
              <a:t>activ</a:t>
            </a:r>
            <a:r>
              <a:rPr lang="en-US" dirty="0" smtClean="0"/>
              <a:t> people appear less likely</a:t>
            </a:r>
            <a:r>
              <a:rPr lang="en-US" baseline="0" dirty="0" smtClean="0"/>
              <a:t> to develop coronary disease than those who are sedentary</a:t>
            </a:r>
          </a:p>
          <a:p>
            <a:r>
              <a:rPr lang="en-US" baseline="0" dirty="0" smtClean="0"/>
              <a:t>Smoking-Avoid cigarettes may be the single most important step toward preventing coronary disease</a:t>
            </a:r>
          </a:p>
          <a:p>
            <a:r>
              <a:rPr lang="en-US" baseline="0" dirty="0" smtClean="0"/>
              <a:t>1. List the risk factors that relate to coronary artery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95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en-US" baseline="0" dirty="0" smtClean="0"/>
              <a:t> Name the 3 types of strokes and the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6491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48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903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98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003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0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29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387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201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944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6959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423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B648E-B5B7-43BF-B9BF-A9294FFAC27E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36F5E-5220-4379-9129-C348B8ED1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20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Narrow" pitchFamily="34" charset="0"/>
              </a:rPr>
              <a:t>Coronary Artery Disease</a:t>
            </a:r>
            <a:endParaRPr lang="en-US" sz="3600" dirty="0">
              <a:latin typeface="Arial Narrow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CAD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>
                <a:latin typeface="Arial Narrow" pitchFamily="34" charset="0"/>
              </a:rPr>
              <a:t>The human heart is a large mass of hollow muscle spelled L-I-F-E.</a:t>
            </a:r>
          </a:p>
          <a:p>
            <a:r>
              <a:rPr lang="en-US" sz="1800" dirty="0" smtClean="0">
                <a:latin typeface="Arial Narrow" pitchFamily="34" charset="0"/>
              </a:rPr>
              <a:t>CAD is the leading cause of death in industrialized society</a:t>
            </a:r>
          </a:p>
          <a:p>
            <a:r>
              <a:rPr lang="en-US" sz="1800" dirty="0" smtClean="0">
                <a:latin typeface="Arial Narrow" pitchFamily="34" charset="0"/>
              </a:rPr>
              <a:t>Known as hardening of the arteries, which thickens and harden the arterial walls and the loss of their elasticity represents a natural phenomenon or is the result of diseases. </a:t>
            </a:r>
          </a:p>
          <a:p>
            <a:endParaRPr lang="en-US" sz="2000" dirty="0" smtClean="0">
              <a:latin typeface="Arial Narrow" pitchFamily="34" charset="0"/>
            </a:endParaRP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Symptoms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Arial Narrow" pitchFamily="34" charset="0"/>
              </a:rPr>
              <a:t>Pounding of the heart (palpitation)</a:t>
            </a:r>
          </a:p>
          <a:p>
            <a:r>
              <a:rPr lang="en-US" sz="2200" dirty="0" smtClean="0">
                <a:latin typeface="Arial Narrow" pitchFamily="34" charset="0"/>
              </a:rPr>
              <a:t>Shortness of breath (dyspnea)</a:t>
            </a:r>
          </a:p>
          <a:p>
            <a:r>
              <a:rPr lang="en-US" sz="2200" dirty="0" smtClean="0">
                <a:latin typeface="Arial Narrow" pitchFamily="34" charset="0"/>
              </a:rPr>
              <a:t>Swelling of the legs (edema)</a:t>
            </a:r>
          </a:p>
          <a:p>
            <a:r>
              <a:rPr lang="en-US" sz="2200" dirty="0" smtClean="0">
                <a:latin typeface="Arial Narrow" pitchFamily="34" charset="0"/>
              </a:rPr>
              <a:t>Fainting (syncope) and pain</a:t>
            </a:r>
          </a:p>
          <a:p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 chronic coronary disease, angina pectoris (chest pain) is the most common symptom.</a:t>
            </a:r>
          </a:p>
        </p:txBody>
      </p:sp>
    </p:spTree>
    <p:extLst>
      <p:ext uri="{BB962C8B-B14F-4D97-AF65-F5344CB8AC3E}">
        <p14:creationId xmlns:p14="http://schemas.microsoft.com/office/powerpoint/2010/main" xmlns="" val="258180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CAD </a:t>
            </a:r>
            <a:r>
              <a:rPr lang="en-US" dirty="0" err="1" smtClean="0">
                <a:latin typeface="Arial Narrow" pitchFamily="34" charset="0"/>
              </a:rPr>
              <a:t>cont</a:t>
            </a:r>
            <a:r>
              <a:rPr lang="en-US" dirty="0" smtClean="0">
                <a:latin typeface="Arial Narrow" pitchFamily="34" charset="0"/>
              </a:rPr>
              <a:t>…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Risk Factors..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Arial Narrow" pitchFamily="34" charset="0"/>
              </a:rPr>
              <a:t>Age</a:t>
            </a:r>
          </a:p>
          <a:p>
            <a:pPr lvl="1"/>
            <a:r>
              <a:rPr lang="en-US" sz="1800" dirty="0" smtClean="0"/>
              <a:t>Common in elderly, most frequently between the ages 45 and 55</a:t>
            </a:r>
            <a:endParaRPr lang="en-US" sz="1800" dirty="0" smtClean="0">
              <a:latin typeface="Arial Narrow" pitchFamily="34" charset="0"/>
            </a:endParaRPr>
          </a:p>
          <a:p>
            <a:r>
              <a:rPr lang="en-US" sz="1800" dirty="0" smtClean="0">
                <a:latin typeface="Arial Narrow" pitchFamily="34" charset="0"/>
              </a:rPr>
              <a:t>Heredity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If one of your parents had it before 50, your risk is significantly increase</a:t>
            </a:r>
          </a:p>
          <a:p>
            <a:r>
              <a:rPr lang="en-US" sz="1800" dirty="0" smtClean="0">
                <a:latin typeface="Arial Narrow" pitchFamily="34" charset="0"/>
              </a:rPr>
              <a:t>Being male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Men are more likely to be affected than women  before the age of 50</a:t>
            </a:r>
          </a:p>
          <a:p>
            <a:r>
              <a:rPr lang="en-US" sz="1800" dirty="0" smtClean="0">
                <a:latin typeface="Arial Narrow" pitchFamily="34" charset="0"/>
              </a:rPr>
              <a:t>Obesity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Distribution of excess weight (abdominal girth, or “pot belly”)</a:t>
            </a:r>
          </a:p>
          <a:p>
            <a:pPr marL="457200" lvl="1" indent="0">
              <a:buNone/>
            </a:pPr>
            <a:endParaRPr lang="en-US" sz="1200" dirty="0" smtClean="0">
              <a:latin typeface="Arial Narrow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Risk </a:t>
            </a:r>
            <a:r>
              <a:rPr lang="en-US" dirty="0" err="1" smtClean="0">
                <a:latin typeface="Arial Narrow" pitchFamily="34" charset="0"/>
              </a:rPr>
              <a:t>cont</a:t>
            </a:r>
            <a:r>
              <a:rPr lang="en-US" dirty="0" smtClean="0">
                <a:latin typeface="Arial Narrow" pitchFamily="34" charset="0"/>
              </a:rPr>
              <a:t>…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Arial Narrow" pitchFamily="34" charset="0"/>
              </a:rPr>
              <a:t>Smoking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Smoking among young women may be one explanation for increased CAD in females</a:t>
            </a:r>
          </a:p>
          <a:p>
            <a:r>
              <a:rPr lang="en-US" sz="1800" dirty="0" smtClean="0">
                <a:latin typeface="Arial Narrow" pitchFamily="34" charset="0"/>
              </a:rPr>
              <a:t>Stress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(Some) be Type A personality- the conscientious, compulsive  “doer” strongly increases  the likelihood of CAD</a:t>
            </a:r>
          </a:p>
          <a:p>
            <a:r>
              <a:rPr lang="en-US" sz="1800" dirty="0" smtClean="0">
                <a:latin typeface="Arial Narrow" pitchFamily="34" charset="0"/>
              </a:rPr>
              <a:t>High Blood Pressure (hypertension)</a:t>
            </a:r>
          </a:p>
          <a:p>
            <a:r>
              <a:rPr lang="en-US" sz="1800" dirty="0" smtClean="0">
                <a:latin typeface="Arial Narrow" pitchFamily="34" charset="0"/>
              </a:rPr>
              <a:t>Cholesterol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The higher the level of the blood the great the risk of heart disease.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291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Stroke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Arial Narrow" pitchFamily="34" charset="0"/>
              </a:rPr>
              <a:t>Called (apoplexy or cerebral vascular accident in old terminology)-means a sudden brain disturbance caused by an interruption of the blood supply.</a:t>
            </a:r>
          </a:p>
          <a:p>
            <a:r>
              <a:rPr lang="en-US" sz="1800" dirty="0" smtClean="0">
                <a:latin typeface="Arial Narrow" pitchFamily="34" charset="0"/>
              </a:rPr>
              <a:t>It results from disease of the blood vessels supplying the brain.</a:t>
            </a:r>
            <a:endParaRPr lang="en-US" sz="1800" dirty="0">
              <a:latin typeface="Arial Narrow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Types and Symptoms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1800" dirty="0" smtClean="0">
                <a:latin typeface="Arial Narrow" pitchFamily="34" charset="0"/>
              </a:rPr>
              <a:t>Cerebral hemorrhage-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cause by rupture of a blood vessel, with bleeding into the brain (</a:t>
            </a:r>
            <a:r>
              <a:rPr lang="en-US" sz="1800" dirty="0" err="1" smtClean="0">
                <a:latin typeface="Arial Narrow" pitchFamily="34" charset="0"/>
              </a:rPr>
              <a:t>intracerebral</a:t>
            </a:r>
            <a:r>
              <a:rPr lang="en-US" sz="1800" dirty="0" smtClean="0">
                <a:latin typeface="Arial Narrow" pitchFamily="34" charset="0"/>
              </a:rPr>
              <a:t> hemorrhage)</a:t>
            </a:r>
          </a:p>
          <a:p>
            <a:r>
              <a:rPr lang="en-US" sz="1800" dirty="0" smtClean="0">
                <a:latin typeface="Arial Narrow" pitchFamily="34" charset="0"/>
              </a:rPr>
              <a:t>Cerebral thrombosis-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stems from obstruction of a cerebral blood vessel when a blood clot forms w/n the walls</a:t>
            </a:r>
          </a:p>
          <a:p>
            <a:r>
              <a:rPr lang="en-US" sz="1800" dirty="0" smtClean="0">
                <a:latin typeface="Arial Narrow" pitchFamily="34" charset="0"/>
              </a:rPr>
              <a:t>Cerebral embolism-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obstruction of a cerebral artery by a blood clot or a foreign body that usually has migrated from another part of the body circulation.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511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Kiester</a:t>
            </a:r>
            <a:r>
              <a:rPr lang="en-US" dirty="0" smtClean="0"/>
              <a:t>, E., (1989) Better Homes and Gardens </a:t>
            </a:r>
            <a:r>
              <a:rPr lang="en-US" i="1" dirty="0" smtClean="0"/>
              <a:t>New family medical guide </a:t>
            </a:r>
            <a:r>
              <a:rPr lang="en-US" dirty="0" smtClean="0"/>
              <a:t>(4</a:t>
            </a:r>
            <a:r>
              <a:rPr lang="en-US" baseline="30000" dirty="0" smtClean="0"/>
              <a:t>th</a:t>
            </a:r>
            <a:r>
              <a:rPr lang="en-US" dirty="0" smtClean="0"/>
              <a:t> ed.) Des Moines, Iowa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0424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468</Words>
  <Application>Microsoft Office PowerPoint</Application>
  <PresentationFormat>On-screen Show (4:3)</PresentationFormat>
  <Paragraphs>51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Coronary Artery Disease</vt:lpstr>
      <vt:lpstr>CAD cont…</vt:lpstr>
      <vt:lpstr>Stroke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Coronary Artery Disease</dc:title>
  <dc:creator>DEBORAH SYSE</dc:creator>
  <cp:lastModifiedBy>Storm2079</cp:lastModifiedBy>
  <cp:revision>9</cp:revision>
  <dcterms:created xsi:type="dcterms:W3CDTF">2011-10-18T11:07:56Z</dcterms:created>
  <dcterms:modified xsi:type="dcterms:W3CDTF">2011-10-19T01:58:12Z</dcterms:modified>
</cp:coreProperties>
</file>