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12" autoAdjust="0"/>
    <p:restoredTop sz="94660"/>
  </p:normalViewPr>
  <p:slideViewPr>
    <p:cSldViewPr>
      <p:cViewPr>
        <p:scale>
          <a:sx n="50" d="100"/>
          <a:sy n="50" d="100"/>
        </p:scale>
        <p:origin x="-200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0EA46-ACFE-4D01-807F-5324921DE760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BFFB0-F867-42F4-981F-D87F200EFE7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BFFB0-F867-42F4-981F-D87F200EFE7C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Total</a:t>
            </a:r>
            <a:r>
              <a:rPr lang="en-US" baseline="0" dirty="0" smtClean="0"/>
              <a:t> below poverty level for Illinois: 12.2%</a:t>
            </a:r>
          </a:p>
          <a:p>
            <a:r>
              <a:rPr lang="en-US" baseline="0" dirty="0" smtClean="0"/>
              <a:t>Total Adult diabetes rate for Illinois: 8.3%</a:t>
            </a:r>
          </a:p>
          <a:p>
            <a:r>
              <a:rPr lang="en-US" baseline="0" dirty="0" smtClean="0"/>
              <a:t>Total Adult obesity Rate: 25.2%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6BFFB0-F867-42F4-981F-D87F200EFE7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AD27F-AD9B-414B-B78F-C8829B17CD11}" type="datetime1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4EFF-5EB5-454A-A7F5-A92F5E81F4F7}" type="datetime1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F2987-8C9E-4D77-817B-5FA6ABD178BE}" type="datetime1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ABAAE-8051-4986-ABC3-2F22030D93E1}" type="datetime1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4AEF2-240F-4B8B-B0A3-6CFC39A57302}" type="datetime1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AA6FD-295C-437C-B1C9-473553CAD598}" type="datetime1">
              <a:rPr lang="en-US" smtClean="0"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08B0E-AFED-42FF-9CE5-6CA1685F4334}" type="datetime1">
              <a:rPr lang="en-US" smtClean="0"/>
              <a:t>2/15/2011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768AF-8D42-4FFE-952E-556F43E7F8D5}" type="datetime1">
              <a:rPr lang="en-US" smtClean="0"/>
              <a:t>2/15/2011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0B876-3A56-4AD5-B7CD-53CAA0471514}" type="datetime1">
              <a:rPr lang="en-US" smtClean="0"/>
              <a:t>2/15/2011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6C33D-3015-4DCB-A8B5-C487F3727D3A}" type="datetime1">
              <a:rPr lang="en-US" smtClean="0"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EA612-DA66-4A38-A73C-E136C9EC2284}" type="datetime1">
              <a:rPr lang="en-US" smtClean="0"/>
              <a:t>2/15/2011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BA919-1A41-4510-A5C6-E8A099DB9BBE}" type="datetime1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Source: U.S. Census Bureau (2010)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2C96-31CC-4A7B-B37F-1E090B829B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Diabetes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Community Health Teaching Project</a:t>
            </a:r>
          </a:p>
          <a:p>
            <a:endParaRPr lang="en-US" dirty="0"/>
          </a:p>
          <a:p>
            <a:r>
              <a:rPr lang="en-US" sz="2200" dirty="0" smtClean="0"/>
              <a:t>Marcia Lindsay, Anna-Joy </a:t>
            </a:r>
            <a:r>
              <a:rPr lang="en-US" sz="2200" dirty="0" err="1" smtClean="0"/>
              <a:t>Schneeloch</a:t>
            </a:r>
            <a:r>
              <a:rPr lang="en-US" sz="2200" dirty="0" smtClean="0"/>
              <a:t>, Sherri Allison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en-US" dirty="0"/>
              <a:t>City-Data.com. (2010). </a:t>
            </a:r>
            <a:r>
              <a:rPr lang="en-US" i="1" dirty="0"/>
              <a:t>Vermilion County, Illinois</a:t>
            </a:r>
            <a:r>
              <a:rPr lang="en-US" dirty="0"/>
              <a:t>. Retrieved from http://www.city-data.com/county/Vermilion_County-IL.html</a:t>
            </a:r>
          </a:p>
          <a:p>
            <a:pPr hangingPunct="0"/>
            <a:r>
              <a:rPr lang="en-US" dirty="0"/>
              <a:t>U.S. Census Bureau. (2010). </a:t>
            </a:r>
            <a:r>
              <a:rPr lang="en-US" i="1" dirty="0"/>
              <a:t>State &amp; county </a:t>
            </a:r>
            <a:r>
              <a:rPr lang="en-US" i="1" dirty="0" err="1"/>
              <a:t>quickfacts</a:t>
            </a:r>
            <a:r>
              <a:rPr lang="en-US" i="1" dirty="0"/>
              <a:t>: Vermilion County, Illinois</a:t>
            </a:r>
            <a:r>
              <a:rPr lang="en-US" dirty="0"/>
              <a:t>. Retrieved from http://quickfacts.census.gov/qfd/states/17/17183.html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Source: U.S. Census Bureau (2010)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Vermilion County Statistics (2009)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Population: 80,067</a:t>
            </a:r>
          </a:p>
          <a:p>
            <a:r>
              <a:rPr lang="en-US" dirty="0" smtClean="0"/>
              <a:t>Population % change from 2000-2009: -4.6%</a:t>
            </a:r>
          </a:p>
          <a:p>
            <a:r>
              <a:rPr lang="en-US" dirty="0" smtClean="0"/>
              <a:t>Race:</a:t>
            </a:r>
          </a:p>
          <a:p>
            <a:pPr lvl="1"/>
            <a:r>
              <a:rPr lang="en-US" dirty="0" smtClean="0"/>
              <a:t>White: 85.5%</a:t>
            </a:r>
          </a:p>
          <a:p>
            <a:pPr lvl="1"/>
            <a:r>
              <a:rPr lang="en-US" dirty="0" smtClean="0"/>
              <a:t>Black: 12.1%</a:t>
            </a:r>
          </a:p>
          <a:p>
            <a:pPr lvl="1"/>
            <a:r>
              <a:rPr lang="en-US" dirty="0" smtClean="0"/>
              <a:t>Hispanic: 3.8%</a:t>
            </a:r>
          </a:p>
          <a:p>
            <a:r>
              <a:rPr lang="en-US" dirty="0" smtClean="0"/>
              <a:t>Bachelor’s degree or higher: 12.5%</a:t>
            </a:r>
          </a:p>
          <a:p>
            <a:r>
              <a:rPr lang="en-US" dirty="0" smtClean="0"/>
              <a:t>Persons with a disability: 15,688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19800" y="6248400"/>
            <a:ext cx="2895600" cy="365125"/>
          </a:xfrm>
        </p:spPr>
        <p:txBody>
          <a:bodyPr/>
          <a:lstStyle/>
          <a:p>
            <a:r>
              <a:rPr lang="en-US" dirty="0" smtClean="0"/>
              <a:t>Source: U.S. Census Bureau (2010)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Vermilion County Statistics,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Median Household Income: </a:t>
            </a:r>
            <a:r>
              <a:rPr lang="en-US" dirty="0" smtClean="0"/>
              <a:t>41,292</a:t>
            </a:r>
          </a:p>
          <a:p>
            <a:r>
              <a:rPr lang="en-US" dirty="0" smtClean="0"/>
              <a:t>Per Capita Money Income: 16,787</a:t>
            </a:r>
            <a:endParaRPr lang="en-US" dirty="0" smtClean="0"/>
          </a:p>
          <a:p>
            <a:r>
              <a:rPr lang="en-US" dirty="0" smtClean="0"/>
              <a:t>Persons below poverty level: 14.6%</a:t>
            </a:r>
          </a:p>
          <a:p>
            <a:endParaRPr lang="en-US" dirty="0" smtClean="0"/>
          </a:p>
          <a:p>
            <a:r>
              <a:rPr lang="en-US" dirty="0" smtClean="0"/>
              <a:t>Adult Diabetes Rate: 9.5%</a:t>
            </a:r>
          </a:p>
          <a:p>
            <a:r>
              <a:rPr lang="en-US" dirty="0" smtClean="0"/>
              <a:t>Adult Obesity Rate: 28.1%</a:t>
            </a:r>
          </a:p>
          <a:p>
            <a:r>
              <a:rPr lang="en-US" dirty="0" smtClean="0"/>
              <a:t>Low-Income Preschool Obesity Rate: 11.8%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248400" y="6248400"/>
            <a:ext cx="2895600" cy="609600"/>
          </a:xfrm>
        </p:spPr>
        <p:txBody>
          <a:bodyPr/>
          <a:lstStyle/>
          <a:p>
            <a:r>
              <a:rPr lang="en-US" dirty="0" smtClean="0"/>
              <a:t>Source: U.S. Census Bureau (2010)</a:t>
            </a:r>
          </a:p>
          <a:p>
            <a:r>
              <a:rPr lang="en-US" dirty="0" smtClean="0"/>
              <a:t>      City-Data.com, (2010)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Health Fair at </a:t>
            </a:r>
            <a:r>
              <a:rPr lang="en-US" dirty="0" err="1" smtClean="0"/>
              <a:t>Merche</a:t>
            </a:r>
            <a:r>
              <a:rPr lang="en-US" dirty="0" smtClean="0"/>
              <a:t> Manor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12 participants</a:t>
            </a:r>
          </a:p>
          <a:p>
            <a:r>
              <a:rPr lang="en-US" dirty="0" smtClean="0"/>
              <a:t>Topics taught:</a:t>
            </a:r>
          </a:p>
          <a:p>
            <a:pPr lvl="1"/>
            <a:r>
              <a:rPr lang="en-US" dirty="0" smtClean="0"/>
              <a:t>Hypertension</a:t>
            </a:r>
          </a:p>
          <a:p>
            <a:pPr lvl="1"/>
            <a:r>
              <a:rPr lang="en-US" dirty="0" smtClean="0"/>
              <a:t>Nutrition</a:t>
            </a:r>
          </a:p>
          <a:p>
            <a:pPr lvl="1"/>
            <a:r>
              <a:rPr lang="en-US" dirty="0" smtClean="0"/>
              <a:t>Exercise</a:t>
            </a:r>
          </a:p>
          <a:p>
            <a:pPr lvl="1"/>
            <a:r>
              <a:rPr lang="en-US" dirty="0" smtClean="0"/>
              <a:t>Diabetes</a:t>
            </a:r>
          </a:p>
          <a:p>
            <a:pPr lvl="1"/>
            <a:r>
              <a:rPr lang="en-US" dirty="0" smtClean="0"/>
              <a:t>Access to health care</a:t>
            </a:r>
          </a:p>
          <a:p>
            <a:r>
              <a:rPr lang="en-US" dirty="0" smtClean="0"/>
              <a:t>Services offered:</a:t>
            </a:r>
          </a:p>
          <a:p>
            <a:pPr lvl="1"/>
            <a:r>
              <a:rPr lang="en-US" dirty="0" smtClean="0"/>
              <a:t>Blood pressure </a:t>
            </a:r>
          </a:p>
          <a:p>
            <a:pPr lvl="1"/>
            <a:r>
              <a:rPr lang="en-US" dirty="0" smtClean="0"/>
              <a:t>Blood glucose checks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Diabetes:</a:t>
            </a:r>
          </a:p>
          <a:p>
            <a:pPr lvl="1"/>
            <a:r>
              <a:rPr lang="en-US" dirty="0" smtClean="0"/>
              <a:t>Lifestyle modification including:</a:t>
            </a:r>
          </a:p>
          <a:p>
            <a:pPr lvl="2"/>
            <a:r>
              <a:rPr lang="en-US" dirty="0" smtClean="0"/>
              <a:t>Diet modification</a:t>
            </a:r>
          </a:p>
          <a:p>
            <a:pPr lvl="2"/>
            <a:r>
              <a:rPr lang="en-US" dirty="0" smtClean="0"/>
              <a:t>Exercise</a:t>
            </a:r>
          </a:p>
          <a:p>
            <a:pPr lvl="2"/>
            <a:r>
              <a:rPr lang="en-US" dirty="0" smtClean="0"/>
              <a:t>Frequent glucose checks</a:t>
            </a:r>
          </a:p>
          <a:p>
            <a:pPr lvl="1"/>
            <a:r>
              <a:rPr lang="en-US" dirty="0" smtClean="0"/>
              <a:t>Performed glucose checks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 Provided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Titles/topics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Anticipated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Would Do Differently…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259</Words>
  <Application>Microsoft Office PowerPoint</Application>
  <PresentationFormat>On-screen Show (4:3)</PresentationFormat>
  <Paragraphs>56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Diabetes Education</vt:lpstr>
      <vt:lpstr>Vermilion County Statistics (2009)</vt:lpstr>
      <vt:lpstr>Vermilion County Statistics, Cont’d</vt:lpstr>
      <vt:lpstr>The Health Fair at Merche Manor</vt:lpstr>
      <vt:lpstr>Our Teaching</vt:lpstr>
      <vt:lpstr>Literature Provided</vt:lpstr>
      <vt:lpstr>What We Anticipated</vt:lpstr>
      <vt:lpstr>What We Learned</vt:lpstr>
      <vt:lpstr>What We Would Do Differently…</vt:lpstr>
      <vt:lpstr>References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Education</dc:title>
  <dc:creator>Marcia</dc:creator>
  <cp:lastModifiedBy>Marcia</cp:lastModifiedBy>
  <cp:revision>8</cp:revision>
  <dcterms:created xsi:type="dcterms:W3CDTF">2011-02-16T05:08:52Z</dcterms:created>
  <dcterms:modified xsi:type="dcterms:W3CDTF">2011-02-16T05:46:57Z</dcterms:modified>
</cp:coreProperties>
</file>