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88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2C60A4-B72E-4813-8DBD-60F6FFA32DB5}" type="datetimeFigureOut">
              <a:rPr lang="en-US" smtClean="0"/>
              <a:pPr/>
              <a:t>4/9/2011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0033E5-2386-431F-AD06-BFA9AE788C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S3LGaFNEWoAVzijzbkF/SIG=1299magba/EXP=1302432331/**http:/basalt.deviantart.com/art/chubby-girl-1958290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hestat/obesity_child_07_08/obesity_child_07_08.htm#tabl0e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msn.com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 </a:t>
            </a:r>
            <a:r>
              <a:rPr lang="en-US" sz="7200" dirty="0" smtClean="0"/>
              <a:t>Oakland, Illinois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7315200" cy="1981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Community Assessment Project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Lakeview College of Nursing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Tenika McMillan, RN,</a:t>
            </a:r>
          </a:p>
          <a:p>
            <a:pPr algn="ctr"/>
            <a:r>
              <a:rPr lang="en-US" sz="2000" dirty="0" smtClean="0"/>
              <a:t>Alicia Northen, RN,</a:t>
            </a:r>
          </a:p>
          <a:p>
            <a:pPr algn="ctr"/>
            <a:r>
              <a:rPr lang="en-US" sz="2000" dirty="0" smtClean="0"/>
              <a:t>Sheila Roth, RN,</a:t>
            </a:r>
          </a:p>
          <a:p>
            <a:pPr algn="ctr"/>
            <a:r>
              <a:rPr lang="en-US" sz="2000" dirty="0" smtClean="0"/>
              <a:t>Lori Turner, RN</a:t>
            </a:r>
          </a:p>
          <a:p>
            <a:endParaRPr lang="en-US" sz="2000" dirty="0" smtClean="0"/>
          </a:p>
        </p:txBody>
      </p:sp>
      <p:pic>
        <p:nvPicPr>
          <p:cNvPr id="26625" name="Picture 1" descr="C:\Users\sheila\AppData\Local\Microsoft\Windows\Temporary Internet Files\Content.IE5\7QC0BDVM\MC9004460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5410200"/>
            <a:ext cx="543154" cy="1025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4800600" cy="4267200"/>
          </a:xfrm>
        </p:spPr>
        <p:txBody>
          <a:bodyPr>
            <a:noAutofit/>
          </a:bodyPr>
          <a:lstStyle/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Food Pantry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Used Clothing Store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A few blocks further east: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Funeral Home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Lumber Yard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Crop Production Business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733800" cy="4843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South of the town square: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Columbia Building 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Newspaper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Noodle Company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Variety Store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 Fire House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Ambulance Garage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800600" cy="3352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On the West side of the square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Library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Meals on Wheels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Grocery Store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The Oaks Manor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8229600" cy="2895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Boundaries of Oakland: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North  separated from south by Route 133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East from West / Oakland/Ashmore Road &amp; Walnut St.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Roads found in good shape.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181600" cy="36242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Observations: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No public transportation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Nearest hospital 18 miles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Predominantly white people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Very little activity observed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endParaRPr lang="en-US" sz="2000" dirty="0"/>
          </a:p>
        </p:txBody>
      </p:sp>
      <p:pic>
        <p:nvPicPr>
          <p:cNvPr id="14337" name="Picture 1" descr="C:\Users\sheila\AppData\Local\Microsoft\Windows\Temporary Internet Files\Content.IE5\G3D8KAVP\MC9001496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2922760" cy="189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6400800" cy="49196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School Nurse:  Vivian Hudson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Obesity concerns / children / adults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Proactive approach / provide opportunities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Community 5K race / 1K walk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Open gym 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Walk Night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Changing meals / snacks at school</a:t>
            </a:r>
          </a:p>
        </p:txBody>
      </p:sp>
      <p:pic>
        <p:nvPicPr>
          <p:cNvPr id="13313" name="Picture 1" descr="C:\Users\sheila\AppData\Local\Microsoft\Windows\Temporary Internet Files\Content.IE5\KGEU29OU\MC9001980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0"/>
            <a:ext cx="1553424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3400" cy="4995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dirty="0" smtClean="0"/>
              <a:t>Obesity Calculations : Adults vs. Children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Adults:  Calculating relation between height and weight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between 25 &amp; 29.9 (Overweight)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&gt;30 (Obese)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Children:  BMI figured in percentiles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at 85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 and &lt;95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 percentile (Overweight)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BMI &gt;95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 same sex / age (Obese)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76726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Oakland, Illinois adult obesity rate / 2010 / 27.2%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Childhood obesity/ low-income preschool / Coles County / 13.6%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1986 Illinois obesity rate &lt;10%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1994 increased to 15% -19%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1999 increased to 20% - 24%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2008 all time high 25% - 29%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2009 Illinois maintained same high percentage</a:t>
            </a:r>
            <a:endParaRPr lang="en-US" dirty="0"/>
          </a:p>
        </p:txBody>
      </p:sp>
      <p:pic>
        <p:nvPicPr>
          <p:cNvPr id="4" name="Picture 3" descr="chubby_girl_by_bas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581400"/>
            <a:ext cx="1752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6096000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 tooltip="http://basalt.deviantart.com/art/chubby-girl-19582902"/>
              </a:rPr>
              <a:t>basalt.deviantart.com/</a:t>
            </a:r>
            <a:br>
              <a:rPr lang="en-US" sz="1100" dirty="0" smtClean="0">
                <a:hlinkClick r:id="rId3" tooltip="http://basalt.deviantart.com/art/chubby-girl-19582902"/>
              </a:rPr>
            </a:br>
            <a:r>
              <a:rPr lang="en-US" sz="1100" dirty="0" smtClean="0">
                <a:hlinkClick r:id="rId3" tooltip="http://basalt.deviantart.com/art/chubby-girl-19582902"/>
              </a:rPr>
              <a:t>art</a:t>
            </a:r>
            <a:br>
              <a:rPr lang="en-US" sz="1100" dirty="0" smtClean="0">
                <a:hlinkClick r:id="rId3" tooltip="http://basalt.deviantart.com/art/chubby-girl-19582902"/>
              </a:rPr>
            </a:br>
            <a:r>
              <a:rPr lang="en-US" sz="1100" dirty="0" smtClean="0">
                <a:hlinkClick r:id="rId3" tooltip="http://basalt.deviantart.com/art/chubby-girl-19582902"/>
              </a:rPr>
              <a:t>chubby-girl-19582902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dc.gov/nchs/data/hestat/obesity_child_07_08/Figures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96199" cy="51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57150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hlinkClick r:id="rId3"/>
              </a:rPr>
              <a:t>http://www.cdc.gov/nchs/data/hestat/obesity_child_07_08/obesity_child_07_08.htm#tabl0e1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267200" cy="42338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Population in Oakland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In 2009 total population 933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Males:  454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Females 479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Age 2009: 40.5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Age Illinois 2009: 34.7  </a:t>
            </a:r>
          </a:p>
        </p:txBody>
      </p:sp>
      <p:pic>
        <p:nvPicPr>
          <p:cNvPr id="9218" name="Picture 2" descr="C:\Users\sheila\AppData\Local\Microsoft\Windows\Temporary Internet Files\Content.IE5\7QC0BDVM\MP9004226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2362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315200" cy="54102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3400" cy="4843464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household income ~ $39,498 (Oakland)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Median household income residents Illinois $53,966</a:t>
            </a:r>
          </a:p>
        </p:txBody>
      </p:sp>
      <p:pic>
        <p:nvPicPr>
          <p:cNvPr id="8194" name="Picture 2" descr="C:\Users\sheila\AppData\Local\Microsoft\Windows\Temporary Internet Files\Content.IE5\A69ON2L7\MP9004422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5791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543800" cy="52244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Most common jobs Oakland men 2009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Farmers / Farm managers 4%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Assemblers / Fabricators 5%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Metal &amp; Plastic Workers 5%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Construction Trades 5%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Carpenters 7%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Drivers / Sales / Truck Drivers 8%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v"/>
            </a:pPr>
            <a:r>
              <a:rPr lang="en-US" sz="2200" dirty="0" smtClean="0"/>
              <a:t> Other / Supervisors 8%</a:t>
            </a:r>
          </a:p>
          <a:p>
            <a:endParaRPr lang="en-US" dirty="0"/>
          </a:p>
        </p:txBody>
      </p:sp>
      <p:pic>
        <p:nvPicPr>
          <p:cNvPr id="7169" name="Picture 1" descr="C:\Users\sheila\AppData\Local\Microsoft\Windows\Temporary Internet Files\Content.IE5\G3D8KAVP\MC9002133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648200"/>
            <a:ext cx="1410005" cy="1815084"/>
          </a:xfrm>
          <a:prstGeom prst="rect">
            <a:avLst/>
          </a:prstGeom>
          <a:noFill/>
        </p:spPr>
      </p:pic>
      <p:pic>
        <p:nvPicPr>
          <p:cNvPr id="7170" name="Picture 2" descr="C:\Users\sheila\AppData\Local\Microsoft\Windows\Temporary Internet Files\Content.IE5\7QC0BDVM\MC9003340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1306678" cy="1822399"/>
          </a:xfrm>
          <a:prstGeom prst="rect">
            <a:avLst/>
          </a:prstGeom>
          <a:noFill/>
        </p:spPr>
      </p:pic>
      <p:pic>
        <p:nvPicPr>
          <p:cNvPr id="7171" name="Picture 3" descr="C:\Users\sheila\AppData\Local\Microsoft\Windows\Temporary Internet Files\Content.IE5\7QC0BDVM\MC9001984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05000"/>
            <a:ext cx="2563640" cy="190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77200" cy="5224464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Most common jobs Oakland women 2009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Secretaries / Administrative Assistants 8%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Other production  occupations / Supervisors 8%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Teachers through middle school 6%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Cooks / Food Prep 6%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Other office administrative support workers 5%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Assemblers / Fabricators 5%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Retail Sales 4%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9600" cy="4919664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Predominant Race:  White 99.2%, Asian 0.8%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Education levels: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High school:  82.7%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Bachelor’s degree of higher:  15.3% 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Graduate or Professional Degree:  3.8%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Unemployed:  2.7%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1" name="Picture 1" descr="C:\Users\sheila\AppData\Local\Microsoft\Windows\Temporary Internet Files\Content.IE5\A69ON2L7\MC9003268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1794053" cy="180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6629400" cy="4767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200" dirty="0" smtClean="0"/>
              <a:t>Marital Status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Five Categories for ages 15 years or older.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Never Been Married 2009: 16.8%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Married 2009: 60.1%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Separated Individuals 2009:  0.9%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Widows / Widowers 2009:  10.0%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200" dirty="0" smtClean="0"/>
              <a:t> Divorced 2009:  12.3%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7" name="Picture 1" descr="C:\Users\sheila\AppData\Local\Microsoft\Windows\Temporary Internet Files\Content.IE5\A69ON2L7\MP9004392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2672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Data / 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34400" cy="49196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Religious Congregations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Lutheran:  10%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United Methodist:  13%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Southern Baptist:  10%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Christian / Churches of Christ:  15%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Catholic:  16%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Theorist:</a:t>
            </a:r>
            <a:br>
              <a:rPr lang="en-US" dirty="0" smtClean="0"/>
            </a:br>
            <a:r>
              <a:rPr lang="en-US" dirty="0" smtClean="0"/>
              <a:t>Betty Neuman’s System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5486400" cy="4538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Betty Neuman’s System Model Believes: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Purpose of nurse:  retain stability   prevention levels.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Primary:  Protect normal / strengthen flexible lines defense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Secondary: Strengthen resistance/ reduce reaction / increase resistance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Tertiary:  Readapt / Stabilize / Protect Reconstitution / Return Wellness</a:t>
            </a:r>
            <a:endParaRPr lang="en-US" sz="2000" dirty="0"/>
          </a:p>
        </p:txBody>
      </p:sp>
      <p:pic>
        <p:nvPicPr>
          <p:cNvPr id="4" name="Picture 3" descr="betty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133600"/>
            <a:ext cx="2286000" cy="275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105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www.angelfire.com/ns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398" y="457197"/>
          <a:ext cx="8153401" cy="6558012"/>
        </p:xfrm>
        <a:graphic>
          <a:graphicData uri="http://schemas.openxmlformats.org/drawingml/2006/table">
            <a:tbl>
              <a:tblPr/>
              <a:tblGrid>
                <a:gridCol w="2718344"/>
                <a:gridCol w="2718344"/>
                <a:gridCol w="2716713"/>
              </a:tblGrid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Problem Correlates of Factors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Relationships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Supportive Data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High risk for diabetes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Patients with diagnosis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High risk for obesity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Patients with diagnosis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local medical care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physician or healthcare offices in the town of Oakland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 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pharmacy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&amp; medical supply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pharmacy located in town of Oakland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 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dental care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dental office in town of Oakland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 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transportation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agencies offering transportation to town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health education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agencies providing healthcare education in town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Lack of exercise options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gym or structured exercise programs in town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Windshield/interviews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Low socioeconomic status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No money to pay for exercise options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49.7% poverty status in 1999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6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Low level of education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Limited comprehension and motivation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14% non-graduates from H.S.</a:t>
                      </a:r>
                    </a:p>
                  </a:txBody>
                  <a:tcPr marL="43751" marR="43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4800"/>
          <a:ext cx="8153402" cy="6171745"/>
        </p:xfrm>
        <a:graphic>
          <a:graphicData uri="http://schemas.openxmlformats.org/drawingml/2006/table">
            <a:tbl>
              <a:tblPr/>
              <a:tblGrid>
                <a:gridCol w="2038132"/>
                <a:gridCol w="2038132"/>
                <a:gridCol w="2038132"/>
                <a:gridCol w="2039006"/>
              </a:tblGrid>
              <a:tr h="14478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Strengths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Resources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5758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School Nurse-provides school kids with education, evaluations,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restatements,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and organizes a 5k run annually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Churches-5-helps members, provides some local services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Food Pantry-sponsored by church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Grocery Store- in town, over the counter meds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Independent Living Facility-Oaks Manor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Senior Center-sponsors home delivered meals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Schools-k-12-large track 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Swimming Pool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96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Golf Course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Newspaper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State Park-fishing, hiking, boating within 5 miles of town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Post office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Retail-Furniture, Noodle, Used clothing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Insurance office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Restaurants-2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Library-could be a place for educational meetings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Funeral Home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Historical Marker-Rutherford Home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VFW Legion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Farm Implement Store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3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Grain Elevator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Chemical Plant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Gas Station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Police Dept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Lions Club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Masons of Illinois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Ladies VFW Auxiliary</a:t>
                      </a: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58200" cy="38528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Nursing Diagnosis: 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Knowledge deficit related to obesity in Oakland, Illinois related to lack of equipment and information provided in interviews as evidenced by CDC statistics. </a:t>
            </a:r>
            <a:endParaRPr lang="en-US" sz="2000" dirty="0"/>
          </a:p>
        </p:txBody>
      </p:sp>
      <p:pic>
        <p:nvPicPr>
          <p:cNvPr id="41985" name="Picture 1" descr="C:\Users\sheila\AppData\Local\Microsoft\Windows\Temporary Internet Files\Content.IE5\7QC0BDVM\MP9003372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76800"/>
            <a:ext cx="2362200" cy="161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Welcome to Oakland, IL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05800" cy="169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8000" dirty="0" smtClean="0"/>
              <a:t>Community located in South East Illinois</a:t>
            </a:r>
          </a:p>
          <a:p>
            <a:pPr>
              <a:lnSpc>
                <a:spcPct val="200000"/>
              </a:lnSpc>
            </a:pPr>
            <a:r>
              <a:rPr lang="en-US" sz="8000" dirty="0" smtClean="0"/>
              <a:t>33.9 miles South East of Champaign</a:t>
            </a:r>
          </a:p>
          <a:p>
            <a:pPr>
              <a:lnSpc>
                <a:spcPct val="200000"/>
              </a:lnSpc>
            </a:pPr>
            <a:r>
              <a:rPr lang="en-US" sz="8000" dirty="0" smtClean="0"/>
              <a:t>100.3 miles West of Indianapolis</a:t>
            </a:r>
          </a:p>
          <a:p>
            <a:pPr>
              <a:lnSpc>
                <a:spcPct val="200000"/>
              </a:lnSpc>
            </a:pPr>
            <a:r>
              <a:rPr lang="en-US" sz="8000" dirty="0" smtClean="0"/>
              <a:t>152.1 miles South of Chicago</a:t>
            </a:r>
          </a:p>
          <a:p>
            <a:endParaRPr lang="en-US" dirty="0"/>
          </a:p>
        </p:txBody>
      </p:sp>
      <p:pic>
        <p:nvPicPr>
          <p:cNvPr id="4" name="il_fi" descr="http://www.fathersoncamp.org/map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429000" cy="3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15000" y="6324600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http:www.mapquest.com/oaklandIL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Interventions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371600" y="381000"/>
          <a:ext cx="7239000" cy="6477000"/>
        </p:xfrm>
        <a:graphic>
          <a:graphicData uri="http://schemas.openxmlformats.org/drawingml/2006/table">
            <a:tbl>
              <a:tblPr/>
              <a:tblGrid>
                <a:gridCol w="1290381"/>
                <a:gridCol w="2048167"/>
                <a:gridCol w="1519146"/>
                <a:gridCol w="1046602"/>
                <a:gridCol w="1334704"/>
              </a:tblGrid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Completion date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Responsible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of 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Evaluation-Effective, Efficient, Adequate, Appropriate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5/15/2011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parish nurse program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Was parish nurse hired and trained?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5/15/2011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Contact all churches for support-schedule meeting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all churches respond, attend a meeting?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Provide education to community on obesity-office,  home visits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 Nurse, Parish Nurse, 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parish nurse or lay teachers holding classes, attendance? 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6/15/2011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Schedule Lay teacher training- 3 lay teachers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 Nurse, Parish Nurse, Public health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parish nurse training 3 teachers?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Newspaper articles-once a week for 6 weeks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the parish nurse develop article and submit?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and interventions (cont’d)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138238" y="374650"/>
          <a:ext cx="7239000" cy="1341120"/>
        </p:xfrm>
        <a:graphic>
          <a:graphicData uri="http://schemas.openxmlformats.org/drawingml/2006/table">
            <a:tbl>
              <a:tblPr/>
              <a:tblGrid>
                <a:gridCol w="1290381"/>
                <a:gridCol w="2048167"/>
                <a:gridCol w="1519146"/>
                <a:gridCol w="1046602"/>
                <a:gridCol w="1334704"/>
              </a:tblGrid>
              <a:tr h="107315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Completion date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Responsible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of intervention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Evaluation-Effective, Efficient, Adequate, Appropriate</a:t>
                      </a:r>
                      <a:endParaRPr lang="en-US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701802"/>
          <a:ext cx="7238999" cy="5063036"/>
        </p:xfrm>
        <a:graphic>
          <a:graphicData uri="http://schemas.openxmlformats.org/drawingml/2006/table">
            <a:tbl>
              <a:tblPr/>
              <a:tblGrid>
                <a:gridCol w="1290381"/>
                <a:gridCol w="2048166"/>
                <a:gridCol w="1519146"/>
                <a:gridCol w="1046603"/>
                <a:gridCol w="1334703"/>
              </a:tblGrid>
              <a:tr h="13664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Hold classes at library regarding obesity- 2 classes per week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the parish nurse develop article and submit?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5/31/2011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Mail brochures to all residents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 residents receive brochures, understand, and call to schedule class?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6/30/2011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classes through churches-nutrition, exercise, healthy lifestyle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parish nurse fulfilling the duties-lay teachers and classes?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2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6/30/2011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Provide nursing care to community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 the nurse scheduling office and home visits-documenting?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and Interventions (cont’d)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138238" y="374650"/>
          <a:ext cx="7239000" cy="1341120"/>
        </p:xfrm>
        <a:graphic>
          <a:graphicData uri="http://schemas.openxmlformats.org/drawingml/2006/table">
            <a:tbl>
              <a:tblPr/>
              <a:tblGrid>
                <a:gridCol w="1290381"/>
                <a:gridCol w="2048167"/>
                <a:gridCol w="1519146"/>
                <a:gridCol w="1046602"/>
                <a:gridCol w="1334704"/>
              </a:tblGrid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Completion date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Responsible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of intervention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Evaluation-Effective, Efficient, Adequate, Appropriate</a:t>
                      </a: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676400"/>
          <a:ext cx="7239001" cy="5120640"/>
        </p:xfrm>
        <a:graphic>
          <a:graphicData uri="http://schemas.openxmlformats.org/drawingml/2006/table">
            <a:tbl>
              <a:tblPr/>
              <a:tblGrid>
                <a:gridCol w="1290382"/>
                <a:gridCol w="2048166"/>
                <a:gridCol w="1519146"/>
                <a:gridCol w="1046603"/>
                <a:gridCol w="1334704"/>
              </a:tblGrid>
              <a:tr h="110642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Increase exercise  to 30 minutes / day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residents are attending exercise/walking on their own?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4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Structured exercise programs-4 new programs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programs developed with teachers, participants?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4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Organize water aerobics at pool-once weekly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residents are attending aerobics/swimming on his or her own?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2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7/15/2011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Walking groups at school track and state park, 5K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Parish Nurse, Lay Teachers, School Nurse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Primary, Secondary, Individual, Family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many residents are attending groups or walking, or 5K?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ieve_&amp;_succeed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29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1722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www.daydreamer.ws/images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84592"/>
          </a:xfrm>
        </p:spPr>
        <p:txBody>
          <a:bodyPr>
            <a:normAutofit fontScale="92500"/>
          </a:bodyPr>
          <a:lstStyle/>
          <a:p>
            <a:pPr lvl="0">
              <a:lnSpc>
                <a:spcPct val="200000"/>
              </a:lnSpc>
            </a:pPr>
            <a:r>
              <a:rPr lang="en-US" sz="1600" dirty="0" smtClean="0"/>
              <a:t>In six weeks, a part time paid registered nurse position will be approved and hired.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eight weeks, an educational program will be implemented for healthy lifestyle changes related to obesity.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eight weeks, the parish nurse will have office hours and home visits scheduled.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ten weeks, a training program will be developed to train community members to lead exercise classes.</a:t>
            </a:r>
          </a:p>
          <a:p>
            <a:pPr lvl="0">
              <a:lnSpc>
                <a:spcPct val="200000"/>
              </a:lnSpc>
            </a:pPr>
            <a:r>
              <a:rPr lang="en-US" sz="1600" dirty="0" smtClean="0"/>
              <a:t>In twelve weeks, a structured physical activity program will be implemented in town.</a:t>
            </a:r>
          </a:p>
          <a:p>
            <a:endParaRPr lang="en-US" dirty="0"/>
          </a:p>
        </p:txBody>
      </p:sp>
      <p:pic>
        <p:nvPicPr>
          <p:cNvPr id="45060" name="Picture 4" descr="C:\Users\sheila\AppData\Local\Microsoft\Windows\Temporary Internet Files\Content.IE5\KGEU29OU\MC9002899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029200"/>
            <a:ext cx="169148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1700" dirty="0" smtClean="0"/>
              <a:t> Improve knowledge deficit related to obesity involving 50% of residents of Oakland residents with obesity. </a:t>
            </a:r>
          </a:p>
          <a:p>
            <a:pPr lvl="0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1700" dirty="0" smtClean="0"/>
              <a:t> Increase awareness of risk factors of obesity within Oakland. 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1700" dirty="0" smtClean="0"/>
              <a:t> Increase options for physical activity in Oakland by 50%.</a:t>
            </a:r>
          </a:p>
          <a:p>
            <a:endParaRPr lang="en-US" dirty="0"/>
          </a:p>
        </p:txBody>
      </p:sp>
      <p:pic>
        <p:nvPicPr>
          <p:cNvPr id="5" name="Content Placeholder 4" descr="vision1024x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609600"/>
            <a:ext cx="5276850" cy="5334000"/>
          </a:xfrm>
        </p:spPr>
      </p:pic>
      <p:sp>
        <p:nvSpPr>
          <p:cNvPr id="6" name="TextBox 5"/>
          <p:cNvSpPr txBox="1"/>
          <p:nvPr/>
        </p:nvSpPr>
        <p:spPr>
          <a:xfrm>
            <a:off x="4953000" y="60960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www.daydreamer.ws/images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0292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Questions???</a:t>
            </a:r>
            <a:endParaRPr lang="en-US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Welcome to Oakland (cont’d)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Surrounding communities are small towns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Difficult to find healthcare locally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Must travel significant distances for medical treatment.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Mattoon is closest area with healthcare options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77" name="Picture 1" descr="C:\Users\sheila\AppData\Local\Microsoft\Windows\Temporary Internet Files\Content.IE5\KGEU29OU\MC90044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76800"/>
            <a:ext cx="1447800" cy="126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Oakland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2819400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Map provides detailed look of Oakland.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Boundaries more clearly defined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MapForm_MapImage" descr="http://maps.msn.com/(nlcyeqectjseixueemh2nj45)/MPSvc.aspx?MPMtd=M&amp;L=USA&amp;C=39.657066123999996%2c-88.02594&amp;A=6&amp;S=800%2c740&amp;PN=1081799112&amp;P=|39.63910%2c-88.02594|1|61943|L1|&amp;UA=62&amp;gb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648200" cy="4800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800600" y="6172200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hlinkClick r:id="rId3"/>
              </a:rPr>
              <a:t>http://maps.msn.com/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77200" cy="45386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 Performed:  Multiple times / different times of day.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Homes  approximately same age and similar style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Styles: Ranch, Cape Cod, and Bungalow Style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Homes older but well kept.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South of  Route 133 lower socioeconomic class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Moderately sized yards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No new development / few abandoned homes</a:t>
            </a:r>
          </a:p>
          <a:p>
            <a:pPr lvl="1"/>
            <a:endParaRPr lang="en-US" dirty="0" smtClean="0"/>
          </a:p>
        </p:txBody>
      </p:sp>
      <p:pic>
        <p:nvPicPr>
          <p:cNvPr id="22530" name="Picture 2" descr="C:\Users\sheila\AppData\Local\Microsoft\Windows\Temporary Internet Files\Content.IE5\KGEU29OU\MC900413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9041" y="5181600"/>
            <a:ext cx="1684959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Oakland IL,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68580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 Center of Town: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Open grassy area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Local businesses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People seen frequenting businesses in daytime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No one around in evening hours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80772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 North Side of Square: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Christian Church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Separated from south side of town by Route 133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Windshield Survey:  Oakland, IL</a:t>
            </a:r>
            <a:br>
              <a:rPr lang="en-US" dirty="0" smtClean="0"/>
            </a:b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267200" cy="5410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  East of the town square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Insurance Company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Furniture Store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Beauty and Barber  Shop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Bank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Small Restaurant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Farm Implement Store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/>
              <a:t>  Antique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605</TotalTime>
  <Words>1782</Words>
  <Application>Microsoft Office PowerPoint</Application>
  <PresentationFormat>On-screen Show (4:3)</PresentationFormat>
  <Paragraphs>347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Verve</vt:lpstr>
      <vt:lpstr> Oakland, Illinois</vt:lpstr>
      <vt:lpstr>Slide 2</vt:lpstr>
      <vt:lpstr>Welcome to Oakland, IL</vt:lpstr>
      <vt:lpstr>Welcome to Oakland (cont’d)</vt:lpstr>
      <vt:lpstr>Welcome to Oakland (cont’d)</vt:lpstr>
      <vt:lpstr>Windshield Survey:  Oakland, IL</vt:lpstr>
      <vt:lpstr>Windshield Survey: Oakland IL,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Windshield Survey:  Oakland, IL (cont’d)</vt:lpstr>
      <vt:lpstr>Interviews</vt:lpstr>
      <vt:lpstr>Descriptive Data / Demographics</vt:lpstr>
      <vt:lpstr>Descriptive Data / Demographics</vt:lpstr>
      <vt:lpstr>Slide 18</vt:lpstr>
      <vt:lpstr>Descriptive Data / Demographics</vt:lpstr>
      <vt:lpstr>Descriptive Data / Demographics</vt:lpstr>
      <vt:lpstr>Descriptive Data / Demographics</vt:lpstr>
      <vt:lpstr>Descriptive Data / Demographics</vt:lpstr>
      <vt:lpstr>Descriptive Data / Demographics</vt:lpstr>
      <vt:lpstr>Descriptive Data / Demographics</vt:lpstr>
      <vt:lpstr>Descriptive Data / Demographics</vt:lpstr>
      <vt:lpstr>Nursing Theorist: Betty Neuman’s System Model</vt:lpstr>
      <vt:lpstr>Slide 27</vt:lpstr>
      <vt:lpstr>Slide 28</vt:lpstr>
      <vt:lpstr>Nursing Care</vt:lpstr>
      <vt:lpstr>Plan and Interventions</vt:lpstr>
      <vt:lpstr>Plan and interventions (cont’d)</vt:lpstr>
      <vt:lpstr>Plan and Interventions (cont’d)</vt:lpstr>
      <vt:lpstr>Slide 33</vt:lpstr>
      <vt:lpstr>Short Term Goals</vt:lpstr>
      <vt:lpstr>Long Term Goals</vt:lpstr>
      <vt:lpstr>Questions???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sheila roth</dc:creator>
  <cp:lastModifiedBy>sheila roth</cp:lastModifiedBy>
  <cp:revision>99</cp:revision>
  <dcterms:created xsi:type="dcterms:W3CDTF">2011-04-09T03:35:30Z</dcterms:created>
  <dcterms:modified xsi:type="dcterms:W3CDTF">2011-04-10T04:02:01Z</dcterms:modified>
</cp:coreProperties>
</file>