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pPr/>
              <a:t>3/29/2011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53446173-AB5E-1647-B6C7-F7F4AFDE6F43}" type="datetimeFigureOut">
              <a:rPr lang="en-US" smtClean="0"/>
              <a:pPr/>
              <a:t>3/29/2011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5ADF5002-90B1-4449-820A-82FDD3C01C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ct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pPr/>
              <a:t>3/29/2011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53446173-AB5E-1647-B6C7-F7F4AFDE6F43}" type="datetimeFigureOut">
              <a:rPr lang="en-US" smtClean="0"/>
              <a:pPr/>
              <a:t>3/29/2011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5ADF5002-90B1-4449-820A-82FDD3C01C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pPr/>
              <a:t>3/29/2011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53446173-AB5E-1647-B6C7-F7F4AFDE6F43}" type="datetimeFigureOut">
              <a:rPr lang="en-US" smtClean="0"/>
              <a:pPr/>
              <a:t>3/29/2011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pPr/>
              <a:t>3/29/2011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pPr/>
              <a:t>3/29/2011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pPr/>
              <a:t>3/29/2011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pPr/>
              <a:t>3/29/2011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pPr/>
              <a:t>3/29/2011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pPr/>
              <a:t>3/29/2011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pPr/>
              <a:t>3/29/2011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53446173-AB5E-1647-B6C7-F7F4AFDE6F43}" type="datetimeFigureOut">
              <a:rPr lang="en-US" smtClean="0"/>
              <a:pPr/>
              <a:t>3/29/2011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5ADF5002-90B1-4449-820A-82FDD3C01CD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53446173-AB5E-1647-B6C7-F7F4AFDE6F43}" type="datetimeFigureOut">
              <a:rPr lang="en-US" smtClean="0"/>
              <a:pPr/>
              <a:t>3/29/2011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5ADF5002-90B1-4449-820A-82FDD3C01C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yoclinic.org/chest-pain/types.html" TargetMode="External"/><Relationship Id="rId2" Type="http://schemas.openxmlformats.org/officeDocument/2006/relationships/hyperlink" Target="http://www.mayoclinic.org/health/chest-pain/DS00016/Dsection=caus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eart.org/HEARTORG/Conditions/HeartAttack/WarningSignsofaHeartAttack/Warning-Signs-of-a-Heart-Attack_UCM_002039_Article.j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573893"/>
            <a:ext cx="7583488" cy="1470025"/>
          </a:xfrm>
        </p:spPr>
        <p:txBody>
          <a:bodyPr/>
          <a:lstStyle/>
          <a:p>
            <a:r>
              <a:rPr lang="en-US" dirty="0" smtClean="0"/>
              <a:t>Sources and evaluation of chest pain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941965"/>
            <a:ext cx="7583487" cy="1752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By: Lauren Magruder, Megan Aprile, Holly Robson, and Allison Marquardt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chest pain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309179"/>
            <a:ext cx="7583488" cy="42973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Cardiac</a:t>
            </a:r>
          </a:p>
          <a:p>
            <a:r>
              <a:rPr lang="en-US" sz="4000" dirty="0" smtClean="0"/>
              <a:t>Digestive</a:t>
            </a:r>
          </a:p>
          <a:p>
            <a:r>
              <a:rPr lang="en-US" sz="4000" dirty="0" smtClean="0"/>
              <a:t>Musculoskeletal</a:t>
            </a:r>
          </a:p>
          <a:p>
            <a:r>
              <a:rPr lang="en-US" sz="4000" dirty="0" smtClean="0"/>
              <a:t>Respiratory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199345"/>
            <a:ext cx="7583488" cy="42973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OLDCARTS</a:t>
            </a:r>
          </a:p>
          <a:p>
            <a:r>
              <a:rPr lang="en-US" sz="3200" smtClean="0"/>
              <a:t>ECG</a:t>
            </a:r>
            <a:endParaRPr lang="en-US" sz="3200" dirty="0" smtClean="0"/>
          </a:p>
          <a:p>
            <a:r>
              <a:rPr lang="en-US" sz="3200" dirty="0" smtClean="0"/>
              <a:t>Chest X-Ray</a:t>
            </a:r>
          </a:p>
          <a:p>
            <a:r>
              <a:rPr lang="en-US" sz="3200" dirty="0" smtClean="0"/>
              <a:t>Stress Test</a:t>
            </a:r>
          </a:p>
          <a:p>
            <a:r>
              <a:rPr lang="en-US" sz="3200" dirty="0" smtClean="0"/>
              <a:t>Possible Cardiac Catheterization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Myocardial infarction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364986"/>
            <a:ext cx="7583488" cy="4297363"/>
          </a:xfrm>
        </p:spPr>
        <p:txBody>
          <a:bodyPr/>
          <a:lstStyle/>
          <a:p>
            <a:r>
              <a:rPr lang="en-US" sz="3200" dirty="0" smtClean="0"/>
              <a:t>Who is at risk?</a:t>
            </a:r>
          </a:p>
          <a:p>
            <a:r>
              <a:rPr lang="en-US" sz="3200" dirty="0" smtClean="0"/>
              <a:t>What are the warning signs and symptoms?</a:t>
            </a:r>
          </a:p>
          <a:p>
            <a:r>
              <a:rPr lang="en-US" sz="3200" dirty="0" smtClean="0"/>
              <a:t>What should you do if you suspect your patient is having a heart attack?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236154"/>
            <a:ext cx="7583488" cy="1557639"/>
          </a:xfrm>
        </p:spPr>
        <p:txBody>
          <a:bodyPr/>
          <a:lstStyle/>
          <a:p>
            <a:r>
              <a:rPr lang="en-US" sz="3200" dirty="0" smtClean="0"/>
              <a:t>Is all chest pain related to heart disease?</a:t>
            </a:r>
          </a:p>
          <a:p>
            <a:pPr lvl="2"/>
            <a:r>
              <a:rPr lang="en-US" dirty="0" smtClean="0"/>
              <a:t>http://</a:t>
            </a:r>
            <a:r>
              <a:rPr lang="en-US" dirty="0" err="1" smtClean="0"/>
              <a:t>www.youtube.com/watch?v</a:t>
            </a:r>
            <a:r>
              <a:rPr lang="en-US" dirty="0" smtClean="0"/>
              <a:t>=11Hlu0mkvAY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19176" y="223615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Pulmonary embolism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346582"/>
            <a:ext cx="7583488" cy="4297363"/>
          </a:xfrm>
        </p:spPr>
        <p:txBody>
          <a:bodyPr/>
          <a:lstStyle/>
          <a:p>
            <a:r>
              <a:rPr lang="en-US" sz="3200" dirty="0" smtClean="0"/>
              <a:t>Who is at risk?</a:t>
            </a:r>
          </a:p>
          <a:p>
            <a:r>
              <a:rPr lang="en-US" sz="3200" dirty="0" smtClean="0"/>
              <a:t>What are the warning signs and symptoms?</a:t>
            </a:r>
          </a:p>
          <a:p>
            <a:r>
              <a:rPr lang="en-US" sz="3200" dirty="0" smtClean="0"/>
              <a:t>What should you do if you suspect your patient is having a pulmonary embolism?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Heartburn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355784"/>
            <a:ext cx="7583488" cy="42973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What causes heartburn?</a:t>
            </a:r>
          </a:p>
          <a:p>
            <a:r>
              <a:rPr lang="en-US" sz="3200" dirty="0" smtClean="0"/>
              <a:t>How is heartburn different than other forms of chest pain?</a:t>
            </a:r>
          </a:p>
          <a:p>
            <a:r>
              <a:rPr lang="en-US" sz="3200" dirty="0" smtClean="0"/>
              <a:t>How do I help my patient relieve heartburn?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551982"/>
            <a:ext cx="7583488" cy="4297363"/>
          </a:xfrm>
        </p:spPr>
        <p:txBody>
          <a:bodyPr>
            <a:noAutofit/>
          </a:bodyPr>
          <a:lstStyle/>
          <a:p>
            <a:r>
              <a:rPr lang="en-US" sz="1200" dirty="0" smtClean="0"/>
              <a:t>Chest discomfort: When is stress testing necessary? (2011). </a:t>
            </a:r>
            <a:r>
              <a:rPr lang="en-US" sz="1200" i="1" dirty="0" err="1" smtClean="0"/>
              <a:t>Clevelend</a:t>
            </a:r>
            <a:r>
              <a:rPr lang="en-US" sz="1200" i="1" dirty="0" smtClean="0"/>
              <a:t> clinic. </a:t>
            </a:r>
            <a:r>
              <a:rPr lang="en-US" sz="1200" dirty="0" smtClean="0"/>
              <a:t>Retrieved from http://myclevelendclinic.org/disorders/heart_disease/hic_chest_discomfort_when_is_stress_testing_necessary. </a:t>
            </a:r>
            <a:r>
              <a:rPr lang="en-US" sz="1200" dirty="0" err="1" smtClean="0"/>
              <a:t>aspx</a:t>
            </a:r>
            <a:endParaRPr lang="en-US" sz="1200" dirty="0" smtClean="0"/>
          </a:p>
          <a:p>
            <a:r>
              <a:rPr lang="en-US" sz="1200" dirty="0" err="1" smtClean="0"/>
              <a:t>Karnath</a:t>
            </a:r>
            <a:r>
              <a:rPr lang="en-US" sz="1200" dirty="0" smtClean="0"/>
              <a:t>, B., Holden, M.D., </a:t>
            </a:r>
            <a:r>
              <a:rPr lang="en-US" sz="1200" dirty="0" err="1" smtClean="0"/>
              <a:t>Hussain</a:t>
            </a:r>
            <a:r>
              <a:rPr lang="en-US" sz="1200" dirty="0" smtClean="0"/>
              <a:t>, N. (2004). Chest pain: Differentiating cardiac from noncardiac causes. </a:t>
            </a:r>
            <a:r>
              <a:rPr lang="en-US" sz="1200" i="1" dirty="0" smtClean="0"/>
              <a:t>Hospital </a:t>
            </a:r>
            <a:r>
              <a:rPr lang="en-US" sz="1200" i="1" dirty="0" err="1" smtClean="0"/>
              <a:t>phsician</a:t>
            </a:r>
            <a:r>
              <a:rPr lang="en-US" sz="1200" i="1" dirty="0" smtClean="0"/>
              <a:t>, 38. 25-27. </a:t>
            </a:r>
            <a:r>
              <a:rPr lang="en-US" sz="1200" dirty="0" smtClean="0"/>
              <a:t>Retrieved from http://www. Turner-white.com/</a:t>
            </a:r>
            <a:r>
              <a:rPr lang="en-US" sz="1200" dirty="0" err="1" smtClean="0"/>
              <a:t>memberfile.php?PubCode</a:t>
            </a:r>
            <a:r>
              <a:rPr lang="en-US" sz="1200" dirty="0" smtClean="0"/>
              <a:t>=hp_apr04_cardiac.pdf</a:t>
            </a:r>
          </a:p>
          <a:p>
            <a:r>
              <a:rPr lang="en-US" sz="1200" dirty="0" smtClean="0"/>
              <a:t>Mayo clinic staff (2011). Chest pain. </a:t>
            </a:r>
            <a:r>
              <a:rPr lang="en-US" sz="1200" i="1" dirty="0" smtClean="0"/>
              <a:t>Mayo clinic. </a:t>
            </a:r>
            <a:r>
              <a:rPr lang="en-US" sz="1200" dirty="0" smtClean="0"/>
              <a:t>Retrieved from </a:t>
            </a:r>
            <a:r>
              <a:rPr lang="en-US" sz="1200" dirty="0" smtClean="0">
                <a:hlinkClick r:id="rId2"/>
              </a:rPr>
              <a:t>http://www.mayoclinic.org/health/chest-pain/DS00016/Dsection=causes</a:t>
            </a:r>
            <a:r>
              <a:rPr lang="en-US" sz="1200" dirty="0" smtClean="0"/>
              <a:t>.</a:t>
            </a:r>
          </a:p>
          <a:p>
            <a:r>
              <a:rPr lang="en-US" sz="1200" dirty="0" smtClean="0"/>
              <a:t>Mayo clinic staff (2011). Chronic chest pain. </a:t>
            </a:r>
            <a:r>
              <a:rPr lang="en-US" sz="1200" i="1" dirty="0" smtClean="0"/>
              <a:t>Mayo clinic. </a:t>
            </a:r>
            <a:r>
              <a:rPr lang="en-US" sz="1200" dirty="0" smtClean="0"/>
              <a:t>Retrieved from </a:t>
            </a:r>
            <a:r>
              <a:rPr lang="en-US" sz="1200" dirty="0" smtClean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www.mayoclinic.org/chest-pain/types.html</a:t>
            </a:r>
            <a:endParaRPr lang="en-US" sz="1200" dirty="0" smtClean="0"/>
          </a:p>
          <a:p>
            <a:r>
              <a:rPr lang="en-US" sz="1200" dirty="0" err="1" smtClean="0"/>
              <a:t>McCance</a:t>
            </a:r>
            <a:r>
              <a:rPr lang="en-US" sz="1200" dirty="0" smtClean="0"/>
              <a:t>, K.L, </a:t>
            </a:r>
            <a:r>
              <a:rPr lang="en-US" sz="1200" dirty="0" err="1" smtClean="0"/>
              <a:t>Huether</a:t>
            </a:r>
            <a:r>
              <a:rPr lang="en-US" sz="1200" dirty="0" smtClean="0"/>
              <a:t>, S. (2010). </a:t>
            </a:r>
            <a:r>
              <a:rPr lang="en-US" sz="1200" i="1" dirty="0" smtClean="0"/>
              <a:t>Pathophysiology: The biological basis for disease in adults and children.</a:t>
            </a:r>
            <a:r>
              <a:rPr lang="en-US" sz="1200" dirty="0" smtClean="0"/>
              <a:t> Maryland Heights, MO: Mosby Elsevier</a:t>
            </a:r>
          </a:p>
          <a:p>
            <a:r>
              <a:rPr lang="en-US" sz="1200" dirty="0" smtClean="0"/>
              <a:t>American Heart Associations staff (2011). Warning signs of a heart attack. </a:t>
            </a:r>
            <a:r>
              <a:rPr lang="en-US" sz="1200" i="1" dirty="0" smtClean="0"/>
              <a:t>American Heart Association. </a:t>
            </a:r>
            <a:r>
              <a:rPr lang="en-US" sz="1200" dirty="0" smtClean="0"/>
              <a:t>Retrieved from </a:t>
            </a:r>
            <a:r>
              <a:rPr lang="en-US" sz="1200" dirty="0" smtClean="0">
                <a:hlinkClick r:id="rId4"/>
              </a:rPr>
              <a:t>http://www.heart.org/HEARTORG/Conditions/HeartAttack/WarningSignsofaHeartAttack/Warning-Signs-of-a-Heart-Attack_UCM_002039_Article.jsp</a:t>
            </a:r>
            <a:endParaRPr lang="en-US" sz="1200" dirty="0" smtClean="0"/>
          </a:p>
          <a:p>
            <a:r>
              <a:rPr lang="en-US" sz="1200" dirty="0" smtClean="0"/>
              <a:t>What's causing my chest pain? (2011). </a:t>
            </a:r>
            <a:r>
              <a:rPr lang="en-US" sz="1200" i="1" dirty="0" smtClean="0"/>
              <a:t>WebMD: Better information better health</a:t>
            </a:r>
            <a:r>
              <a:rPr lang="en-US" sz="1200" dirty="0" smtClean="0"/>
              <a:t>. Retrieved from http://webmd.com/pain-management/guide/whats-causing-my-chest-pain. 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624</TotalTime>
  <Words>149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Precedent</vt:lpstr>
      <vt:lpstr>Sources and evaluation of chest pain</vt:lpstr>
      <vt:lpstr>Types of chest pain</vt:lpstr>
      <vt:lpstr>Evaluation</vt:lpstr>
      <vt:lpstr>Myocardial infarction</vt:lpstr>
      <vt:lpstr>Video</vt:lpstr>
      <vt:lpstr>Pulmonary embolism</vt:lpstr>
      <vt:lpstr>Heartburn</vt:lpstr>
      <vt:lpstr>Resources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Sources and evaluation of chest pain</dc:title>
  <dc:creator> </dc:creator>
  <cp:lastModifiedBy>Holly R Dillybar</cp:lastModifiedBy>
  <cp:revision>7</cp:revision>
  <dcterms:created xsi:type="dcterms:W3CDTF">2011-03-27T12:03:17Z</dcterms:created>
  <dcterms:modified xsi:type="dcterms:W3CDTF">2011-03-29T18:21:39Z</dcterms:modified>
</cp:coreProperties>
</file>