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89" r:id="rId2"/>
    <p:sldId id="290" r:id="rId3"/>
    <p:sldId id="291" r:id="rId4"/>
    <p:sldId id="292" r:id="rId5"/>
    <p:sldId id="293" r:id="rId6"/>
    <p:sldId id="294" r:id="rId7"/>
    <p:sldId id="295" r:id="rId8"/>
    <p:sldId id="296" r:id="rId9"/>
    <p:sldId id="297" r:id="rId10"/>
    <p:sldId id="298" r:id="rId11"/>
    <p:sldId id="299" r:id="rId12"/>
    <p:sldId id="300" r:id="rId13"/>
    <p:sldId id="301" r:id="rId14"/>
    <p:sldId id="302" r:id="rId15"/>
    <p:sldId id="303" r:id="rId16"/>
    <p:sldId id="304" r:id="rId17"/>
    <p:sldId id="305" r:id="rId18"/>
    <p:sldId id="306" r:id="rId19"/>
    <p:sldId id="307" r:id="rId20"/>
    <p:sldId id="308" r:id="rId21"/>
    <p:sldId id="309" r:id="rId22"/>
    <p:sldId id="310" r:id="rId23"/>
    <p:sldId id="311" r:id="rId24"/>
    <p:sldId id="312" r:id="rId25"/>
    <p:sldId id="313" r:id="rId26"/>
    <p:sldId id="314" r:id="rId27"/>
    <p:sldId id="315" r:id="rId28"/>
    <p:sldId id="316" r:id="rId29"/>
    <p:sldId id="317" r:id="rId30"/>
    <p:sldId id="318" r:id="rId31"/>
    <p:sldId id="319" r:id="rId32"/>
    <p:sldId id="320"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9680" autoAdjust="0"/>
  </p:normalViewPr>
  <p:slideViewPr>
    <p:cSldViewPr>
      <p:cViewPr varScale="1">
        <p:scale>
          <a:sx n="42" d="100"/>
          <a:sy n="42" d="100"/>
        </p:scale>
        <p:origin x="-218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44D685-6B51-4FE9-9D0B-93C30C810A26}" type="datetimeFigureOut">
              <a:rPr lang="en-US" smtClean="0"/>
              <a:t>9/20/2012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7D5C00-20F9-4F3A-8CAB-FBE5708762D2}" type="slidenum">
              <a:rPr lang="en-US" smtClean="0"/>
              <a:t>‹#›</a:t>
            </a:fld>
            <a:endParaRPr lang="en-US"/>
          </a:p>
        </p:txBody>
      </p:sp>
    </p:spTree>
    <p:extLst>
      <p:ext uri="{BB962C8B-B14F-4D97-AF65-F5344CB8AC3E}">
        <p14:creationId xmlns:p14="http://schemas.microsoft.com/office/powerpoint/2010/main" val="944660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Epidemiology gives us a solid</a:t>
            </a:r>
            <a:r>
              <a:rPr lang="en-US" baseline="0" dirty="0" smtClean="0"/>
              <a:t> framework to begin community assessment.  Community assessment is a comprehensive evaluation of the status of a community.  It is an integral function that supports all aspects of nursing practice.  </a:t>
            </a:r>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056827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Private/voluntary (not-for-profit) – governed by voluntary board of directors and community-based advisory boards interested in fiscally-sound, high-quality care for clients – example is visiting nurse association</a:t>
            </a:r>
          </a:p>
          <a:p>
            <a:endParaRPr lang="en-US" dirty="0"/>
          </a:p>
          <a:p>
            <a:r>
              <a:rPr lang="en-US" dirty="0"/>
              <a:t>Hospital-based – have developed in last 25 years to save money and maintain control of client care costs; maintain levels of quality and increase collaboration by establishing home health care services as a part of the continuum of care offered by the hospital</a:t>
            </a:r>
          </a:p>
          <a:p>
            <a:endParaRPr lang="en-US" dirty="0"/>
          </a:p>
          <a:p>
            <a:r>
              <a:rPr lang="en-US" dirty="0"/>
              <a:t>Proprietary (for-profit) – private agencies that plan to and want to make a profit.  Can be part of a local, national or international chain of home healthcare agencies; services often paid for privately by families; profit is used to benefit the owner</a:t>
            </a:r>
          </a:p>
          <a:p>
            <a:endParaRPr lang="en-US" dirty="0"/>
          </a:p>
          <a:p>
            <a:r>
              <a:rPr lang="en-US" dirty="0"/>
              <a:t>Public – AKA official agencies – supported by public monies that often come from taxes; can come from local, state, or federal governments; some county health departments may offer this service</a:t>
            </a:r>
          </a:p>
          <a:p>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10980267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None/>
            </a:pPr>
            <a:r>
              <a:rPr lang="en-US" dirty="0" smtClean="0"/>
              <a:t>True</a:t>
            </a:r>
          </a:p>
          <a:p>
            <a:pPr>
              <a:buFontTx/>
              <a:buNone/>
            </a:pPr>
            <a:r>
              <a:rPr lang="en-US" dirty="0" smtClean="0"/>
              <a:t>   Rationale: Case management—development and coordination of care for a selected client and family</a:t>
            </a:r>
          </a:p>
          <a:p>
            <a:pPr>
              <a:buFontTx/>
              <a:buNone/>
            </a:pPr>
            <a:r>
              <a:rPr lang="en-US" dirty="0" smtClean="0"/>
              <a:t>   Care management—coordination of a plan or process to bring health services together as a common whole in a cost effective way</a:t>
            </a:r>
          </a:p>
          <a:p>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20</a:t>
            </a:fld>
            <a:endParaRPr lang="en-US">
              <a:solidFill>
                <a:prstClr val="black"/>
              </a:solidFill>
            </a:endParaRPr>
          </a:p>
        </p:txBody>
      </p:sp>
    </p:spTree>
    <p:extLst>
      <p:ext uri="{BB962C8B-B14F-4D97-AF65-F5344CB8AC3E}">
        <p14:creationId xmlns:p14="http://schemas.microsoft.com/office/powerpoint/2010/main" val="17688406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military insurance is </a:t>
            </a:r>
            <a:r>
              <a:rPr lang="en-US" dirty="0" smtClean="0"/>
              <a:t>TRICARE.  </a:t>
            </a:r>
            <a:endParaRPr lang="en-US" dirty="0" smtClean="0"/>
          </a:p>
          <a:p>
            <a:endParaRPr lang="en-US" dirty="0" smtClean="0"/>
          </a:p>
          <a:p>
            <a:r>
              <a:rPr lang="en-US" dirty="0" smtClean="0"/>
              <a:t>Home healthcare</a:t>
            </a:r>
            <a:r>
              <a:rPr lang="en-US" baseline="0" dirty="0" smtClean="0"/>
              <a:t> is regulated by the state and federal government.  Insurance companies generally align themselves with the regulations stipulated by these governments, but may have their own rules and regulations in place.  Home health agencies are certified where stipulated conditions must be present for the agency to give services to the public and be paid for those services.  </a:t>
            </a:r>
          </a:p>
          <a:p>
            <a:endParaRPr lang="en-US" baseline="0" dirty="0" smtClean="0"/>
          </a:p>
          <a:p>
            <a:r>
              <a:rPr lang="en-US" baseline="0" dirty="0" smtClean="0"/>
              <a:t>Generally are certified for 60 day periods.</a:t>
            </a:r>
          </a:p>
          <a:p>
            <a:endParaRPr lang="en-US" baseline="0" dirty="0" smtClean="0"/>
          </a:p>
          <a:p>
            <a:r>
              <a:rPr lang="en-US" baseline="0" dirty="0" smtClean="0"/>
              <a:t>Medicare eligibility:  be homebound, have plan of care, skilled needs, intermittent care needs, necessity</a:t>
            </a:r>
            <a:endParaRPr lang="en-US" dirty="0" smtClean="0"/>
          </a:p>
          <a:p>
            <a:r>
              <a:rPr lang="en-US" dirty="0" smtClean="0"/>
              <a:t>Homebound – based upon how difficulty it is for a client to leave the home; must require a taxing effort and must</a:t>
            </a:r>
            <a:r>
              <a:rPr lang="en-US" baseline="0" dirty="0" smtClean="0"/>
              <a:t> be related to maintaining health and personal care – can include leaving for doctor’s appointment; key stipulation is that a taxing effort is required.  Determining a client’s homebound status is primarily a way reimbursement systems qualify the severity level of an illness for which they will pay for services.</a:t>
            </a:r>
          </a:p>
          <a:p>
            <a:endParaRPr lang="en-US" dirty="0" smtClean="0"/>
          </a:p>
          <a:p>
            <a:r>
              <a:rPr lang="en-US" dirty="0" smtClean="0"/>
              <a:t>Plan of care – an agency-generated written document</a:t>
            </a:r>
            <a:r>
              <a:rPr lang="en-US" baseline="0" dirty="0" smtClean="0"/>
              <a:t> that is guided by a lengthy assessment</a:t>
            </a:r>
          </a:p>
          <a:p>
            <a:endParaRPr lang="en-US" dirty="0" smtClean="0"/>
          </a:p>
          <a:p>
            <a:r>
              <a:rPr lang="en-US" dirty="0" smtClean="0"/>
              <a:t>Skilled needs –the needs of the client that are accomplished through the professional abilities of registered nurses or their supervised designees; includes skilled</a:t>
            </a:r>
            <a:r>
              <a:rPr lang="en-US" baseline="0" dirty="0" smtClean="0"/>
              <a:t> observation, assessment, teaching, management, and evaluation of a variety of conditions and situations</a:t>
            </a:r>
          </a:p>
          <a:p>
            <a:endParaRPr lang="en-US" dirty="0" smtClean="0"/>
          </a:p>
          <a:p>
            <a:r>
              <a:rPr lang="en-US" dirty="0" smtClean="0"/>
              <a:t>Intermittent care needs – refers to a situation in which care is usually provided over</a:t>
            </a:r>
            <a:r>
              <a:rPr lang="en-US" baseline="0" dirty="0" smtClean="0"/>
              <a:t> several hours during the day, several days during the week, for a specified time period.  </a:t>
            </a:r>
            <a:r>
              <a:rPr lang="en-US" b="1" baseline="0" dirty="0" smtClean="0"/>
              <a:t>Medicare requires the specified time period to be 60 days with appropriate renewals if skilled needs continue to exist.</a:t>
            </a:r>
          </a:p>
          <a:p>
            <a:endParaRPr lang="en-US" b="1" dirty="0" smtClean="0"/>
          </a:p>
          <a:p>
            <a:r>
              <a:rPr lang="en-US" dirty="0" smtClean="0"/>
              <a:t>Necessity – means that the service given by a home health</a:t>
            </a:r>
            <a:r>
              <a:rPr lang="en-US" baseline="0" dirty="0" smtClean="0"/>
              <a:t> agency is reasonable based on the status of the client.</a:t>
            </a:r>
            <a:endParaRPr lang="en-US" dirty="0" smtClean="0"/>
          </a:p>
          <a:p>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21999314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chart makes it a bit clearer.</a:t>
            </a:r>
            <a:endParaRPr lang="en-US" dirty="0"/>
          </a:p>
        </p:txBody>
      </p:sp>
      <p:sp>
        <p:nvSpPr>
          <p:cNvPr id="4" name="Slide Number Placeholder 3"/>
          <p:cNvSpPr>
            <a:spLocks noGrp="1"/>
          </p:cNvSpPr>
          <p:nvPr>
            <p:ph type="sldNum" sz="quarter" idx="10"/>
          </p:nvPr>
        </p:nvSpPr>
        <p:spPr/>
        <p:txBody>
          <a:bodyPr/>
          <a:lstStyle/>
          <a:p>
            <a:fld id="{C67D5C00-20F9-4F3A-8CAB-FBE5708762D2}" type="slidenum">
              <a:rPr lang="en-US" smtClean="0"/>
              <a:t>22</a:t>
            </a:fld>
            <a:endParaRPr lang="en-US"/>
          </a:p>
        </p:txBody>
      </p:sp>
    </p:spTree>
    <p:extLst>
      <p:ext uri="{BB962C8B-B14F-4D97-AF65-F5344CB8AC3E}">
        <p14:creationId xmlns:p14="http://schemas.microsoft.com/office/powerpoint/2010/main" val="30739025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Set by ANA –</a:t>
            </a:r>
            <a:r>
              <a:rPr lang="en-US" baseline="0" dirty="0" smtClean="0"/>
              <a:t> standards of care for home health nurses</a:t>
            </a:r>
          </a:p>
          <a:p>
            <a:endParaRPr lang="en-US" baseline="0" dirty="0" smtClean="0"/>
          </a:p>
          <a:p>
            <a:r>
              <a:rPr lang="en-US" baseline="0" dirty="0" smtClean="0"/>
              <a:t>One of the most powerful professional performance standards, unique to home care because of client and family engagement in the client’s own world, is </a:t>
            </a:r>
            <a:r>
              <a:rPr lang="en-US" baseline="0" dirty="0" err="1" smtClean="0"/>
              <a:t>th</a:t>
            </a:r>
            <a:r>
              <a:rPr lang="en-US" baseline="0" dirty="0" smtClean="0"/>
              <a:t> emphasis on helping clients and families to be consumers of healthcare.  May be in the form of helping clients and families receive information about their health conditions, health promotion, and disease prevention, as well as the risks and benefits of receiving healthcare in the home.</a:t>
            </a:r>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13798830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None/>
            </a:pPr>
            <a:r>
              <a:rPr lang="en-US" dirty="0" smtClean="0"/>
              <a:t>True</a:t>
            </a:r>
          </a:p>
          <a:p>
            <a:pPr>
              <a:buFontTx/>
              <a:buNone/>
            </a:pPr>
            <a:r>
              <a:rPr lang="en-US" dirty="0" smtClean="0"/>
              <a:t>   Rationale: Home care is part of a continuum of care where clients have the opportunity to live through the experiences of </a:t>
            </a:r>
            <a:r>
              <a:rPr lang="en-US" dirty="0" err="1" smtClean="0"/>
              <a:t>subacute</a:t>
            </a:r>
            <a:r>
              <a:rPr lang="en-US" dirty="0" smtClean="0"/>
              <a:t>, chronic, and end-of-life care.</a:t>
            </a:r>
          </a:p>
          <a:p>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24</a:t>
            </a:fld>
            <a:endParaRPr lang="en-US">
              <a:solidFill>
                <a:prstClr val="black"/>
              </a:solidFill>
            </a:endParaRPr>
          </a:p>
        </p:txBody>
      </p:sp>
    </p:spTree>
    <p:extLst>
      <p:ext uri="{BB962C8B-B14F-4D97-AF65-F5344CB8AC3E}">
        <p14:creationId xmlns:p14="http://schemas.microsoft.com/office/powerpoint/2010/main" val="20887196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challenge is to be able to work together in a complementary way to help clients and</a:t>
            </a:r>
            <a:r>
              <a:rPr lang="en-US" baseline="0" dirty="0" smtClean="0"/>
              <a:t> families on the basis of their assessed needs.  Have to be careful not to duplicate services or leave services out.</a:t>
            </a:r>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25</a:t>
            </a:fld>
            <a:endParaRPr lang="en-US">
              <a:solidFill>
                <a:prstClr val="black"/>
              </a:solidFill>
            </a:endParaRPr>
          </a:p>
        </p:txBody>
      </p:sp>
    </p:spTree>
    <p:extLst>
      <p:ext uri="{BB962C8B-B14F-4D97-AF65-F5344CB8AC3E}">
        <p14:creationId xmlns:p14="http://schemas.microsoft.com/office/powerpoint/2010/main" val="10738508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Telehealth</a:t>
            </a:r>
            <a:r>
              <a:rPr lang="en-US" baseline="0" dirty="0" smtClean="0"/>
              <a:t> – </a:t>
            </a:r>
            <a:r>
              <a:rPr lang="en-US" baseline="0" dirty="0" smtClean="0"/>
              <a:t>Over 20 years ago, when I was pregnant with my son, I actually used </a:t>
            </a:r>
            <a:r>
              <a:rPr lang="en-US" baseline="0" dirty="0" err="1" smtClean="0"/>
              <a:t>telehealth</a:t>
            </a:r>
            <a:r>
              <a:rPr lang="en-US" baseline="0" dirty="0" smtClean="0"/>
              <a:t>.  I had a home monitoring system which assessed for uterine contractions and uterine irritability.  I would attach the monitor for a period of time, then call in to a number and the information would be transmitted over the phone lines.  I would then receive a call from a nurse who would tell me if any contractions had been detected and how much uterine irritability was occurring.  Sounds like a great idea – but he still was born at 29 weeks gestation as my water broke!</a:t>
            </a:r>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26</a:t>
            </a:fld>
            <a:endParaRPr lang="en-US">
              <a:solidFill>
                <a:prstClr val="black"/>
              </a:solidFill>
            </a:endParaRPr>
          </a:p>
        </p:txBody>
      </p:sp>
    </p:spTree>
    <p:extLst>
      <p:ext uri="{BB962C8B-B14F-4D97-AF65-F5344CB8AC3E}">
        <p14:creationId xmlns:p14="http://schemas.microsoft.com/office/powerpoint/2010/main" val="10457037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Assisted living – type of community-based care that combines semi-independent living with the availability of nursing care on-site and through home care visits</a:t>
            </a:r>
          </a:p>
          <a:p>
            <a:endParaRPr lang="en-US" dirty="0"/>
          </a:p>
          <a:p>
            <a:r>
              <a:rPr lang="en-US" dirty="0"/>
              <a:t>Home visits to the homeless – Unique challenges – timing, location, and clean conditions – possible to provide care in homeless shelter</a:t>
            </a:r>
          </a:p>
          <a:p>
            <a:endParaRPr lang="en-US" dirty="0"/>
          </a:p>
          <a:p>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27</a:t>
            </a:fld>
            <a:endParaRPr lang="en-US">
              <a:solidFill>
                <a:prstClr val="black"/>
              </a:solidFill>
            </a:endParaRPr>
          </a:p>
        </p:txBody>
      </p:sp>
    </p:spTree>
    <p:extLst>
      <p:ext uri="{BB962C8B-B14F-4D97-AF65-F5344CB8AC3E}">
        <p14:creationId xmlns:p14="http://schemas.microsoft.com/office/powerpoint/2010/main" val="10688122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is </a:t>
            </a:r>
            <a:r>
              <a:rPr lang="en-US" dirty="0" smtClean="0"/>
              <a:t>missing in parish/faith community nursing????</a:t>
            </a:r>
            <a:endParaRPr lang="en-US" dirty="0" smtClean="0"/>
          </a:p>
          <a:p>
            <a:endParaRPr lang="en-US" dirty="0" smtClean="0"/>
          </a:p>
          <a:p>
            <a:r>
              <a:rPr lang="en-US" dirty="0" smtClean="0"/>
              <a:t>Hands-on care!!</a:t>
            </a:r>
          </a:p>
          <a:p>
            <a:endParaRPr lang="en-US" dirty="0" smtClean="0"/>
          </a:p>
          <a:p>
            <a:r>
              <a:rPr lang="en-US" dirty="0" smtClean="0"/>
              <a:t>These services are not </a:t>
            </a:r>
            <a:r>
              <a:rPr lang="en-US" dirty="0" smtClean="0"/>
              <a:t>reimbursed by </a:t>
            </a:r>
            <a:r>
              <a:rPr lang="en-US" dirty="0" smtClean="0"/>
              <a:t>insurance.</a:t>
            </a:r>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28</a:t>
            </a:fld>
            <a:endParaRPr lang="en-US">
              <a:solidFill>
                <a:prstClr val="black"/>
              </a:solidFill>
            </a:endParaRPr>
          </a:p>
        </p:txBody>
      </p:sp>
    </p:spTree>
    <p:extLst>
      <p:ext uri="{BB962C8B-B14F-4D97-AF65-F5344CB8AC3E}">
        <p14:creationId xmlns:p14="http://schemas.microsoft.com/office/powerpoint/2010/main" val="1781750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42626754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Referral can be sent</a:t>
            </a:r>
            <a:r>
              <a:rPr lang="en-US" baseline="0" dirty="0" smtClean="0"/>
              <a:t> at any time (24/7).  </a:t>
            </a:r>
            <a:r>
              <a:rPr lang="en-US" dirty="0" smtClean="0"/>
              <a:t>Initial visit must take place within 24 hours of the referral.</a:t>
            </a:r>
          </a:p>
          <a:p>
            <a:endParaRPr lang="en-US" dirty="0" smtClean="0"/>
          </a:p>
          <a:p>
            <a:r>
              <a:rPr lang="en-US" dirty="0" smtClean="0"/>
              <a:t>Both nurse and client</a:t>
            </a:r>
            <a:r>
              <a:rPr lang="en-US" baseline="0" dirty="0" smtClean="0"/>
              <a:t> safety of importance.</a:t>
            </a:r>
          </a:p>
          <a:p>
            <a:endParaRPr lang="en-US" baseline="0" dirty="0" smtClean="0"/>
          </a:p>
          <a:p>
            <a:r>
              <a:rPr lang="en-US" baseline="0" dirty="0" smtClean="0"/>
              <a:t>Preparation:  documentation is critical</a:t>
            </a:r>
          </a:p>
          <a:p>
            <a:endParaRPr lang="en-US" baseline="0" dirty="0" smtClean="0"/>
          </a:p>
          <a:p>
            <a:r>
              <a:rPr lang="en-US" baseline="0" dirty="0" smtClean="0"/>
              <a:t>Equipment:  need to bring everything for the skills needed; i.e. sterile dressings, catheters, walkers, sanitizer, etc.; home health nurse does not use clients’ sink to wash hands to avoid cross-contamination; must keep extra equipment in the car – have to keep in trunk or so that they are not visible (avoid theft and damage to car)</a:t>
            </a:r>
          </a:p>
          <a:p>
            <a:endParaRPr lang="en-US" baseline="0" dirty="0" smtClean="0"/>
          </a:p>
          <a:p>
            <a:r>
              <a:rPr lang="en-US" baseline="0" dirty="0" smtClean="0"/>
              <a:t>Directions:  very important to know where you are going; GPS has been a huge help</a:t>
            </a:r>
          </a:p>
          <a:p>
            <a:endParaRPr lang="en-US" baseline="0" dirty="0" smtClean="0"/>
          </a:p>
          <a:p>
            <a:r>
              <a:rPr lang="en-US" baseline="0" dirty="0" smtClean="0"/>
              <a:t>Personal safety:  Box 11.3 on page 202 in the book lists safety tips;  need to think about things like when to use the restroom (fast food restaurant?  Gas station?)  What to do if involved in an accident…Need to carry a cell phone with list of emergency numbers.</a:t>
            </a:r>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29</a:t>
            </a:fld>
            <a:endParaRPr lang="en-US">
              <a:solidFill>
                <a:prstClr val="black"/>
              </a:solidFill>
            </a:endParaRPr>
          </a:p>
        </p:txBody>
      </p:sp>
    </p:spTree>
    <p:extLst>
      <p:ext uri="{BB962C8B-B14F-4D97-AF65-F5344CB8AC3E}">
        <p14:creationId xmlns:p14="http://schemas.microsoft.com/office/powerpoint/2010/main" val="21403224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800" dirty="0"/>
              <a:t>The actual visit – introduce services to client and family as well as how to obtain assistance when nurse is not there; needs to be given orally and in writing.  Discharge planning begins at the very first home visit.  Key component is assessment.  Must obtain client permission to carry out assessment.  Nurse is a guest in the client’s home.</a:t>
            </a:r>
          </a:p>
          <a:p>
            <a:endParaRPr lang="en-US" sz="2800" dirty="0"/>
          </a:p>
          <a:p>
            <a:pPr lvl="1"/>
            <a:r>
              <a:rPr lang="en-US" sz="2800" dirty="0"/>
              <a:t>Assessing for risk of medication errors – meds may be taken incorrectly and may have adverse effects or interactions; errors can occur due to errors in prescribing, transcription, client and family confusion, pharmacy errors, and cultural beliefs.  When at home clients may </a:t>
            </a:r>
            <a:r>
              <a:rPr lang="en-US" sz="2800" dirty="0" smtClean="0"/>
              <a:t>refuse </a:t>
            </a:r>
            <a:r>
              <a:rPr lang="en-US" sz="2800" dirty="0"/>
              <a:t>or forget to take their medications, not fill a prescription due to cost or need to refill and not know how or have ready access to a pharmacy.  Sometimes there are multiple care providers prescribing which leads to an increased potential for possible error.  Use of OTC and herbals can also cause problems.</a:t>
            </a:r>
          </a:p>
          <a:p>
            <a:pPr lvl="1"/>
            <a:endParaRPr lang="en-US" sz="2800" dirty="0"/>
          </a:p>
          <a:p>
            <a:pPr lvl="1"/>
            <a:r>
              <a:rPr lang="en-US" sz="2800" dirty="0"/>
              <a:t>Assessing for risk of falls – falls are a major health problem in home care.  1/3 of older adults fall every year with serious consequences, from fractures to head injuries to death.  The elderly, after a fall, may have an ongoing fear of falling, lose function/mobility,  become disabled, have activity restrictions, lose independence, have increased social isolation, depression, and nursing home placement.</a:t>
            </a:r>
          </a:p>
          <a:p>
            <a:pPr lvl="1"/>
            <a:endParaRPr lang="en-US" sz="2800" dirty="0"/>
          </a:p>
          <a:p>
            <a:pPr lvl="1"/>
            <a:r>
              <a:rPr lang="en-US" sz="2800" dirty="0"/>
              <a:t>Assessing for risk of abuse and neglect – clients and family members may be victims of abuse and the home health nurse is in the position to observe for potential or actual abuse.  Remember that abuse can be emotional (possible verbal), physical, and especially with the elderly, financial.  Sometimes a client is the victim of self-neglect – i.e. not taking care of personal hygiene, refusing to take medications, refusing to eat.  Need to take into account cultural beliefs, lack of caregiver skill, caregiver burden/support, well-intended, but misguided care, client autonomy and the right to self-determination.  Remember that we are not there to make judgments; if we suspect, we call in authorities who will complete an investigation.</a:t>
            </a:r>
          </a:p>
          <a:p>
            <a:pPr lvl="1"/>
            <a:endParaRPr lang="en-US" sz="2800" dirty="0"/>
          </a:p>
          <a:p>
            <a:r>
              <a:rPr lang="en-US" sz="2800" dirty="0"/>
              <a:t>Termination of the visit – need to ensure that client/family know how to contact the agency at any time; also need to establish when the next visit will take place; also need to discuss things that are potential problems – i.e. visible gun on table, nurse is allergic to smoke, big barking dog, etc</a:t>
            </a:r>
            <a:r>
              <a:rPr lang="en-US" sz="2800" dirty="0" smtClean="0"/>
              <a:t>.  What WOULD</a:t>
            </a:r>
            <a:r>
              <a:rPr lang="en-US" sz="2800" baseline="0" dirty="0" smtClean="0"/>
              <a:t> you do in these situations?</a:t>
            </a:r>
            <a:endParaRPr lang="en-US" sz="2800" dirty="0"/>
          </a:p>
          <a:p>
            <a:endParaRPr lang="en-US" sz="2800" dirty="0"/>
          </a:p>
          <a:p>
            <a:r>
              <a:rPr lang="en-US" sz="2800" dirty="0"/>
              <a:t>Post-visit planning – determine what other disciplines may need to be involved; outcomes established, schedule of planned visits organized.</a:t>
            </a:r>
          </a:p>
          <a:p>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30</a:t>
            </a:fld>
            <a:endParaRPr lang="en-US">
              <a:solidFill>
                <a:prstClr val="black"/>
              </a:solidFill>
            </a:endParaRPr>
          </a:p>
        </p:txBody>
      </p:sp>
    </p:spTree>
    <p:extLst>
      <p:ext uri="{BB962C8B-B14F-4D97-AF65-F5344CB8AC3E}">
        <p14:creationId xmlns:p14="http://schemas.microsoft.com/office/powerpoint/2010/main" val="31452500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None/>
            </a:pPr>
            <a:r>
              <a:rPr lang="en-US" dirty="0" smtClean="0"/>
              <a:t> False</a:t>
            </a:r>
          </a:p>
          <a:p>
            <a:pPr>
              <a:buFontTx/>
              <a:buNone/>
            </a:pPr>
            <a:r>
              <a:rPr lang="en-US" dirty="0" smtClean="0"/>
              <a:t>   Rationale: </a:t>
            </a:r>
            <a:r>
              <a:rPr lang="en-US" dirty="0" err="1" smtClean="0"/>
              <a:t>Telehealth</a:t>
            </a:r>
            <a:r>
              <a:rPr lang="en-US" dirty="0" smtClean="0"/>
              <a:t> is a form of electronic communication to deliver acute care, not chronic care, and specialty consultations.</a:t>
            </a:r>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31</a:t>
            </a:fld>
            <a:endParaRPr lang="en-US">
              <a:solidFill>
                <a:prstClr val="black"/>
              </a:solidFill>
            </a:endParaRPr>
          </a:p>
        </p:txBody>
      </p:sp>
    </p:spTree>
    <p:extLst>
      <p:ext uri="{BB962C8B-B14F-4D97-AF65-F5344CB8AC3E}">
        <p14:creationId xmlns:p14="http://schemas.microsoft.com/office/powerpoint/2010/main" val="22529539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Culture – especially important when dealing with home visit  situations to keep in mind client’s culture – you are in their home; assess degree of acculturation, religious or spiritual needs, client/family understanding of the health problem that brings the nurse there, etiquette, and social customs and rituals and practices</a:t>
            </a:r>
          </a:p>
          <a:p>
            <a:r>
              <a:rPr lang="en-US" dirty="0"/>
              <a:t>Contracts – developing a plan of care that is mutually acceptable so that health outcomes can be met; sometimes motivation can be a problem; motivation may be related to ambivalence.  Motivational interviewing is important – 4 key aspects – expression of empathy, support of self-efficacy, roll with resistance, and find a discrepancy (nurses should lead clients to discover discrepancies between their current behaviors and them not leading toward their future goal).  Gentle/gradual approach</a:t>
            </a:r>
          </a:p>
          <a:p>
            <a:endParaRPr lang="en-US" dirty="0"/>
          </a:p>
          <a:p>
            <a:r>
              <a:rPr lang="en-US" dirty="0"/>
              <a:t>Confidentiality – HIPAA (passed 1997); assures that personal healthcare information will be kept private and secure; conduct interviews in private environment; when using computer, be sure no one can see screen; may need to log-in.  Absolute need to access information, firewalls in place/, and when and how data will be backed up to prevent loss of information</a:t>
            </a:r>
          </a:p>
          <a:p>
            <a:endParaRPr lang="en-US" dirty="0"/>
          </a:p>
          <a:p>
            <a:r>
              <a:rPr lang="en-US" dirty="0"/>
              <a:t>Several key chronic conditions seen often in home care:  HTN, DM, CHF, pain, incontinence.</a:t>
            </a:r>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32</a:t>
            </a:fld>
            <a:endParaRPr lang="en-US">
              <a:solidFill>
                <a:prstClr val="black"/>
              </a:solidFill>
            </a:endParaRPr>
          </a:p>
        </p:txBody>
      </p:sp>
    </p:spTree>
    <p:extLst>
      <p:ext uri="{BB962C8B-B14F-4D97-AF65-F5344CB8AC3E}">
        <p14:creationId xmlns:p14="http://schemas.microsoft.com/office/powerpoint/2010/main" val="4200874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Geopolitical</a:t>
            </a:r>
            <a:r>
              <a:rPr lang="en-US" baseline="0" dirty="0" smtClean="0"/>
              <a:t> -- </a:t>
            </a:r>
            <a:r>
              <a:rPr lang="en-US" dirty="0" smtClean="0"/>
              <a:t>Keep in mind that someone may be a part</a:t>
            </a:r>
            <a:r>
              <a:rPr lang="en-US" baseline="0" dirty="0" smtClean="0"/>
              <a:t> of the community even if he/she does not live </a:t>
            </a:r>
            <a:r>
              <a:rPr lang="en-US" baseline="0" dirty="0" smtClean="0"/>
              <a:t>there.</a:t>
            </a:r>
          </a:p>
          <a:p>
            <a:endParaRPr lang="en-US" baseline="0" dirty="0" smtClean="0"/>
          </a:p>
          <a:p>
            <a:r>
              <a:rPr lang="en-US" baseline="0" dirty="0" smtClean="0"/>
              <a:t>For example, the people of Camargo have embraced me – even though I don’t live there!  </a:t>
            </a:r>
          </a:p>
          <a:p>
            <a:endParaRPr lang="en-US" baseline="0" dirty="0" smtClean="0"/>
          </a:p>
          <a:p>
            <a:r>
              <a:rPr lang="en-US" baseline="0" dirty="0" smtClean="0"/>
              <a:t>Sometimes this can be someone who lives </a:t>
            </a:r>
            <a:r>
              <a:rPr lang="en-US" baseline="0" dirty="0" smtClean="0"/>
              <a:t>just outside the geographical boundary of the </a:t>
            </a:r>
            <a:r>
              <a:rPr lang="en-US" baseline="0" dirty="0" smtClean="0"/>
              <a:t>community.  For example, I live outside the city limits, but I am part of the Charleston community.  </a:t>
            </a:r>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598306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None/>
            </a:pPr>
            <a:r>
              <a:rPr lang="en-US" dirty="0" smtClean="0"/>
              <a:t>True</a:t>
            </a:r>
          </a:p>
          <a:p>
            <a:pPr>
              <a:buFontTx/>
              <a:buNone/>
            </a:pPr>
            <a:r>
              <a:rPr lang="en-US" dirty="0" smtClean="0"/>
              <a:t>   Rationale: Community assessment includes examination of biological, psychological, and sociocultural influences of the environment that surrounds a specific group of people.</a:t>
            </a:r>
          </a:p>
          <a:p>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242903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 informal assessment of a community commonly used by community health nurses, the windshield survey is a descriptive</a:t>
            </a:r>
            <a:r>
              <a:rPr lang="en-US" baseline="0" dirty="0" smtClean="0"/>
              <a:t> way to understand what appears to be the physical expression of the community as it is viewed through the windshield of a car or on foot.  Think about the city of Charleston or the community in which you live…are there green spaces, places to eat, obtain medical care, grocery shop?  How is the quality of the streets?  Are there sidewalks?  What kinds of weather does the community experience?  Does it have adequate air quality?  What about crime rate in the area?  Is there ambulance/fire/police service that is staffed or is this service volunteer</a:t>
            </a:r>
            <a:r>
              <a:rPr lang="en-US" baseline="0" dirty="0" smtClean="0"/>
              <a:t>?</a:t>
            </a:r>
          </a:p>
          <a:p>
            <a:endParaRPr lang="en-US" baseline="0" dirty="0" smtClean="0"/>
          </a:p>
          <a:p>
            <a:r>
              <a:rPr lang="en-US" baseline="0" dirty="0" smtClean="0"/>
              <a:t>Take a look at the attached link – it is an excellent example of a windshield survey.  For those in Mrs. Piercy’s and my groups, you may have already previewed this as you are completing your own windshield survey.</a:t>
            </a:r>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33608729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a:t>
            </a:r>
            <a:r>
              <a:rPr lang="en-US" baseline="0" dirty="0" smtClean="0"/>
              <a:t> would you assess if there is a c</a:t>
            </a:r>
            <a:r>
              <a:rPr lang="en-US" dirty="0" smtClean="0"/>
              <a:t>luster</a:t>
            </a:r>
            <a:r>
              <a:rPr lang="en-US" baseline="0" dirty="0" smtClean="0"/>
              <a:t> </a:t>
            </a:r>
            <a:r>
              <a:rPr lang="en-US" baseline="0" dirty="0" smtClean="0"/>
              <a:t>of a disease that is vaccine </a:t>
            </a:r>
            <a:r>
              <a:rPr lang="en-US" baseline="0" dirty="0" smtClean="0"/>
              <a:t>preventable in a school?</a:t>
            </a:r>
          </a:p>
          <a:p>
            <a:endParaRPr lang="en-US" baseline="0" dirty="0" smtClean="0"/>
          </a:p>
          <a:p>
            <a:r>
              <a:rPr lang="en-US" baseline="0" dirty="0" smtClean="0"/>
              <a:t>If there was some type of flu outbreak, parents should, of course, keep their children home.  What kinds of education might be done in the school setting for children?</a:t>
            </a:r>
            <a:endParaRPr lang="en-US" baseline="0" dirty="0" smtClean="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1570844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None/>
            </a:pPr>
            <a:r>
              <a:rPr lang="en-US" dirty="0" smtClean="0"/>
              <a:t>False</a:t>
            </a:r>
          </a:p>
          <a:p>
            <a:pPr>
              <a:buFontTx/>
              <a:buNone/>
            </a:pPr>
            <a:r>
              <a:rPr lang="en-US" dirty="0" smtClean="0"/>
              <a:t>   Rationale: The functional health status approach evaluates health patterns in the community. The developmental approaches use a retrospective historical approach to understand cultural changes over time to provide information for future initiatives.</a:t>
            </a:r>
          </a:p>
          <a:p>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20899034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None/>
            </a:pPr>
            <a:r>
              <a:rPr lang="en-US" dirty="0" smtClean="0"/>
              <a:t>Case management—development and coordination of care for a selected client and family</a:t>
            </a:r>
          </a:p>
          <a:p>
            <a:pPr>
              <a:buFontTx/>
              <a:buNone/>
            </a:pPr>
            <a:r>
              <a:rPr lang="en-US" dirty="0" smtClean="0"/>
              <a:t>Care management—coordination of a plan or process to bring health services together as a common whole in a cost effective way</a:t>
            </a:r>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28818985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Home health care has evolved</a:t>
            </a:r>
            <a:r>
              <a:rPr lang="en-US" baseline="0" dirty="0" smtClean="0"/>
              <a:t> over time based on three needs:  (1) quality health care in places and space where people live most of their lives; (2) continued development of ways to inform health care providers what realities affect health promotion and prevention in diverse complex lives of people and families, and (3) cost containment in the health care industry.</a:t>
            </a:r>
          </a:p>
          <a:p>
            <a:endParaRPr lang="en-US" baseline="0" dirty="0" smtClean="0"/>
          </a:p>
          <a:p>
            <a:r>
              <a:rPr lang="en-US" baseline="0" dirty="0" smtClean="0"/>
              <a:t>The development of health insurance and rising healthcare costs as well as medical and nursing specialization have also played a part in the development of home health care.</a:t>
            </a:r>
            <a:endParaRPr lang="en-US" dirty="0"/>
          </a:p>
        </p:txBody>
      </p:sp>
      <p:sp>
        <p:nvSpPr>
          <p:cNvPr id="4" name="Slide Number Placeholder 3"/>
          <p:cNvSpPr>
            <a:spLocks noGrp="1"/>
          </p:cNvSpPr>
          <p:nvPr>
            <p:ph type="sldNum" sz="quarter" idx="10"/>
          </p:nvPr>
        </p:nvSpPr>
        <p:spPr/>
        <p:txBody>
          <a:bodyPr/>
          <a:lstStyle/>
          <a:p>
            <a:fld id="{30ECF6CB-8E87-4CF5-9CE9-29FBC63E9753}"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437397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BF81811-977F-4FDC-AEDF-427CE9C7501A}" type="datetimeFigureOut">
              <a:rPr lang="en-US" smtClean="0"/>
              <a:pPr/>
              <a:t>9/20/2012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A203AD-FEAD-4A25-85A9-99B833639093}" type="slidenum">
              <a:rPr lang="en-US" smtClean="0"/>
              <a:pPr/>
              <a:t>‹#›</a:t>
            </a:fld>
            <a:endParaRPr lang="en-US"/>
          </a:p>
        </p:txBody>
      </p:sp>
    </p:spTree>
    <p:extLst>
      <p:ext uri="{BB962C8B-B14F-4D97-AF65-F5344CB8AC3E}">
        <p14:creationId xmlns:p14="http://schemas.microsoft.com/office/powerpoint/2010/main" val="3266252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F81811-977F-4FDC-AEDF-427CE9C7501A}" type="datetimeFigureOut">
              <a:rPr lang="en-US" smtClean="0"/>
              <a:pPr/>
              <a:t>9/20/2012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A203AD-FEAD-4A25-85A9-99B833639093}" type="slidenum">
              <a:rPr lang="en-US" smtClean="0"/>
              <a:pPr/>
              <a:t>‹#›</a:t>
            </a:fld>
            <a:endParaRPr lang="en-US"/>
          </a:p>
        </p:txBody>
      </p:sp>
    </p:spTree>
    <p:extLst>
      <p:ext uri="{BB962C8B-B14F-4D97-AF65-F5344CB8AC3E}">
        <p14:creationId xmlns:p14="http://schemas.microsoft.com/office/powerpoint/2010/main" val="3070577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BF81811-977F-4FDC-AEDF-427CE9C7501A}" type="datetimeFigureOut">
              <a:rPr lang="en-US" smtClean="0"/>
              <a:pPr/>
              <a:t>9/20/2012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A203AD-FEAD-4A25-85A9-99B833639093}" type="slidenum">
              <a:rPr lang="en-US" smtClean="0"/>
              <a:pPr/>
              <a:t>‹#›</a:t>
            </a:fld>
            <a:endParaRPr lang="en-US"/>
          </a:p>
        </p:txBody>
      </p:sp>
    </p:spTree>
    <p:extLst>
      <p:ext uri="{BB962C8B-B14F-4D97-AF65-F5344CB8AC3E}">
        <p14:creationId xmlns:p14="http://schemas.microsoft.com/office/powerpoint/2010/main" val="1838701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F81811-977F-4FDC-AEDF-427CE9C7501A}" type="datetimeFigureOut">
              <a:rPr lang="en-US" smtClean="0"/>
              <a:pPr/>
              <a:t>9/20/2012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A203AD-FEAD-4A25-85A9-99B833639093}" type="slidenum">
              <a:rPr lang="en-US" smtClean="0"/>
              <a:pPr/>
              <a:t>‹#›</a:t>
            </a:fld>
            <a:endParaRPr lang="en-US"/>
          </a:p>
        </p:txBody>
      </p:sp>
    </p:spTree>
    <p:extLst>
      <p:ext uri="{BB962C8B-B14F-4D97-AF65-F5344CB8AC3E}">
        <p14:creationId xmlns:p14="http://schemas.microsoft.com/office/powerpoint/2010/main" val="3366089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DBF81811-977F-4FDC-AEDF-427CE9C7501A}" type="datetimeFigureOut">
              <a:rPr lang="en-US" smtClean="0"/>
              <a:pPr/>
              <a:t>9/20/2012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A203AD-FEAD-4A25-85A9-99B833639093}" type="slidenum">
              <a:rPr lang="en-US" smtClean="0"/>
              <a:pPr/>
              <a:t>‹#›</a:t>
            </a:fld>
            <a:endParaRPr lang="en-US"/>
          </a:p>
        </p:txBody>
      </p:sp>
    </p:spTree>
    <p:extLst>
      <p:ext uri="{BB962C8B-B14F-4D97-AF65-F5344CB8AC3E}">
        <p14:creationId xmlns:p14="http://schemas.microsoft.com/office/powerpoint/2010/main" val="436286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F81811-977F-4FDC-AEDF-427CE9C7501A}" type="datetimeFigureOut">
              <a:rPr lang="en-US" smtClean="0"/>
              <a:pPr/>
              <a:t>9/20/2012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A203AD-FEAD-4A25-85A9-99B833639093}"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20919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F81811-977F-4FDC-AEDF-427CE9C7501A}" type="datetimeFigureOut">
              <a:rPr lang="en-US" smtClean="0"/>
              <a:pPr/>
              <a:t>9/20/2012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A203AD-FEAD-4A25-85A9-99B833639093}" type="slidenum">
              <a:rPr lang="en-US" smtClean="0"/>
              <a:pPr/>
              <a:t>‹#›</a:t>
            </a:fld>
            <a:endParaRPr lang="en-US"/>
          </a:p>
        </p:txBody>
      </p:sp>
    </p:spTree>
    <p:extLst>
      <p:ext uri="{BB962C8B-B14F-4D97-AF65-F5344CB8AC3E}">
        <p14:creationId xmlns:p14="http://schemas.microsoft.com/office/powerpoint/2010/main" val="2152121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BF81811-977F-4FDC-AEDF-427CE9C7501A}" type="datetimeFigureOut">
              <a:rPr lang="en-US" smtClean="0"/>
              <a:pPr/>
              <a:t>9/20/2012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A203AD-FEAD-4A25-85A9-99B833639093}" type="slidenum">
              <a:rPr lang="en-US" smtClean="0"/>
              <a:pPr/>
              <a:t>‹#›</a:t>
            </a:fld>
            <a:endParaRPr lang="en-US"/>
          </a:p>
        </p:txBody>
      </p:sp>
    </p:spTree>
    <p:extLst>
      <p:ext uri="{BB962C8B-B14F-4D97-AF65-F5344CB8AC3E}">
        <p14:creationId xmlns:p14="http://schemas.microsoft.com/office/powerpoint/2010/main" val="484394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F81811-977F-4FDC-AEDF-427CE9C7501A}" type="datetimeFigureOut">
              <a:rPr lang="en-US" smtClean="0"/>
              <a:pPr/>
              <a:t>9/20/2012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A203AD-FEAD-4A25-85A9-99B833639093}" type="slidenum">
              <a:rPr lang="en-US" smtClean="0"/>
              <a:pPr/>
              <a:t>‹#›</a:t>
            </a:fld>
            <a:endParaRPr lang="en-US"/>
          </a:p>
        </p:txBody>
      </p:sp>
    </p:spTree>
    <p:extLst>
      <p:ext uri="{BB962C8B-B14F-4D97-AF65-F5344CB8AC3E}">
        <p14:creationId xmlns:p14="http://schemas.microsoft.com/office/powerpoint/2010/main" val="2395194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DBF81811-977F-4FDC-AEDF-427CE9C7501A}" type="datetimeFigureOut">
              <a:rPr lang="en-US" smtClean="0"/>
              <a:pPr/>
              <a:t>9/20/2012</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solidFill>
                <a:srgbClr val="464646"/>
              </a:solidFill>
            </a:endParaRPr>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0A203AD-FEAD-4A25-85A9-99B833639093}" type="slidenum">
              <a:rPr lang="en-US" smtClean="0">
                <a:solidFill>
                  <a:srgbClr val="464646"/>
                </a:solidFill>
              </a:rPr>
              <a:pPr/>
              <a:t>‹#›</a:t>
            </a:fld>
            <a:endParaRPr lang="en-US">
              <a:solidFill>
                <a:srgbClr val="464646"/>
              </a:solidFill>
            </a:endParaRPr>
          </a:p>
        </p:txBody>
      </p:sp>
    </p:spTree>
    <p:extLst>
      <p:ext uri="{BB962C8B-B14F-4D97-AF65-F5344CB8AC3E}">
        <p14:creationId xmlns:p14="http://schemas.microsoft.com/office/powerpoint/2010/main" val="689264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F81811-977F-4FDC-AEDF-427CE9C7501A}" type="datetimeFigureOut">
              <a:rPr lang="en-US" smtClean="0"/>
              <a:pPr/>
              <a:t>9/20/2012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A203AD-FEAD-4A25-85A9-99B833639093}" type="slidenum">
              <a:rPr lang="en-US" smtClean="0"/>
              <a:pPr/>
              <a:t>‹#›</a:t>
            </a:fld>
            <a:endParaRPr lang="en-US"/>
          </a:p>
        </p:txBody>
      </p:sp>
    </p:spTree>
    <p:extLst>
      <p:ext uri="{BB962C8B-B14F-4D97-AF65-F5344CB8AC3E}">
        <p14:creationId xmlns:p14="http://schemas.microsoft.com/office/powerpoint/2010/main" val="2280921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DBF81811-977F-4FDC-AEDF-427CE9C7501A}" type="datetimeFigureOut">
              <a:rPr lang="en-US" smtClean="0"/>
              <a:pPr/>
              <a:t>9/20/2012</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0A203AD-FEAD-4A25-85A9-99B833639093}" type="slidenum">
              <a:rPr lang="en-US" smtClean="0"/>
              <a:pPr/>
              <a:t>‹#›</a:t>
            </a:fld>
            <a:endParaRPr lang="en-US"/>
          </a:p>
        </p:txBody>
      </p:sp>
    </p:spTree>
    <p:extLst>
      <p:ext uri="{BB962C8B-B14F-4D97-AF65-F5344CB8AC3E}">
        <p14:creationId xmlns:p14="http://schemas.microsoft.com/office/powerpoint/2010/main" val="2933890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youtube.com/watch?v=FGFA3_gdTpY"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118360"/>
            <a:ext cx="7520940" cy="548640"/>
          </a:xfrm>
        </p:spPr>
        <p:txBody>
          <a:bodyPr/>
          <a:lstStyle/>
          <a:p>
            <a:pPr algn="ctr"/>
            <a:r>
              <a:rPr lang="en-US" dirty="0" smtClean="0"/>
              <a:t/>
            </a:r>
            <a:br>
              <a:rPr lang="en-US" dirty="0" smtClean="0"/>
            </a:br>
            <a:r>
              <a:rPr lang="en-US" dirty="0" smtClean="0"/>
              <a:t>Community Assessment</a:t>
            </a:r>
            <a:br>
              <a:rPr lang="en-US" dirty="0" smtClean="0"/>
            </a:br>
            <a:r>
              <a:rPr lang="en-US" dirty="0"/>
              <a:t/>
            </a:r>
            <a:br>
              <a:rPr lang="en-US" dirty="0"/>
            </a:br>
            <a:r>
              <a:rPr lang="en-US" dirty="0" smtClean="0"/>
              <a:t>Chapter 10</a:t>
            </a:r>
            <a:r>
              <a:rPr lang="en-US" dirty="0"/>
              <a:t/>
            </a:r>
            <a:br>
              <a:rPr lang="en-US" dirty="0"/>
            </a:br>
            <a:endParaRPr lang="en-US" dirty="0"/>
          </a:p>
        </p:txBody>
      </p:sp>
      <p:pic>
        <p:nvPicPr>
          <p:cNvPr id="8194" name="Picture 2" descr="http://cdn.socialmediaexaminer.com/images/1210ap-community.jpg?9d7bd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3429000"/>
            <a:ext cx="4572000" cy="3057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9680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as partner</a:t>
            </a:r>
            <a:endParaRPr lang="en-US" dirty="0"/>
          </a:p>
        </p:txBody>
      </p:sp>
      <p:sp>
        <p:nvSpPr>
          <p:cNvPr id="3" name="Content Placeholder 2"/>
          <p:cNvSpPr>
            <a:spLocks noGrp="1"/>
          </p:cNvSpPr>
          <p:nvPr>
            <p:ph idx="1"/>
          </p:nvPr>
        </p:nvSpPr>
        <p:spPr>
          <a:xfrm>
            <a:off x="822960" y="990600"/>
            <a:ext cx="7520940" cy="4309572"/>
          </a:xfrm>
        </p:spPr>
        <p:txBody>
          <a:bodyPr>
            <a:normAutofit lnSpcReduction="10000"/>
          </a:bodyPr>
          <a:lstStyle/>
          <a:p>
            <a:pPr>
              <a:defRPr/>
            </a:pPr>
            <a:r>
              <a:rPr lang="en-US" sz="2400" dirty="0"/>
              <a:t>People as central members of the community</a:t>
            </a:r>
          </a:p>
          <a:p>
            <a:pPr>
              <a:defRPr/>
            </a:pPr>
            <a:r>
              <a:rPr lang="en-US" sz="2400" dirty="0"/>
              <a:t>The parts of the community that interact with members of the community</a:t>
            </a:r>
          </a:p>
          <a:p>
            <a:pPr lvl="1">
              <a:defRPr/>
            </a:pPr>
            <a:r>
              <a:rPr lang="en-US" sz="2400" dirty="0"/>
              <a:t>Physical environment</a:t>
            </a:r>
          </a:p>
          <a:p>
            <a:pPr lvl="1">
              <a:defRPr/>
            </a:pPr>
            <a:r>
              <a:rPr lang="en-US" sz="2400" dirty="0"/>
              <a:t>Health and social service</a:t>
            </a:r>
          </a:p>
          <a:p>
            <a:pPr lvl="1">
              <a:defRPr/>
            </a:pPr>
            <a:r>
              <a:rPr lang="en-US" sz="2400" dirty="0"/>
              <a:t>Economy</a:t>
            </a:r>
          </a:p>
          <a:p>
            <a:pPr lvl="1">
              <a:defRPr/>
            </a:pPr>
            <a:r>
              <a:rPr lang="en-US" sz="2400" dirty="0"/>
              <a:t>Transportation and safety</a:t>
            </a:r>
          </a:p>
          <a:p>
            <a:pPr lvl="1">
              <a:defRPr/>
            </a:pPr>
            <a:r>
              <a:rPr lang="en-US" sz="2400" dirty="0"/>
              <a:t>Politics and government</a:t>
            </a:r>
          </a:p>
          <a:p>
            <a:pPr lvl="1">
              <a:defRPr/>
            </a:pPr>
            <a:r>
              <a:rPr lang="en-US" sz="2400" dirty="0"/>
              <a:t>Communication</a:t>
            </a:r>
          </a:p>
          <a:p>
            <a:pPr lvl="1">
              <a:defRPr/>
            </a:pPr>
            <a:r>
              <a:rPr lang="en-US" sz="2400" dirty="0"/>
              <a:t>Education</a:t>
            </a:r>
          </a:p>
          <a:p>
            <a:pPr lvl="1">
              <a:defRPr/>
            </a:pPr>
            <a:r>
              <a:rPr lang="en-US" sz="2400" dirty="0"/>
              <a:t>Recreation</a:t>
            </a:r>
          </a:p>
          <a:p>
            <a:endParaRPr lang="en-US" dirty="0"/>
          </a:p>
        </p:txBody>
      </p:sp>
      <p:pic>
        <p:nvPicPr>
          <p:cNvPr id="10242" name="Picture 2" descr="http://ei.mhs.com/portals/0/community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41308" y="2209800"/>
            <a:ext cx="4419600" cy="33242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5606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 health status approach</a:t>
            </a:r>
            <a:endParaRPr lang="en-US" dirty="0"/>
          </a:p>
        </p:txBody>
      </p:sp>
      <p:sp>
        <p:nvSpPr>
          <p:cNvPr id="3" name="Content Placeholder 2"/>
          <p:cNvSpPr>
            <a:spLocks noGrp="1"/>
          </p:cNvSpPr>
          <p:nvPr>
            <p:ph idx="1"/>
          </p:nvPr>
        </p:nvSpPr>
        <p:spPr/>
        <p:txBody>
          <a:bodyPr/>
          <a:lstStyle/>
          <a:p>
            <a:r>
              <a:rPr lang="en-US" sz="2800" dirty="0"/>
              <a:t>The functional health status approach evaluates health patterns in the community.</a:t>
            </a:r>
          </a:p>
          <a:p>
            <a:endParaRPr lang="en-US" dirty="0"/>
          </a:p>
        </p:txBody>
      </p:sp>
    </p:spTree>
    <p:extLst>
      <p:ext uri="{BB962C8B-B14F-4D97-AF65-F5344CB8AC3E}">
        <p14:creationId xmlns:p14="http://schemas.microsoft.com/office/powerpoint/2010/main" val="1809887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Developmental approaches</a:t>
            </a:r>
            <a:endParaRPr lang="en-US" dirty="0"/>
          </a:p>
        </p:txBody>
      </p:sp>
      <p:sp>
        <p:nvSpPr>
          <p:cNvPr id="3" name="Content Placeholder 2"/>
          <p:cNvSpPr>
            <a:spLocks noGrp="1"/>
          </p:cNvSpPr>
          <p:nvPr>
            <p:ph idx="1"/>
          </p:nvPr>
        </p:nvSpPr>
        <p:spPr/>
        <p:txBody>
          <a:bodyPr/>
          <a:lstStyle/>
          <a:p>
            <a:r>
              <a:rPr lang="en-US" sz="2800" dirty="0"/>
              <a:t>The developmental approaches use a retrospective historical approach to understand cultural changes over time to provide information for future initiatives.</a:t>
            </a:r>
          </a:p>
          <a:p>
            <a:endParaRPr lang="en-US" dirty="0"/>
          </a:p>
        </p:txBody>
      </p:sp>
    </p:spTree>
    <p:extLst>
      <p:ext uri="{BB962C8B-B14F-4D97-AF65-F5344CB8AC3E}">
        <p14:creationId xmlns:p14="http://schemas.microsoft.com/office/powerpoint/2010/main" val="173295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Asset-based approach</a:t>
            </a:r>
            <a:endParaRPr lang="en-US" dirty="0"/>
          </a:p>
        </p:txBody>
      </p:sp>
      <p:sp>
        <p:nvSpPr>
          <p:cNvPr id="3" name="Content Placeholder 2"/>
          <p:cNvSpPr>
            <a:spLocks noGrp="1"/>
          </p:cNvSpPr>
          <p:nvPr>
            <p:ph idx="1"/>
          </p:nvPr>
        </p:nvSpPr>
        <p:spPr/>
        <p:txBody>
          <a:bodyPr/>
          <a:lstStyle/>
          <a:p>
            <a:r>
              <a:rPr lang="en-US" sz="2800" dirty="0"/>
              <a:t>The asset-based approach identifies community resources and strengths along with community needs.</a:t>
            </a:r>
          </a:p>
          <a:p>
            <a:endParaRPr lang="en-US" dirty="0"/>
          </a:p>
        </p:txBody>
      </p:sp>
    </p:spTree>
    <p:extLst>
      <p:ext uri="{BB962C8B-B14F-4D97-AF65-F5344CB8AC3E}">
        <p14:creationId xmlns:p14="http://schemas.microsoft.com/office/powerpoint/2010/main" val="9217078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Question ??</a:t>
            </a:r>
            <a:endParaRPr lang="en-US" dirty="0"/>
          </a:p>
        </p:txBody>
      </p:sp>
      <p:sp>
        <p:nvSpPr>
          <p:cNvPr id="3" name="Content Placeholder 2"/>
          <p:cNvSpPr>
            <a:spLocks noGrp="1"/>
          </p:cNvSpPr>
          <p:nvPr>
            <p:ph idx="1"/>
          </p:nvPr>
        </p:nvSpPr>
        <p:spPr/>
        <p:txBody>
          <a:bodyPr/>
          <a:lstStyle/>
          <a:p>
            <a:endParaRPr lang="en-US" sz="2800" dirty="0" smtClean="0"/>
          </a:p>
          <a:p>
            <a:r>
              <a:rPr lang="en-US" sz="2800" dirty="0" smtClean="0"/>
              <a:t>Is </a:t>
            </a:r>
            <a:r>
              <a:rPr lang="en-US" sz="2800" dirty="0"/>
              <a:t>the following statement True or False? </a:t>
            </a:r>
          </a:p>
          <a:p>
            <a:r>
              <a:rPr lang="en-US" sz="2800" dirty="0"/>
              <a:t>   The functional health status approach uses a retrospective historical approach to understand cultural changes over time to provide information for future initiatives.</a:t>
            </a:r>
          </a:p>
          <a:p>
            <a:endParaRPr lang="en-US" dirty="0"/>
          </a:p>
        </p:txBody>
      </p:sp>
      <p:pic>
        <p:nvPicPr>
          <p:cNvPr id="4" name="Picture 2" descr="https://encrypted-tbn0.google.com/images?q=tbn:ANd9GcSjmubN83nqHAcpzZ9fZ1CKSEkbNcN9-UCNVIpyxTDn6IScsJ_ww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398" y="4114800"/>
            <a:ext cx="1819275" cy="25050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9929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Collaborative model</a:t>
            </a:r>
            <a:endParaRPr lang="en-US" dirty="0"/>
          </a:p>
        </p:txBody>
      </p:sp>
      <p:sp>
        <p:nvSpPr>
          <p:cNvPr id="3" name="Content Placeholder 2"/>
          <p:cNvSpPr>
            <a:spLocks noGrp="1"/>
          </p:cNvSpPr>
          <p:nvPr>
            <p:ph idx="1"/>
          </p:nvPr>
        </p:nvSpPr>
        <p:spPr>
          <a:xfrm>
            <a:off x="822960" y="1100628"/>
            <a:ext cx="7520940" cy="3928572"/>
          </a:xfrm>
        </p:spPr>
        <p:txBody>
          <a:bodyPr>
            <a:normAutofit lnSpcReduction="10000"/>
          </a:bodyPr>
          <a:lstStyle/>
          <a:p>
            <a:r>
              <a:rPr lang="en-US" sz="2800" dirty="0"/>
              <a:t>A collaborative model of assessment is an integral function of community health nursing practice. </a:t>
            </a:r>
          </a:p>
          <a:p>
            <a:r>
              <a:rPr lang="en-US" sz="2800" dirty="0"/>
              <a:t>To develop the skill of collaboration, public health experts can collaborate through a community assessment model that emphasizes the interdisciplinary nature of the task </a:t>
            </a:r>
          </a:p>
          <a:p>
            <a:r>
              <a:rPr lang="en-US" sz="2800" dirty="0" smtClean="0"/>
              <a:t>Empowers the community!</a:t>
            </a:r>
            <a:endParaRPr lang="en-US" sz="2800" dirty="0"/>
          </a:p>
        </p:txBody>
      </p:sp>
    </p:spTree>
    <p:extLst>
      <p:ext uri="{BB962C8B-B14F-4D97-AF65-F5344CB8AC3E}">
        <p14:creationId xmlns:p14="http://schemas.microsoft.com/office/powerpoint/2010/main" val="2751953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575560"/>
            <a:ext cx="7520940" cy="548640"/>
          </a:xfrm>
        </p:spPr>
        <p:txBody>
          <a:bodyPr/>
          <a:lstStyle/>
          <a:p>
            <a:pPr algn="ctr"/>
            <a:r>
              <a:rPr lang="en-US" dirty="0"/>
              <a:t>Care Management, Case Management, &amp; Home </a:t>
            </a:r>
            <a:r>
              <a:rPr lang="en-US" dirty="0" smtClean="0"/>
              <a:t>Healthcare</a:t>
            </a:r>
            <a:br>
              <a:rPr lang="en-US" dirty="0" smtClean="0"/>
            </a:br>
            <a:r>
              <a:rPr lang="en-US" dirty="0"/>
              <a:t/>
            </a:r>
            <a:br>
              <a:rPr lang="en-US" dirty="0"/>
            </a:br>
            <a:r>
              <a:rPr lang="en-US" dirty="0" smtClean="0"/>
              <a:t>Chapter 11</a:t>
            </a:r>
            <a:br>
              <a:rPr lang="en-US" dirty="0" smtClean="0"/>
            </a:br>
            <a:endParaRPr lang="en-US" dirty="0"/>
          </a:p>
        </p:txBody>
      </p:sp>
    </p:spTree>
    <p:extLst>
      <p:ext uri="{BB962C8B-B14F-4D97-AF65-F5344CB8AC3E}">
        <p14:creationId xmlns:p14="http://schemas.microsoft.com/office/powerpoint/2010/main" val="4074939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Care management</a:t>
            </a:r>
            <a:endParaRPr lang="en-US" dirty="0"/>
          </a:p>
        </p:txBody>
      </p:sp>
      <p:sp>
        <p:nvSpPr>
          <p:cNvPr id="3" name="Content Placeholder 2"/>
          <p:cNvSpPr>
            <a:spLocks noGrp="1"/>
          </p:cNvSpPr>
          <p:nvPr>
            <p:ph idx="1"/>
          </p:nvPr>
        </p:nvSpPr>
        <p:spPr/>
        <p:txBody>
          <a:bodyPr/>
          <a:lstStyle/>
          <a:p>
            <a:r>
              <a:rPr lang="en-US" sz="2800" dirty="0"/>
              <a:t>Defines the evaluation of health care interventions, including need and appropriateness of care, and the actions taken to attain effective and efficient outcomes </a:t>
            </a:r>
          </a:p>
          <a:p>
            <a:r>
              <a:rPr lang="en-US" sz="2800" dirty="0"/>
              <a:t>Case management</a:t>
            </a:r>
          </a:p>
          <a:p>
            <a:endParaRPr lang="en-US" dirty="0"/>
          </a:p>
        </p:txBody>
      </p:sp>
    </p:spTree>
    <p:extLst>
      <p:ext uri="{BB962C8B-B14F-4D97-AF65-F5344CB8AC3E}">
        <p14:creationId xmlns:p14="http://schemas.microsoft.com/office/powerpoint/2010/main" val="8888666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 health care</a:t>
            </a:r>
            <a:endParaRPr lang="en-US" dirty="0"/>
          </a:p>
        </p:txBody>
      </p:sp>
      <p:sp>
        <p:nvSpPr>
          <p:cNvPr id="3" name="Content Placeholder 2"/>
          <p:cNvSpPr>
            <a:spLocks noGrp="1"/>
          </p:cNvSpPr>
          <p:nvPr>
            <p:ph idx="1"/>
          </p:nvPr>
        </p:nvSpPr>
        <p:spPr/>
        <p:txBody>
          <a:bodyPr/>
          <a:lstStyle/>
          <a:p>
            <a:r>
              <a:rPr lang="en-US" sz="2800" dirty="0"/>
              <a:t>Quality health care in places and spaces where people live most of their lives </a:t>
            </a:r>
          </a:p>
          <a:p>
            <a:r>
              <a:rPr lang="en-US" sz="2800" dirty="0"/>
              <a:t>Continued development of ways to inform health care providers what realities affect health promotion and prevention in diverse complex lives of people and families</a:t>
            </a:r>
          </a:p>
          <a:p>
            <a:r>
              <a:rPr lang="en-US" sz="2800" dirty="0"/>
              <a:t>Cost containment in the health care industry </a:t>
            </a:r>
          </a:p>
          <a:p>
            <a:endParaRPr lang="en-US" dirty="0"/>
          </a:p>
        </p:txBody>
      </p:sp>
    </p:spTree>
    <p:extLst>
      <p:ext uri="{BB962C8B-B14F-4D97-AF65-F5344CB8AC3E}">
        <p14:creationId xmlns:p14="http://schemas.microsoft.com/office/powerpoint/2010/main" val="188086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agencies</a:t>
            </a:r>
            <a:endParaRPr lang="en-US" dirty="0"/>
          </a:p>
        </p:txBody>
      </p:sp>
      <p:sp>
        <p:nvSpPr>
          <p:cNvPr id="3" name="Content Placeholder 2"/>
          <p:cNvSpPr>
            <a:spLocks noGrp="1"/>
          </p:cNvSpPr>
          <p:nvPr>
            <p:ph idx="1"/>
          </p:nvPr>
        </p:nvSpPr>
        <p:spPr/>
        <p:txBody>
          <a:bodyPr/>
          <a:lstStyle/>
          <a:p>
            <a:r>
              <a:rPr lang="en-US" sz="2800" dirty="0"/>
              <a:t>Private/voluntary (not-for-profit)</a:t>
            </a:r>
          </a:p>
          <a:p>
            <a:r>
              <a:rPr lang="en-US" sz="2800" dirty="0"/>
              <a:t>Hospital-based</a:t>
            </a:r>
          </a:p>
          <a:p>
            <a:r>
              <a:rPr lang="en-US" sz="2800" dirty="0"/>
              <a:t>Proprietary (for-profit)</a:t>
            </a:r>
          </a:p>
          <a:p>
            <a:r>
              <a:rPr lang="en-US" sz="2800" dirty="0"/>
              <a:t>Public</a:t>
            </a:r>
          </a:p>
          <a:p>
            <a:endParaRPr lang="en-US" dirty="0"/>
          </a:p>
        </p:txBody>
      </p:sp>
    </p:spTree>
    <p:extLst>
      <p:ext uri="{BB962C8B-B14F-4D97-AF65-F5344CB8AC3E}">
        <p14:creationId xmlns:p14="http://schemas.microsoft.com/office/powerpoint/2010/main" val="4008801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assessment</a:t>
            </a:r>
            <a:endParaRPr lang="en-US" dirty="0"/>
          </a:p>
        </p:txBody>
      </p:sp>
      <p:sp>
        <p:nvSpPr>
          <p:cNvPr id="3" name="Content Placeholder 2"/>
          <p:cNvSpPr>
            <a:spLocks noGrp="1"/>
          </p:cNvSpPr>
          <p:nvPr>
            <p:ph idx="1"/>
          </p:nvPr>
        </p:nvSpPr>
        <p:spPr/>
        <p:txBody>
          <a:bodyPr/>
          <a:lstStyle/>
          <a:p>
            <a:r>
              <a:rPr lang="en-US" sz="2800" dirty="0"/>
              <a:t>Community assessment includes examination of biological, psychological, and sociocultural influences of the environment that surrounds a specific group of people.</a:t>
            </a:r>
          </a:p>
          <a:p>
            <a:endParaRPr lang="en-US" dirty="0"/>
          </a:p>
        </p:txBody>
      </p:sp>
    </p:spTree>
    <p:extLst>
      <p:ext uri="{BB962C8B-B14F-4D97-AF65-F5344CB8AC3E}">
        <p14:creationId xmlns:p14="http://schemas.microsoft.com/office/powerpoint/2010/main" val="3430471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Question ??</a:t>
            </a:r>
            <a:endParaRPr lang="en-US" dirty="0"/>
          </a:p>
        </p:txBody>
      </p:sp>
      <p:sp>
        <p:nvSpPr>
          <p:cNvPr id="3" name="Content Placeholder 2"/>
          <p:cNvSpPr>
            <a:spLocks noGrp="1"/>
          </p:cNvSpPr>
          <p:nvPr>
            <p:ph idx="1"/>
          </p:nvPr>
        </p:nvSpPr>
        <p:spPr/>
        <p:txBody>
          <a:bodyPr/>
          <a:lstStyle/>
          <a:p>
            <a:endParaRPr lang="en-US" sz="2800" dirty="0" smtClean="0"/>
          </a:p>
          <a:p>
            <a:r>
              <a:rPr lang="en-US" sz="2800" dirty="0" smtClean="0"/>
              <a:t>Is </a:t>
            </a:r>
            <a:r>
              <a:rPr lang="en-US" sz="2800" dirty="0"/>
              <a:t>the following statement True or False?</a:t>
            </a:r>
          </a:p>
          <a:p>
            <a:r>
              <a:rPr lang="en-US" sz="2800" dirty="0"/>
              <a:t>   Case management is the development and coordination of care for a selected client and family.</a:t>
            </a:r>
          </a:p>
          <a:p>
            <a:endParaRPr lang="en-US" dirty="0"/>
          </a:p>
        </p:txBody>
      </p:sp>
      <p:pic>
        <p:nvPicPr>
          <p:cNvPr id="4" name="Picture 2" descr="https://encrypted-tbn0.google.com/images?q=tbn:ANd9GcSjmubN83nqHAcpzZ9fZ1CKSEkbNcN9-UCNVIpyxTDn6IScsJ_ww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398" y="4114800"/>
            <a:ext cx="1819275" cy="25050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5016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Financing and regulation of home care</a:t>
            </a:r>
            <a:endParaRPr lang="en-US" dirty="0"/>
          </a:p>
        </p:txBody>
      </p:sp>
      <p:sp>
        <p:nvSpPr>
          <p:cNvPr id="3" name="Content Placeholder 2"/>
          <p:cNvSpPr>
            <a:spLocks noGrp="1"/>
          </p:cNvSpPr>
          <p:nvPr>
            <p:ph idx="1"/>
          </p:nvPr>
        </p:nvSpPr>
        <p:spPr>
          <a:xfrm>
            <a:off x="822960" y="1100628"/>
            <a:ext cx="7520940" cy="4004772"/>
          </a:xfrm>
        </p:spPr>
        <p:txBody>
          <a:bodyPr>
            <a:normAutofit lnSpcReduction="10000"/>
          </a:bodyPr>
          <a:lstStyle/>
          <a:p>
            <a:pPr>
              <a:defRPr/>
            </a:pPr>
            <a:r>
              <a:rPr lang="en-US" sz="2800" dirty="0"/>
              <a:t>Home health care services are reimbursed by local, state, and federal funds; private insurance; and private individuals. </a:t>
            </a:r>
          </a:p>
          <a:p>
            <a:pPr>
              <a:defRPr/>
            </a:pPr>
            <a:r>
              <a:rPr lang="en-US" sz="2800" dirty="0"/>
              <a:t>Medicare has the following criteria for eligibility</a:t>
            </a:r>
          </a:p>
          <a:p>
            <a:pPr lvl="1">
              <a:defRPr/>
            </a:pPr>
            <a:r>
              <a:rPr lang="en-US" sz="2800" dirty="0"/>
              <a:t>Home bound</a:t>
            </a:r>
          </a:p>
          <a:p>
            <a:pPr lvl="1">
              <a:defRPr/>
            </a:pPr>
            <a:r>
              <a:rPr lang="en-US" sz="2800" dirty="0"/>
              <a:t>Plan of care</a:t>
            </a:r>
          </a:p>
          <a:p>
            <a:pPr lvl="1">
              <a:defRPr/>
            </a:pPr>
            <a:r>
              <a:rPr lang="en-US" sz="2800" dirty="0"/>
              <a:t>Skilled needs</a:t>
            </a:r>
          </a:p>
          <a:p>
            <a:pPr lvl="1">
              <a:defRPr/>
            </a:pPr>
            <a:r>
              <a:rPr lang="en-US" sz="2800" dirty="0"/>
              <a:t>Intermittent care needs</a:t>
            </a:r>
          </a:p>
          <a:p>
            <a:pPr lvl="1">
              <a:defRPr/>
            </a:pPr>
            <a:r>
              <a:rPr lang="en-US" sz="2800" dirty="0"/>
              <a:t>Necessity </a:t>
            </a:r>
          </a:p>
          <a:p>
            <a:endParaRPr lang="en-US" dirty="0"/>
          </a:p>
        </p:txBody>
      </p:sp>
      <p:pic>
        <p:nvPicPr>
          <p:cNvPr id="3074" name="Picture 2" descr="http://t3.gstatic.com/images?q=tbn:ANd9GcT_xyljM8s6dnQbuxa-A-m-dn_7ddZ3UYFJvpBqizsf_IJdUe9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3063876"/>
            <a:ext cx="3962400" cy="338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20515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Skilled vs. non-skilled care</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790051611"/>
              </p:ext>
            </p:extLst>
          </p:nvPr>
        </p:nvGraphicFramePr>
        <p:xfrm>
          <a:off x="685800" y="1295400"/>
          <a:ext cx="7924800" cy="5398008"/>
        </p:xfrm>
        <a:graphic>
          <a:graphicData uri="http://schemas.openxmlformats.org/drawingml/2006/table">
            <a:tbl>
              <a:tblPr firstRow="1" firstCol="1" bandRow="1">
                <a:tableStyleId>{5C22544A-7EE6-4342-B048-85BDC9FD1C3A}</a:tableStyleId>
              </a:tblPr>
              <a:tblGrid>
                <a:gridCol w="3962400"/>
                <a:gridCol w="3962400"/>
              </a:tblGrid>
              <a:tr h="463826">
                <a:tc>
                  <a:txBody>
                    <a:bodyPr/>
                    <a:lstStyle/>
                    <a:p>
                      <a:pPr marL="0" marR="0" algn="ctr">
                        <a:lnSpc>
                          <a:spcPct val="115000"/>
                        </a:lnSpc>
                        <a:spcBef>
                          <a:spcPts val="0"/>
                        </a:spcBef>
                        <a:spcAft>
                          <a:spcPts val="0"/>
                        </a:spcAft>
                      </a:pPr>
                      <a:r>
                        <a:rPr lang="en-US" sz="2800" dirty="0">
                          <a:effectLst/>
                        </a:rPr>
                        <a:t>SKILLED</a:t>
                      </a:r>
                      <a:endParaRPr lang="en-US" sz="2800" dirty="0">
                        <a:effectLst/>
                        <a:latin typeface="Calibri"/>
                        <a:ea typeface="Calibri"/>
                        <a:cs typeface="Times New Roman"/>
                      </a:endParaRPr>
                    </a:p>
                  </a:txBody>
                  <a:tcPr marL="50753" marR="50753" marT="0" marB="0"/>
                </a:tc>
                <a:tc>
                  <a:txBody>
                    <a:bodyPr/>
                    <a:lstStyle/>
                    <a:p>
                      <a:pPr marL="0" marR="0" algn="ctr">
                        <a:lnSpc>
                          <a:spcPct val="115000"/>
                        </a:lnSpc>
                        <a:spcBef>
                          <a:spcPts val="0"/>
                        </a:spcBef>
                        <a:spcAft>
                          <a:spcPts val="0"/>
                        </a:spcAft>
                      </a:pPr>
                      <a:r>
                        <a:rPr lang="en-US" sz="2800" b="1" dirty="0">
                          <a:solidFill>
                            <a:schemeClr val="tx1"/>
                          </a:solidFill>
                          <a:effectLst/>
                        </a:rPr>
                        <a:t>NON-SKILLED</a:t>
                      </a:r>
                      <a:endParaRPr lang="en-US" sz="2800" b="1" dirty="0">
                        <a:solidFill>
                          <a:schemeClr val="tx1"/>
                        </a:solidFill>
                        <a:effectLst/>
                        <a:latin typeface="Calibri"/>
                        <a:ea typeface="Calibri"/>
                        <a:cs typeface="Times New Roman"/>
                      </a:endParaRPr>
                    </a:p>
                  </a:txBody>
                  <a:tcPr marL="50753" marR="50753" marT="0" marB="0"/>
                </a:tc>
              </a:tr>
              <a:tr h="695739">
                <a:tc>
                  <a:txBody>
                    <a:bodyPr/>
                    <a:lstStyle/>
                    <a:p>
                      <a:pPr marL="0" marR="0">
                        <a:lnSpc>
                          <a:spcPct val="115000"/>
                        </a:lnSpc>
                        <a:spcBef>
                          <a:spcPts val="0"/>
                        </a:spcBef>
                        <a:spcAft>
                          <a:spcPts val="0"/>
                        </a:spcAft>
                      </a:pPr>
                      <a:r>
                        <a:rPr lang="en-US" sz="2000">
                          <a:effectLst/>
                        </a:rPr>
                        <a:t>Assessment of lungs and weight of CHF patient</a:t>
                      </a:r>
                      <a:endParaRPr lang="en-US" sz="2000">
                        <a:effectLst/>
                        <a:latin typeface="Calibri"/>
                        <a:ea typeface="Calibri"/>
                        <a:cs typeface="Times New Roman"/>
                      </a:endParaRPr>
                    </a:p>
                  </a:txBody>
                  <a:tcPr marL="50753" marR="50753" marT="0" marB="0"/>
                </a:tc>
                <a:tc>
                  <a:txBody>
                    <a:bodyPr/>
                    <a:lstStyle/>
                    <a:p>
                      <a:pPr marL="0" marR="0">
                        <a:lnSpc>
                          <a:spcPct val="115000"/>
                        </a:lnSpc>
                        <a:spcBef>
                          <a:spcPts val="0"/>
                        </a:spcBef>
                        <a:spcAft>
                          <a:spcPts val="0"/>
                        </a:spcAft>
                      </a:pPr>
                      <a:r>
                        <a:rPr lang="en-US" sz="2000" b="1" dirty="0">
                          <a:effectLst/>
                        </a:rPr>
                        <a:t>Changing a dry dressing</a:t>
                      </a:r>
                      <a:endParaRPr lang="en-US" sz="2000" b="1" dirty="0">
                        <a:effectLst/>
                        <a:latin typeface="Calibri"/>
                        <a:ea typeface="Calibri"/>
                        <a:cs typeface="Times New Roman"/>
                      </a:endParaRPr>
                    </a:p>
                  </a:txBody>
                  <a:tcPr marL="50753" marR="50753" marT="0" marB="0"/>
                </a:tc>
              </a:tr>
              <a:tr h="1043609">
                <a:tc>
                  <a:txBody>
                    <a:bodyPr/>
                    <a:lstStyle/>
                    <a:p>
                      <a:pPr marL="0" marR="0">
                        <a:lnSpc>
                          <a:spcPct val="115000"/>
                        </a:lnSpc>
                        <a:spcBef>
                          <a:spcPts val="0"/>
                        </a:spcBef>
                        <a:spcAft>
                          <a:spcPts val="0"/>
                        </a:spcAft>
                      </a:pPr>
                      <a:r>
                        <a:rPr lang="en-US" sz="2000">
                          <a:effectLst/>
                        </a:rPr>
                        <a:t>Teaching newly diagnosed diabetic how to fill insulin syringes or use insulin pen</a:t>
                      </a:r>
                      <a:endParaRPr lang="en-US" sz="2000">
                        <a:effectLst/>
                        <a:latin typeface="Calibri"/>
                        <a:ea typeface="Calibri"/>
                        <a:cs typeface="Times New Roman"/>
                      </a:endParaRPr>
                    </a:p>
                  </a:txBody>
                  <a:tcPr marL="50753" marR="50753" marT="0" marB="0"/>
                </a:tc>
                <a:tc>
                  <a:txBody>
                    <a:bodyPr/>
                    <a:lstStyle/>
                    <a:p>
                      <a:pPr marL="0" marR="0">
                        <a:lnSpc>
                          <a:spcPct val="115000"/>
                        </a:lnSpc>
                        <a:spcBef>
                          <a:spcPts val="0"/>
                        </a:spcBef>
                        <a:spcAft>
                          <a:spcPts val="0"/>
                        </a:spcAft>
                      </a:pPr>
                      <a:r>
                        <a:rPr lang="en-US" sz="2000" b="1">
                          <a:effectLst/>
                        </a:rPr>
                        <a:t>Teaching patient’s spouse or significant other how to pay healthcare bills</a:t>
                      </a:r>
                      <a:endParaRPr lang="en-US" sz="2000" b="1">
                        <a:effectLst/>
                        <a:latin typeface="Calibri"/>
                        <a:ea typeface="Calibri"/>
                        <a:cs typeface="Times New Roman"/>
                      </a:endParaRPr>
                    </a:p>
                  </a:txBody>
                  <a:tcPr marL="50753" marR="50753" marT="0" marB="0"/>
                </a:tc>
              </a:tr>
              <a:tr h="1391478">
                <a:tc>
                  <a:txBody>
                    <a:bodyPr/>
                    <a:lstStyle/>
                    <a:p>
                      <a:pPr marL="0" marR="0">
                        <a:lnSpc>
                          <a:spcPct val="115000"/>
                        </a:lnSpc>
                        <a:spcBef>
                          <a:spcPts val="0"/>
                        </a:spcBef>
                        <a:spcAft>
                          <a:spcPts val="0"/>
                        </a:spcAft>
                      </a:pPr>
                      <a:r>
                        <a:rPr lang="en-US" sz="2000">
                          <a:effectLst/>
                        </a:rPr>
                        <a:t>Management of care given to CVA patient by speech therapy, physical therapy and home health aide services</a:t>
                      </a:r>
                      <a:endParaRPr lang="en-US" sz="2000">
                        <a:effectLst/>
                        <a:latin typeface="Calibri"/>
                        <a:ea typeface="Calibri"/>
                        <a:cs typeface="Times New Roman"/>
                      </a:endParaRPr>
                    </a:p>
                  </a:txBody>
                  <a:tcPr marL="50753" marR="50753" marT="0" marB="0"/>
                </a:tc>
                <a:tc>
                  <a:txBody>
                    <a:bodyPr/>
                    <a:lstStyle/>
                    <a:p>
                      <a:pPr marL="0" marR="0">
                        <a:lnSpc>
                          <a:spcPct val="115000"/>
                        </a:lnSpc>
                        <a:spcBef>
                          <a:spcPts val="0"/>
                        </a:spcBef>
                        <a:spcAft>
                          <a:spcPts val="0"/>
                        </a:spcAft>
                      </a:pPr>
                      <a:r>
                        <a:rPr lang="en-US" sz="2000" b="1" dirty="0">
                          <a:effectLst/>
                        </a:rPr>
                        <a:t>Managing care of a home health aide after all healthcare skilled needs have been stabilized</a:t>
                      </a:r>
                      <a:endParaRPr lang="en-US" sz="2000" b="1" dirty="0">
                        <a:effectLst/>
                        <a:latin typeface="Calibri"/>
                        <a:ea typeface="Calibri"/>
                        <a:cs typeface="Times New Roman"/>
                      </a:endParaRPr>
                    </a:p>
                  </a:txBody>
                  <a:tcPr marL="50753" marR="50753" marT="0" marB="0"/>
                </a:tc>
              </a:tr>
              <a:tr h="695739">
                <a:tc>
                  <a:txBody>
                    <a:bodyPr/>
                    <a:lstStyle/>
                    <a:p>
                      <a:pPr marL="0" marR="0">
                        <a:lnSpc>
                          <a:spcPct val="115000"/>
                        </a:lnSpc>
                        <a:spcBef>
                          <a:spcPts val="0"/>
                        </a:spcBef>
                        <a:spcAft>
                          <a:spcPts val="0"/>
                        </a:spcAft>
                      </a:pPr>
                      <a:r>
                        <a:rPr lang="en-US" sz="2000">
                          <a:effectLst/>
                        </a:rPr>
                        <a:t>Changing a complicated wet-to-dry dressing on pt.’s abd.</a:t>
                      </a:r>
                      <a:endParaRPr lang="en-US" sz="2000">
                        <a:effectLst/>
                        <a:latin typeface="Calibri"/>
                        <a:ea typeface="Calibri"/>
                        <a:cs typeface="Times New Roman"/>
                      </a:endParaRPr>
                    </a:p>
                  </a:txBody>
                  <a:tcPr marL="50753" marR="50753" marT="0" marB="0"/>
                </a:tc>
                <a:tc>
                  <a:txBody>
                    <a:bodyPr/>
                    <a:lstStyle/>
                    <a:p>
                      <a:pPr marL="0" marR="0">
                        <a:lnSpc>
                          <a:spcPct val="115000"/>
                        </a:lnSpc>
                        <a:spcBef>
                          <a:spcPts val="0"/>
                        </a:spcBef>
                        <a:spcAft>
                          <a:spcPts val="0"/>
                        </a:spcAft>
                      </a:pPr>
                      <a:r>
                        <a:rPr lang="en-US" sz="2000" b="1">
                          <a:effectLst/>
                        </a:rPr>
                        <a:t>Pouring medications in plastic labeled container</a:t>
                      </a:r>
                      <a:endParaRPr lang="en-US" sz="2000" b="1">
                        <a:effectLst/>
                        <a:latin typeface="Calibri"/>
                        <a:ea typeface="Calibri"/>
                        <a:cs typeface="Times New Roman"/>
                      </a:endParaRPr>
                    </a:p>
                  </a:txBody>
                  <a:tcPr marL="50753" marR="50753" marT="0" marB="0"/>
                </a:tc>
              </a:tr>
              <a:tr h="1043609">
                <a:tc>
                  <a:txBody>
                    <a:bodyPr/>
                    <a:lstStyle/>
                    <a:p>
                      <a:pPr marL="0" marR="0">
                        <a:lnSpc>
                          <a:spcPct val="115000"/>
                        </a:lnSpc>
                        <a:spcBef>
                          <a:spcPts val="0"/>
                        </a:spcBef>
                        <a:spcAft>
                          <a:spcPts val="0"/>
                        </a:spcAft>
                      </a:pPr>
                      <a:r>
                        <a:rPr lang="en-US" sz="2000" dirty="0">
                          <a:effectLst/>
                        </a:rPr>
                        <a:t>Monitoring the fluctuating BP of elderly man who has just started anti-HTN med</a:t>
                      </a:r>
                      <a:endParaRPr lang="en-US" sz="2000" dirty="0">
                        <a:effectLst/>
                        <a:latin typeface="Calibri"/>
                        <a:ea typeface="Calibri"/>
                        <a:cs typeface="Times New Roman"/>
                      </a:endParaRPr>
                    </a:p>
                  </a:txBody>
                  <a:tcPr marL="50753" marR="50753" marT="0" marB="0"/>
                </a:tc>
                <a:tc>
                  <a:txBody>
                    <a:bodyPr/>
                    <a:lstStyle/>
                    <a:p>
                      <a:pPr marL="0" marR="0">
                        <a:lnSpc>
                          <a:spcPct val="115000"/>
                        </a:lnSpc>
                        <a:spcBef>
                          <a:spcPts val="0"/>
                        </a:spcBef>
                        <a:spcAft>
                          <a:spcPts val="0"/>
                        </a:spcAft>
                      </a:pPr>
                      <a:r>
                        <a:rPr lang="en-US" sz="2000" b="1" dirty="0">
                          <a:effectLst/>
                        </a:rPr>
                        <a:t>Visiting the patient to decrease loneliness</a:t>
                      </a:r>
                      <a:endParaRPr lang="en-US" sz="2000" b="1" dirty="0">
                        <a:effectLst/>
                        <a:latin typeface="Calibri"/>
                        <a:ea typeface="Calibri"/>
                        <a:cs typeface="Times New Roman"/>
                      </a:endParaRPr>
                    </a:p>
                  </a:txBody>
                  <a:tcPr marL="50753" marR="50753" marT="0" marB="0"/>
                </a:tc>
              </a:tr>
            </a:tbl>
          </a:graphicData>
        </a:graphic>
      </p:graphicFrame>
    </p:spTree>
    <p:extLst>
      <p:ext uri="{BB962C8B-B14F-4D97-AF65-F5344CB8AC3E}">
        <p14:creationId xmlns:p14="http://schemas.microsoft.com/office/powerpoint/2010/main" val="25078963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&amp; scope of home health practice</a:t>
            </a:r>
            <a:endParaRPr lang="en-US" dirty="0"/>
          </a:p>
        </p:txBody>
      </p:sp>
      <p:sp>
        <p:nvSpPr>
          <p:cNvPr id="3" name="Content Placeholder 2"/>
          <p:cNvSpPr>
            <a:spLocks noGrp="1"/>
          </p:cNvSpPr>
          <p:nvPr>
            <p:ph idx="1"/>
          </p:nvPr>
        </p:nvSpPr>
        <p:spPr>
          <a:xfrm>
            <a:off x="822960" y="1100628"/>
            <a:ext cx="7520940" cy="3928572"/>
          </a:xfrm>
        </p:spPr>
        <p:txBody>
          <a:bodyPr>
            <a:normAutofit fontScale="85000" lnSpcReduction="10000"/>
          </a:bodyPr>
          <a:lstStyle/>
          <a:p>
            <a:r>
              <a:rPr lang="en-US" sz="2800" dirty="0"/>
              <a:t>Assessment by collecting data about home care clients</a:t>
            </a:r>
          </a:p>
          <a:p>
            <a:r>
              <a:rPr lang="en-US" sz="2800" dirty="0"/>
              <a:t>Diagnosis through the analysis of these data</a:t>
            </a:r>
          </a:p>
          <a:p>
            <a:r>
              <a:rPr lang="en-US" sz="2800" dirty="0"/>
              <a:t>Outcome identification that helps home care nurses identify nurse-sensitive measures</a:t>
            </a:r>
          </a:p>
          <a:p>
            <a:r>
              <a:rPr lang="en-US" sz="2800" dirty="0"/>
              <a:t>Planning  in the form of nurse-sensitive interventions directed to the identified outcomes</a:t>
            </a:r>
          </a:p>
          <a:p>
            <a:r>
              <a:rPr lang="en-US" sz="2800" dirty="0"/>
              <a:t>Implementation-identified nurse-centered actions in collaboration with clients and families</a:t>
            </a:r>
          </a:p>
          <a:p>
            <a:r>
              <a:rPr lang="en-US" sz="2800" dirty="0"/>
              <a:t>Evaluation outcome accomplishment through nurse-sensitive interventions</a:t>
            </a:r>
          </a:p>
          <a:p>
            <a:endParaRPr lang="en-US" dirty="0"/>
          </a:p>
        </p:txBody>
      </p:sp>
    </p:spTree>
    <p:extLst>
      <p:ext uri="{BB962C8B-B14F-4D97-AF65-F5344CB8AC3E}">
        <p14:creationId xmlns:p14="http://schemas.microsoft.com/office/powerpoint/2010/main" val="28821614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Question ??</a:t>
            </a:r>
            <a:endParaRPr lang="en-US" dirty="0"/>
          </a:p>
        </p:txBody>
      </p:sp>
      <p:sp>
        <p:nvSpPr>
          <p:cNvPr id="3" name="Content Placeholder 2"/>
          <p:cNvSpPr>
            <a:spLocks noGrp="1"/>
          </p:cNvSpPr>
          <p:nvPr>
            <p:ph idx="1"/>
          </p:nvPr>
        </p:nvSpPr>
        <p:spPr/>
        <p:txBody>
          <a:bodyPr>
            <a:normAutofit/>
          </a:bodyPr>
          <a:lstStyle/>
          <a:p>
            <a:r>
              <a:rPr lang="en-US" sz="2800" dirty="0"/>
              <a:t> </a:t>
            </a:r>
            <a:endParaRPr lang="en-US" sz="2800" dirty="0" smtClean="0"/>
          </a:p>
          <a:p>
            <a:r>
              <a:rPr lang="en-US" sz="2800" dirty="0" smtClean="0"/>
              <a:t>Is </a:t>
            </a:r>
            <a:r>
              <a:rPr lang="en-US" sz="2800" dirty="0"/>
              <a:t>the following statement True or False?</a:t>
            </a:r>
          </a:p>
          <a:p>
            <a:r>
              <a:rPr lang="en-US" sz="2800" dirty="0"/>
              <a:t>   Home care is part of a continuum of care where clients have the opportunity to live through the experiences of </a:t>
            </a:r>
            <a:r>
              <a:rPr lang="en-US" sz="2800" dirty="0" err="1"/>
              <a:t>subacute</a:t>
            </a:r>
            <a:r>
              <a:rPr lang="en-US" sz="2800" dirty="0"/>
              <a:t>, chronic, and end-of-life care.</a:t>
            </a:r>
          </a:p>
        </p:txBody>
      </p:sp>
      <p:pic>
        <p:nvPicPr>
          <p:cNvPr id="4" name="Picture 2" descr="https://encrypted-tbn0.google.com/images?q=tbn:ANd9GcSjmubN83nqHAcpzZ9fZ1CKSEkbNcN9-UCNVIpyxTDn6IScsJ_ww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398" y="4114800"/>
            <a:ext cx="1819275" cy="25050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78415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Interdisciplinary care</a:t>
            </a:r>
            <a:endParaRPr lang="en-US" dirty="0"/>
          </a:p>
        </p:txBody>
      </p:sp>
      <p:sp>
        <p:nvSpPr>
          <p:cNvPr id="3" name="Content Placeholder 2"/>
          <p:cNvSpPr>
            <a:spLocks noGrp="1"/>
          </p:cNvSpPr>
          <p:nvPr>
            <p:ph idx="1"/>
          </p:nvPr>
        </p:nvSpPr>
        <p:spPr>
          <a:xfrm>
            <a:off x="822960" y="1100628"/>
            <a:ext cx="7520940" cy="3928572"/>
          </a:xfrm>
        </p:spPr>
        <p:txBody>
          <a:bodyPr>
            <a:normAutofit lnSpcReduction="10000"/>
          </a:bodyPr>
          <a:lstStyle/>
          <a:p>
            <a:r>
              <a:rPr lang="en-US" sz="2800" dirty="0"/>
              <a:t>Various members of the health care team, not just nurses, contribute their expertise to client management in the home. </a:t>
            </a:r>
          </a:p>
          <a:p>
            <a:r>
              <a:rPr lang="en-US" sz="2800" dirty="0"/>
              <a:t>Generally, the following groups receive care from home health agencies</a:t>
            </a:r>
          </a:p>
          <a:p>
            <a:pPr lvl="1"/>
            <a:r>
              <a:rPr lang="en-US" sz="2800" dirty="0"/>
              <a:t>Adults with acute or chronic illnesses</a:t>
            </a:r>
          </a:p>
          <a:p>
            <a:pPr lvl="1"/>
            <a:r>
              <a:rPr lang="en-US" sz="2800" dirty="0"/>
              <a:t>Older adults</a:t>
            </a:r>
          </a:p>
          <a:p>
            <a:pPr lvl="1"/>
            <a:r>
              <a:rPr lang="en-US" sz="2800" dirty="0"/>
              <a:t>Mothers and newborns</a:t>
            </a:r>
          </a:p>
          <a:p>
            <a:pPr lvl="1"/>
            <a:r>
              <a:rPr lang="en-US" sz="2800" dirty="0"/>
              <a:t>Children and their parents</a:t>
            </a:r>
          </a:p>
          <a:p>
            <a:endParaRPr lang="en-US" dirty="0"/>
          </a:p>
        </p:txBody>
      </p:sp>
      <p:pic>
        <p:nvPicPr>
          <p:cNvPr id="4098" name="Picture 2" descr="http://www.tsunamis.com/mother-and-bab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60633" y="3352800"/>
            <a:ext cx="2266950" cy="33242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41325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telehealth</a:t>
            </a:r>
            <a:endParaRPr lang="en-US" dirty="0"/>
          </a:p>
        </p:txBody>
      </p:sp>
      <p:sp>
        <p:nvSpPr>
          <p:cNvPr id="3" name="Content Placeholder 2"/>
          <p:cNvSpPr>
            <a:spLocks noGrp="1"/>
          </p:cNvSpPr>
          <p:nvPr>
            <p:ph idx="1"/>
          </p:nvPr>
        </p:nvSpPr>
        <p:spPr/>
        <p:txBody>
          <a:bodyPr/>
          <a:lstStyle/>
          <a:p>
            <a:pPr>
              <a:defRPr/>
            </a:pPr>
            <a:r>
              <a:rPr lang="en-US" sz="2800" dirty="0" err="1"/>
              <a:t>Telehealth</a:t>
            </a:r>
            <a:r>
              <a:rPr lang="en-US" sz="2800" dirty="0"/>
              <a:t> is a form of electronic communication used to deliver </a:t>
            </a:r>
          </a:p>
          <a:p>
            <a:pPr lvl="1">
              <a:defRPr/>
            </a:pPr>
            <a:r>
              <a:rPr lang="en-US" sz="2800" dirty="0"/>
              <a:t>	acute care and specialty consultations</a:t>
            </a:r>
          </a:p>
          <a:p>
            <a:pPr lvl="1">
              <a:defRPr/>
            </a:pPr>
            <a:r>
              <a:rPr lang="en-US" sz="2800" dirty="0"/>
              <a:t>	home </a:t>
            </a:r>
            <a:r>
              <a:rPr lang="en-US" sz="2800" dirty="0" err="1" smtClean="0"/>
              <a:t>telenursing</a:t>
            </a:r>
            <a:endParaRPr lang="en-US" sz="2800" dirty="0"/>
          </a:p>
          <a:p>
            <a:pPr lvl="1">
              <a:defRPr/>
            </a:pPr>
            <a:r>
              <a:rPr lang="en-US" sz="2800" dirty="0"/>
              <a:t> </a:t>
            </a:r>
            <a:r>
              <a:rPr lang="en-US" sz="2800" dirty="0" smtClean="0"/>
              <a:t>        electronic </a:t>
            </a:r>
            <a:r>
              <a:rPr lang="en-US" sz="2800" dirty="0"/>
              <a:t>referrals to specialists in expert health facilities</a:t>
            </a:r>
          </a:p>
          <a:p>
            <a:endParaRPr lang="en-US" dirty="0"/>
          </a:p>
        </p:txBody>
      </p:sp>
      <p:sp>
        <p:nvSpPr>
          <p:cNvPr id="4" name="AutoShape 2" descr="data:image/jpeg;base64,/9j/4AAQSkZJRgABAQAAAQABAAD/2wCEAAkGBhQSERQUEhQWFRUVFxcaFhcVFxsXGBgXGhYZFxgYFx8YGyYeGh8jGxwcIC8gIycpLSwsFx4yNzIqNSorLCkBCQoKBQUFDQUFDSkYEhgpKSkpKSkpKSkpKSkpKSkpKSkpKSkpKSkpKSkpKSkpKSkpKSkpKSkpKSkpKSkpKSkpKf/AABEIALYAsQMBIgACEQEDEQH/xAAcAAACAgMBAQAAAAAAAAAAAAAABwUGAQMEAgj/xABJEAACAQIEAwYCBgYHBQkBAAABAhEAAwQSITEFQVEGBxMiYXGBkRQjMlKhsRVCYnLR8CQzQ1PB4fEWgpKT0iU0NVSisrTC0xf/xAAUAQEAAAAAAAAAAAAAAAAAAAAA/8QAFBEBAAAAAAAAAAAAAAAAAAAAAP/aAAwDAQACEQMRAD8AeNFFFAUUUUBRRRQFFFYLUGaKrvEu8HA2Jz31OXLmNsG4EzmFzsgKrJ6mvPEe8Xh9hgtzF2QxnRWzkR18OY+MUFiuXAoJJAA1JJgAdTQl0EAggg7EGQfaoo8ewl6w7+PYezEXG8RCgB0hzMCZ59aU+H7U3BwXHql1LL276LbNs+EfCdrYJTzEyfOSwOuYnnNA7prNLfCd8PC8Mi2Gv3WNpQhY27jliognMRLSeZ3rd/8A3bhX97c/5L/woGFWM1LW93/cNEx47e1qPzYVC8Q79bi4wJbwsWBlDrezJfLGJgfZU+YAKQZPMTQOMNWZpUWe1qDiOOGEZHQ4O7fBtFmPjKqSCM2TMGkxE+Y66mbT3Y3XbAW3u3XuXLxdz4jEkDOVAUNqFhRptJNBb6KwDRNBmiiigKKKKAooooCiiigKKKKApd98PaG7bsW8JhpN/GsbYCzmFvQNlA5sWCzOxY8pDENK7hrriu0+Iclv6HYCII0J0VteQBuN7/Cgq93sBas37lgKXWwUi8reGz3cqOwOU5YVjooEr1J1qvdqeHA27IUXHuMmd4YPpLiSFkiFCn1kU58X3b22u37q3ritfcuRCsFYqFOWRtzgzypcds+xDqwt5rbpbCW0JJtkgZ4zEu8mXIJIUAxMLBoOTgrMmHwbWPCtXLyZbr5EGq3xaUEQC0q2YiSSROgFT2G7JXvpa27TYUM1prhK21UvIQsH8VbuU6j7C5YYSokRLcH7shcwdlBiQbYVgDbQFoa4HceJnIOoKyFGmmkV24PgiW+MofEP9V4ijKAGut4ituJUQrGAeusGCFA4t3c8aa7ccIlwF2glsOSRm3MoJJ6mCecbVHL2F41baRhAdTtbwrjX0I9a+kwKzFB8y3rXGbBB+i3LeUyGt4CzKxrINu2fnNV8cXvfTRfvH63OpctbB80QCywAW2J0313r65iozEdmMK+IXEvYttfWMt0qC4jYz1HI7igSGK7usQqoWwlpGcoEMHc5RlNtLrKJJOpUkCPapTHzw2/bV7FhbyrnS/hFAhPOpVw6gwYMmf4Vau8Lh167jMJbstDXdN4yC2cxuCNwM2YrpORddgYjvE4scPir6m9btXLtqz4TuYORQQwaUIgsX25nag8L3vX7Nlr7IL6K4tm2QLbZjae6HDrmEQsFCp3Bzcq7uyHezdxt+/8AUIlu2tuELktmYt+sEAIgbEb7Gl/2g7Q/SbBti9YBN53k3hlg28qgzuVJGgERPWsdluJ2cJcxD37tlhdy5RYuJOhY+ZVKjY6RtrtQPvgvHDfd1KBcgUzmmZnkQI2qXpR9iMRfxeLF3B3cuFtsougkS/2oWfPMDl5ftbkEQ2waDNFFFAUUUUBRRRQFFFFBg0tu65i2P4w5dWJxAGXcgK10Kf3YOWOqn4sk0tu7xjb4txizlUA3VuA5hm1LxpuR5s3oW/aoGSa+de9LDquOx7wJ8fCRvpmw2dp5ann719Fmkd3w4A4bHG+1rxcNjLSJdWYOe1MFTBCuBkZTzhhBE0E53c95eCtcNt2r15bdzDo4KEEFlSXBTk3l5byCKg8D23/TWK+j3FXDuczYR1zEyvnNq8VYEyEDhkylWtgjkDQsfisB9GKWLF/xyE+tuupUZSM2VVOuYT7aV57AyOKYHLv9ItekguQf/TNA6Lfa/iWClcbgmvopgX7BzEr95sq5W9Tlt/u1vt98WFuI3hqRdExbvXLVqWE6ZmcxtzFX9RUF2zsocMc6K0vbALEqVLOFzKw1BE/GYOhNBC4fvUsLaRsSj2nYA5QQ6wZKkM2QkEDmoMyI0rxc70kunLg7F7ENyKIWX0kr5R/vMvvXd3cYGz9Bs3EtIrOM7ECSWbzEktLE6xM8uW1WzJQVTsrwTENebGY4BbpXJashs3goTLZiDlLsdTAgCANtLTcshhDAEdCJH41sooI5+zuGO+Hsn3tIf/rXj/ZbCf8AlcP/AMm3/wBNSlFBowmCS0ItoqCZhFCiesAVvoooCiiigKKKKAooooCiiigDSx7Mqv8AtLxEqh/qUlxsDFqcw/aMx+6aZjUr+7H63ivGL4Zh9cE8M7RneHOp1GQge560DSri4twezibTWr6C5bbdW/AiNQR1Gtdhqqdpe8vBYOVe8r3QY8K0c7hoJhws5Byk9RpQUTtX3Ii3avvg3ZgEzJZfzNmXzFUaJOYSADrMamoLuf7IXH4gl51It4aWJjTxChVE/e8xcgbZR1q78P79sG1oG8GtXNZSGuIBJg51TWRB2G8VCca78HS4zYVsNctEDIjpeW5mnXMSQI3+U0DnAqH7V2ybEASfEtGJjZwfyqo8O768G1q2bt22lxkUuIuZVeBmAPhnQGRMnaq72z7xMPi7QHioVXMwt2r723JgqA82IMgkQDAnczIC/d2QI4dZB5Ko1EH7C/P351a6SPYbt9YwaNZbEJCmQz3GYPmhvKDb0AJI1acwbltecR3ucPRC3jK8AnLaZXOgmAJEk7DrQXWiqBc748JCkZspuKklrcwd3yq5YKOrAesVjjfe3Zt2QcOEu3j/AGRur5RBlma1nU6gCAf1t9KBgUVTeHd6uCuaXHaww/v0KKdNYbUDX7xB9Kt1i8rqrKQysAVZSCCCJBBGhBHOg2UUUUBRRRQFFFFAUUUUBRRRQasRdCqzEwFBJPQATS57irLHBXr5Kt4+JuPIjPsoOfp5pIHINPOrR3icQNnhmMdYBFlgJ6v5B+LVx91fDPA4XhlNtUZlLtlIObOZVyRzZMpjltyoLLxXhy37Nyy85biMjZSVMMIMEbV8ydrODtgMbew1q5KWSgUuApOe2t2IRSP1tTptPt9S188d4tyOM4vSZ8DTaSMKhA3HOgpRxVyD9Za16n8/KOlYONuc2sn3ZZn5j5VYnxYOXcgDQKTpIME8zvoNyTOkis3EtqC0N+zDRuBB2iY0AiYExGhCsnHXJ/sf+O3/ANYoGPb7lr2Dp/8ApU9bUXGYlTqrZdoUkDIXkHQDUgHpB11FwKZgrKdeZQaAco0BH89VIQbYlj/YIeWhB/EE/hWQXJn6KfgjR+Ag6VO2+BpdYKltAQrGWygHKC+o1HUR69MqDGJ7JhHK3FW35cxBRT5ZzSpyxA1Ek8iD0AQZf72FIjnlIjl93T32rvwVi6yKfsofsy3lgbD/ACr2eG20QlQpbNaggREsD5crQZ1GsggiI1Jley1lWwiEorEGMxXMQAluBqCANW5c/hQbex3ZZMXjLVm67G22bP4R+6jOBmIMAxGkHXQjevovB4RbVtLdtQqIoVVGyqogAegAilH2LukY/Dq065wASBtac6L+PprThFBmiiigKKKKAooooCiiigKKKKBf99+MKcLZFEteuWkA6w3iaDnJQCOc1bezXDlsYSxaRWRUtIArGWXyiQx5mZn1pe96bjE8T4XgvEa15zdZx+qST4eX9om24HSZpqCgya+ae+FZ4piv37H/AMRK+lq+au9//wAUxX72H+f0VaCilZ5a+vtWcJZZjlX/AHjrAEgS3pMe8fCvN8e+n+VS2Di1h8+xeSdJzLpkAOkQw1M/rHfQUHcOG2bSyzyczDNduPaDbi2Mi+YodyQW1gHKJJ82rIvWswuFSLbkhL5Ko/iTbe4Lh8uY+UgEmSr6a13p2Xw9+3bveJiEzorGE8UA/ZIB3HmkRrvMRt14bu0UXVYYi4i5pAFv6xACCJaQAdoIHrGoBCnY9L1poZyZVWVlJIhlDjcSCOh1BB96MPxq+mq3WEegI6wAQRvrHXXerVxDD27y3raXGa2txs1xoNxnto5tsF3AYuBA00uREgCjuhBIbQiQQeRGhB9eRoJReMXHa2rFSMy7IinQ6eZVBidd+npUzwW+ww9pVYqCCYBiTJWZGuwUfDlVWwX9ag/bX86ufY7hZxH0ewNFZHuXSNCLasQVB3l2KpI2BNBOd3a/9q4XTXNcmd9bF3n8qf4pS8A4ElviGEu2/KVuMrKAIg2LgB+Yj402hQZooooCiiigKKKKAooooCsGs1hqBZYZHu9qbpOQrYwq5QYlQyLBXnOZ3+BPUUzRSv4AqHtPjjBLCwIYyYOWxnA9I2+NNAUAdq+Z+9i/m4pi45XbQ9suHC/4fjX0N2k42uEw12++1sDeQJLBVzEAkLmIkgGBJgxXzL214t9KxN6/lCm49skI4uIG8LLo4ADfZnrrB2NBXGPseXy2qWvKThk8sCFIOaFJzBCTP607rsJJ9aiWNSPDLylTbKjUkgsxAIgeUjbQ6gjXU+gAMrC8NFi3h7LGWtWwQQSBtmZmAMMhJOVhodN6604jbVggYaZRBzeZ2gLn02MeVOomql2c7UW7Nn6NiJyqxNq6us6AhbpBkW1zToCCI00FTXFO09uwxVWN28EIWzbWbYZhoXJ0gAjQHmBG0BUMLhzav4hWOUrdBDshzD+tYMCNiJBy8zHQ1AcQdDeuFQ+Uu8eJ9uCxPngAT10GtWT6S1lWuXblw3SZa4FZ8znOFKFvKsgBQTsC8DQVVXedSSSdSddTuTPOZoPeCEXE/eX/ANw/0pn90tkeBevMY+xaBOgCqPFOp2lm39BSywq+dD+0v5imR2O8S5wa6iqZDXlXIPMQQGaNfM2pgabRMwaC98AvI9/D3bZlWZSPVWWQSCJGjBtfvA86ZApT9jbxu37VxWcozIqh1KH6qVZwNpbn6qw5CmwKDNFYms0BRRRQYqr9pO8XC4NxabPevnazYXxLmoJEgaD5zrMRrUv2l4icPhMReX7Vu1cdfdVJE/GoPu24LZt4O1fWHvYhBcvXiPPcuP5nknUAMSI9KCNHb3iVzzWeDXik/wBreS25HM5W16R116V08L707RvjD4yzdwN4khRiIFtoj7NyYMkwDsdNdQKu0VF9oOz1jGWWs4hA6NtyZT95Dup9R8dKCUmhqX/Y3it/B4v9F4stcEM2DvtJNy0JPhsSNWRY1HSOk39jQLfseWudoOKOXUhFRIB1iVC/8ORgfU0yhS07nLOc8QxJt+GbuKZQCZZQJdkPqGuGfWelMug1YnDLcRkdQysCGVgCCDoQQdCK+Zu8vgqWeI4mzh7aoimzlRYVRmw6kxP7TE/Gvp018596rAcWxeo18CAdj9QgM6ERIgzFBQThH+432iu06gSw0O8a/GtJtncggQDsY1iCdNuh5xUySszmB+tdjLJMNbCxAcH7QIgchPtvsW9WOYgNBgK8r5cpVSoIaJyhTyg9RQcNnEKUXOwDSQQQBB25DYr+t1O3OuxcVbZmi5bCidJBGw184XyiJ8ozHpXgNclMxaBbJaSVOaIIlhox29x6aa7mFZhrlLC8CxBSICIfMZAPrG5mJmgjr2LZuZjkuYkDSJEmdue+tayddvj7ip1rK52L21FsD7TWh/eLmhVPmAmM2hhjJGgHi9gUa0xW3liyl0NmYwSwzLJMFQSViJGXeZoIjBoC6z95flIGh26fMVb+xXGsUlg2sJbNxhdLtbCZptsgBcagjKyEGDHmE1EfotFdiqsQrWwNT5X8ZVYGd9J39+gqS7KXTbt2bqHK9vPBGuZSxlWGkqYnfSAddiE1a7x+JWsWpuYXOytOQ2bqOYGoB8x0BPIxXriHf3jyxVLeHsRyZHdpB1HmYR8VG29SvBu0ufimFfE3EtqhYKrNlVAbTidTAJYgTzkCnBj+A4bER49m1diILor/AIkUET3ddpLmOwNq/e8POxYHw5C6GNmJIPUTvVnrVhcIlpAltFRF2VAFUewGgrbQFFFFB4u2wylWAIIIIOoIOhB9KWhOK4EXC22xXDcxYZTN3CgnzAhvtJJn5klT9picT4ilizcvXDlS2jMx6BRJ9/alNh3v8XuG9iQ30Un6jDZmFvKCR4l4W/Ncb0kCZ2AEhL4/v1wQT+jrdv3SoITIUAY/qux5/uhp5TUJiO1vGsRL+XA29MieDnuuCJ+rV1L3DAY6KoEVz/pG/wDSruHfHJwtUYLbt28PbTNbOqkXNttQC3M1U+KcSKG6jE3mLOPGF3OLskgPdS6LiTB/UyjU/EO7tHxfFBbdy9ica11LjNh/EsW7JBU5XZSJJ05CRqJ0q04DtLjmwVzEPjbttRbcsL+DSBpH1boUZtxByjU7Upr2PuAhvEYFRCsDlygDYZSIgQIHLSsX+KXXHnu3GmRDOx00OsmJOh0BoGP2C7yV4bh0tXsM7Wrju4u23BYnNlIKkASAAIB6HnV2u98+DOlm1i75iR4WHaCfu+aOeh0j3pB2+Jxbe24zIV8ihsipdB8t0x9ogZlg75viL7wfjz8M4ZbLFjdxDvcS0WyDIcvmbSYgKSBBJcbakBLdu+9TFtYRbGHxOCNwtL3UUMyRByE6oQSNYnoRSlvZp1zSdSeZJ1Mzz13rr4zxnEYq6127cJZuSkqqjkqjYL0G/uTUe1651PrPp770HkudQZPz/jXlWB3H5a+n2TW36S0a/kDXkXiVYRy9unp7ig9hHylgrZZ0aDlHoToN4rz9KbmWOnU+3U1uCqoLJeBlSuUBg+sStwEZSPYmfy4hHw9TptQdK4s9fgYM77yhmva8QaMpKlZnKVXLPWAADXNmEDr7jp8h/lWy3lP6wHvpQd6cSMkkIxYhiZfVhBBOW7rrzqS4VnFlUllWW2XzsSZ0LAALynzc9KgBaEjzAz77jbWpbhGEUhoddRBRTlZlidYAlZA0nn6UEpbxVu0TkBNyNlOxj+0uNLH2Uj0q+d0naZ1xL4e/d8lxB4CyQiurEtbtg9VM8pyneqOuE5DTQRyjnoNvSfXnXLj7iJAHmYbAco1B6LG/IjlrQfUU1mld3PdsLt5L1rEuXNtkyOxJIDKTkJbUxGk66mmgGoM0ViaKCM7QFfAuK8FXGQqdJDCCND0mlmnd4qz4OLxVlSYyi4BAJEDNImPUfOmnxXCeJbIiTuB6iln237JnGIgBVblotlW59hpjNJGqnQawR6CgX+NuW7l4WguPxRzsq+JiLYLDMZC/VPEmTvB16Vwp2VvXEYph1Tw2h2fGWRBOwh2UA8p68hWcVwhsMVt4u1ctKB9tYeYMT5j4bAHkCpg6wYnNvs9h3BNvF4fQGEv22stHMMQGt5huAC2Yba6UEnhO6vFMYuG0ihcxNtjdYe66A/vTGkgmpVO6S3HmfEsdJMWkBPPkxE9dfjVVfsndBiybN7yhgcPfU3HtndhbkXCBsVyyOle8ML1lwL93G4XKIDKGaGJJXIC6jK3ufxEBc+H91Vm24Z7jvlMhTlAB9SN5+HOpDtR2GTGBPrGtPaDZT9sHMVJzSZ5aQedQHDsTjyo+i8Ww+IA8zrduBXUSNWGITNl5FZ0neTNSTcT42Fb+g22OhV7YBUAGSVAvHxQdNTt60ESO554EYtMxOv1TR7A5pB+Fcd3unxQPkvWH6ea4vqf1D/JqxpxLjRP/AHbD2wyyBcBABj9abmZWJ5ER+dQvEO3OPw7Bbn0Z7gJzIih3UyIS54bBV+BLRvFBXeMdicXh0zXlt5SYBW6jSdToJzGIJOmgqJXguIa2rpYulGBKFUYq0HcZZO4Pyqx4biKtivE4n4zEghUa2wWD1BKlUTfIgM89tbxkzqhslHtxFtrZBTKvlhcuhAIiB8qBNPZKmHRl9wy+24/wrwCp2gfEU6vDuEQQdtZ5wOh0rhPDRGqA+6z+YOuo/D0oFUmFldD7b/LQ60Lw/wD0/mYph47gdnWMOmu2kER6gDcaADpXBd4HZgBbJJHMFoiDpod/U6fjQUdsHtWzAoyOrCJU7SNRGo35/wAKtDdmVJ0DDlE/4RInp6GtP+y2n9Y4MaSgYfEhgY+FBz3+Ks+3kUkaAyzHSJPKeg39Ks/A+wly4A+KzWrf2vDAi6370z4YI6y37tdPZXs/4bAoJcbOw1Xrl1hR67+vKrZas3IluvzkHb4g/L1oM8IsLhURLKhFQkqFknMTqSWJJ9ySdKYXCsQz2wWBBjXSqZhuGEqrHcjYdZ/h10q5cJsslsK24n/U6amg7aKKKANcGL4SrkE6RO2k+9d9FBWcXwdlQrIKkQRyM6QeR6fGqtiewODuFi2HQEgDMha1oOmRgojrHvNMxhWr6EszAn2oFNc7pMG8wLy66kXS2vUh1Ovv/lUZje6LyBLeLcKCfI6yoJ5qFIAPw19qdX6PT7orTd4Kh9Pb+f5ig+e8f3X47VltWrq5iYt3JPuq3Cp20Mk1C3OGX8O2Z7eKsMsqrAMMpg7OIABnQJpqeVfTV3g/lAB1jXoTEbdP5Fc68DYHRgBr115agaUCE4F+lHz28LexCoGGY3LnhBZJ1liTmIEwhOxOsTUlwfgHE8BfL4e1h72cRnzqVicxALMjoxMSY82m9Om7wEnU5Sfaeg/Lc+gHKtL8AJGgG3XcH4kCdT0AgDmaBQ47EcWxVvw7uFw6qWKk3UQFQdA8PcJQDk9sakc+Z2W7PYvD6BgQzZm+5Ox1OhMCcwiT+LitdmlA5A6ToP4fyflWu72abkwkzM9T+f8APwCv2bMxOnwro+je0jl+VWCx2ejdgfYe+nsR+VbF4AIgn5Dbr8aCstgQdCCYjcaR8q8W+GLH2QPUfzp/katVrg8TrOvP2A5Vu/Q6a+p/j/gYoKYvZ9WAOX72sRsDqD/PLrXQOzttNx8YzQCq+kbmduVXCzw1F2G3XX057aVtOHEREe2lBU7XCRAyiGOg0jlO/wDO9Sh4CzLBIHpvGob2JmfnU0tkDl/Jr1Qc2GwKpHMidTvrXTWaKAooooCiiigKKKKAooooCsRRRQEURRRQArMUUUBRRRQFFFFAUUUUBRRRQFFFFAUUUUH/2Q=="/>
          <p:cNvSpPr>
            <a:spLocks noChangeAspect="1" noChangeArrowheads="1"/>
          </p:cNvSpPr>
          <p:nvPr/>
        </p:nvSpPr>
        <p:spPr bwMode="auto">
          <a:xfrm>
            <a:off x="63500" y="-842963"/>
            <a:ext cx="1685925" cy="17335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5" name="AutoShape 4" descr="data:image/jpeg;base64,/9j/4AAQSkZJRgABAQAAAQABAAD/2wCEAAkGBhQSERQUEhQWFRUVFxcaFhcVFxsXGBgXGhYZFxgYFx8YGyYeGh8jGxwcIC8gIycpLSwsFx4yNzIqNSorLCkBCQoKBQUFDQUFDSkYEhgpKSkpKSkpKSkpKSkpKSkpKSkpKSkpKSkpKSkpKSkpKSkpKSkpKSkpKSkpKSkpKSkpKf/AABEIALYAsQMBIgACEQEDEQH/xAAcAAACAgMBAQAAAAAAAAAAAAAABwUGAQMEAgj/xABJEAACAQIEAwYCBgYHBQkBAAABAhEAAwQSITEFQVEGBxMiYXGBkRQjMlKhsRVCYnLR8CQzQ1PB4fEWgpKT0iU0NVSisrTC0xf/xAAUAQEAAAAAAAAAAAAAAAAAAAAA/8QAFBEBAAAAAAAAAAAAAAAAAAAAAP/aAAwDAQACEQMRAD8AeNFFFAUUUUBRRRQFFFYLUGaKrvEu8HA2Jz31OXLmNsG4EzmFzsgKrJ6mvPEe8Xh9hgtzF2QxnRWzkR18OY+MUFiuXAoJJAA1JJgAdTQl0EAggg7EGQfaoo8ewl6w7+PYezEXG8RCgB0hzMCZ59aU+H7U3BwXHql1LL276LbNs+EfCdrYJTzEyfOSwOuYnnNA7prNLfCd8PC8Mi2Gv3WNpQhY27jliognMRLSeZ3rd/8A3bhX97c/5L/woGFWM1LW93/cNEx47e1qPzYVC8Q79bi4wJbwsWBlDrezJfLGJgfZU+YAKQZPMTQOMNWZpUWe1qDiOOGEZHQ4O7fBtFmPjKqSCM2TMGkxE+Y66mbT3Y3XbAW3u3XuXLxdz4jEkDOVAUNqFhRptJNBb6KwDRNBmiiigKKKKAooooCiiigKKKKApd98PaG7bsW8JhpN/GsbYCzmFvQNlA5sWCzOxY8pDENK7hrriu0+Iclv6HYCII0J0VteQBuN7/Cgq93sBas37lgKXWwUi8reGz3cqOwOU5YVjooEr1J1qvdqeHA27IUXHuMmd4YPpLiSFkiFCn1kU58X3b22u37q3ritfcuRCsFYqFOWRtzgzypcds+xDqwt5rbpbCW0JJtkgZ4zEu8mXIJIUAxMLBoOTgrMmHwbWPCtXLyZbr5EGq3xaUEQC0q2YiSSROgFT2G7JXvpa27TYUM1prhK21UvIQsH8VbuU6j7C5YYSokRLcH7shcwdlBiQbYVgDbQFoa4HceJnIOoKyFGmmkV24PgiW+MofEP9V4ijKAGut4ituJUQrGAeusGCFA4t3c8aa7ccIlwF2glsOSRm3MoJJ6mCecbVHL2F41baRhAdTtbwrjX0I9a+kwKzFB8y3rXGbBB+i3LeUyGt4CzKxrINu2fnNV8cXvfTRfvH63OpctbB80QCywAW2J0313r65iozEdmMK+IXEvYttfWMt0qC4jYz1HI7igSGK7usQqoWwlpGcoEMHc5RlNtLrKJJOpUkCPapTHzw2/bV7FhbyrnS/hFAhPOpVw6gwYMmf4Vau8Lh167jMJbstDXdN4yC2cxuCNwM2YrpORddgYjvE4scPir6m9btXLtqz4TuYORQQwaUIgsX25nag8L3vX7Nlr7IL6K4tm2QLbZjae6HDrmEQsFCp3Bzcq7uyHezdxt+/8AUIlu2tuELktmYt+sEAIgbEb7Gl/2g7Q/SbBti9YBN53k3hlg28qgzuVJGgERPWsdluJ2cJcxD37tlhdy5RYuJOhY+ZVKjY6RtrtQPvgvHDfd1KBcgUzmmZnkQI2qXpR9iMRfxeLF3B3cuFtsougkS/2oWfPMDl5ftbkEQ2waDNFFFAUUUUBRRRQFFFFBg0tu65i2P4w5dWJxAGXcgK10Kf3YOWOqn4sk0tu7xjb4txizlUA3VuA5hm1LxpuR5s3oW/aoGSa+de9LDquOx7wJ8fCRvpmw2dp5ann719Fmkd3w4A4bHG+1rxcNjLSJdWYOe1MFTBCuBkZTzhhBE0E53c95eCtcNt2r15bdzDo4KEEFlSXBTk3l5byCKg8D23/TWK+j3FXDuczYR1zEyvnNq8VYEyEDhkylWtgjkDQsfisB9GKWLF/xyE+tuupUZSM2VVOuYT7aV57AyOKYHLv9ItekguQf/TNA6Lfa/iWClcbgmvopgX7BzEr95sq5W9Tlt/u1vt98WFuI3hqRdExbvXLVqWE6ZmcxtzFX9RUF2zsocMc6K0vbALEqVLOFzKw1BE/GYOhNBC4fvUsLaRsSj2nYA5QQ6wZKkM2QkEDmoMyI0rxc70kunLg7F7ENyKIWX0kr5R/vMvvXd3cYGz9Bs3EtIrOM7ECSWbzEktLE6xM8uW1WzJQVTsrwTENebGY4BbpXJashs3goTLZiDlLsdTAgCANtLTcshhDAEdCJH41sooI5+zuGO+Hsn3tIf/rXj/ZbCf8AlcP/AMm3/wBNSlFBowmCS0ItoqCZhFCiesAVvoooCiiigKKKKAooooCiiigDSx7Mqv8AtLxEqh/qUlxsDFqcw/aMx+6aZjUr+7H63ivGL4Zh9cE8M7RneHOp1GQge560DSri4twezibTWr6C5bbdW/AiNQR1Gtdhqqdpe8vBYOVe8r3QY8K0c7hoJhws5Byk9RpQUTtX3Ii3avvg3ZgEzJZfzNmXzFUaJOYSADrMamoLuf7IXH4gl51It4aWJjTxChVE/e8xcgbZR1q78P79sG1oG8GtXNZSGuIBJg51TWRB2G8VCca78HS4zYVsNctEDIjpeW5mnXMSQI3+U0DnAqH7V2ybEASfEtGJjZwfyqo8O768G1q2bt22lxkUuIuZVeBmAPhnQGRMnaq72z7xMPi7QHioVXMwt2r723JgqA82IMgkQDAnczIC/d2QI4dZB5Ko1EH7C/P351a6SPYbt9YwaNZbEJCmQz3GYPmhvKDb0AJI1acwbltecR3ucPRC3jK8AnLaZXOgmAJEk7DrQXWiqBc748JCkZspuKklrcwd3yq5YKOrAesVjjfe3Zt2QcOEu3j/AGRur5RBlma1nU6gCAf1t9KBgUVTeHd6uCuaXHaww/v0KKdNYbUDX7xB9Kt1i8rqrKQysAVZSCCCJBBGhBHOg2UUUUBRRRQFFFFAUUUUBRRRQasRdCqzEwFBJPQATS57irLHBXr5Kt4+JuPIjPsoOfp5pIHINPOrR3icQNnhmMdYBFlgJ6v5B+LVx91fDPA4XhlNtUZlLtlIObOZVyRzZMpjltyoLLxXhy37Nyy85biMjZSVMMIMEbV8ydrODtgMbew1q5KWSgUuApOe2t2IRSP1tTptPt9S188d4tyOM4vSZ8DTaSMKhA3HOgpRxVyD9Za16n8/KOlYONuc2sn3ZZn5j5VYnxYOXcgDQKTpIME8zvoNyTOkis3EtqC0N+zDRuBB2iY0AiYExGhCsnHXJ/sf+O3/ANYoGPb7lr2Dp/8ApU9bUXGYlTqrZdoUkDIXkHQDUgHpB11FwKZgrKdeZQaAco0BH89VIQbYlj/YIeWhB/EE/hWQXJn6KfgjR+Ag6VO2+BpdYKltAQrGWygHKC+o1HUR69MqDGJ7JhHK3FW35cxBRT5ZzSpyxA1Ek8iD0AQZf72FIjnlIjl93T32rvwVi6yKfsofsy3lgbD/ACr2eG20QlQpbNaggREsD5crQZ1GsggiI1Jley1lWwiEorEGMxXMQAluBqCANW5c/hQbex3ZZMXjLVm67G22bP4R+6jOBmIMAxGkHXQjevovB4RbVtLdtQqIoVVGyqogAegAilH2LukY/Dq065wASBtac6L+PprThFBmiiigKKKKAooooCiiigKKKKBf99+MKcLZFEteuWkA6w3iaDnJQCOc1bezXDlsYSxaRWRUtIArGWXyiQx5mZn1pe96bjE8T4XgvEa15zdZx+qST4eX9om24HSZpqCgya+ae+FZ4piv37H/AMRK+lq+au9//wAUxX72H+f0VaCilZ5a+vtWcJZZjlX/AHjrAEgS3pMe8fCvN8e+n+VS2Di1h8+xeSdJzLpkAOkQw1M/rHfQUHcOG2bSyzyczDNduPaDbi2Mi+YodyQW1gHKJJ82rIvWswuFSLbkhL5Ko/iTbe4Lh8uY+UgEmSr6a13p2Xw9+3bveJiEzorGE8UA/ZIB3HmkRrvMRt14bu0UXVYYi4i5pAFv6xACCJaQAdoIHrGoBCnY9L1poZyZVWVlJIhlDjcSCOh1BB96MPxq+mq3WEegI6wAQRvrHXXerVxDD27y3raXGa2txs1xoNxnto5tsF3AYuBA00uREgCjuhBIbQiQQeRGhB9eRoJReMXHa2rFSMy7IinQ6eZVBidd+npUzwW+ww9pVYqCCYBiTJWZGuwUfDlVWwX9ag/bX86ufY7hZxH0ewNFZHuXSNCLasQVB3l2KpI2BNBOd3a/9q4XTXNcmd9bF3n8qf4pS8A4ElviGEu2/KVuMrKAIg2LgB+Yj402hQZooooCiiigKKKKAooooCsGs1hqBZYZHu9qbpOQrYwq5QYlQyLBXnOZ3+BPUUzRSv4AqHtPjjBLCwIYyYOWxnA9I2+NNAUAdq+Z+9i/m4pi45XbQ9suHC/4fjX0N2k42uEw12++1sDeQJLBVzEAkLmIkgGBJgxXzL214t9KxN6/lCm49skI4uIG8LLo4ADfZnrrB2NBXGPseXy2qWvKThk8sCFIOaFJzBCTP607rsJJ9aiWNSPDLylTbKjUkgsxAIgeUjbQ6gjXU+gAMrC8NFi3h7LGWtWwQQSBtmZmAMMhJOVhodN6604jbVggYaZRBzeZ2gLn02MeVOomql2c7UW7Nn6NiJyqxNq6us6AhbpBkW1zToCCI00FTXFO09uwxVWN28EIWzbWbYZhoXJ0gAjQHmBG0BUMLhzav4hWOUrdBDshzD+tYMCNiJBy8zHQ1AcQdDeuFQ+Uu8eJ9uCxPngAT10GtWT6S1lWuXblw3SZa4FZ8znOFKFvKsgBQTsC8DQVVXedSSSdSddTuTPOZoPeCEXE/eX/ANw/0pn90tkeBevMY+xaBOgCqPFOp2lm39BSywq+dD+0v5imR2O8S5wa6iqZDXlXIPMQQGaNfM2pgabRMwaC98AvI9/D3bZlWZSPVWWQSCJGjBtfvA86ZApT9jbxu37VxWcozIqh1KH6qVZwNpbn6qw5CmwKDNFYms0BRRRQYqr9pO8XC4NxabPevnazYXxLmoJEgaD5zrMRrUv2l4icPhMReX7Vu1cdfdVJE/GoPu24LZt4O1fWHvYhBcvXiPPcuP5nknUAMSI9KCNHb3iVzzWeDXik/wBreS25HM5W16R116V08L707RvjD4yzdwN4khRiIFtoj7NyYMkwDsdNdQKu0VF9oOz1jGWWs4hA6NtyZT95Dup9R8dKCUmhqX/Y3it/B4v9F4stcEM2DvtJNy0JPhsSNWRY1HSOk39jQLfseWudoOKOXUhFRIB1iVC/8ORgfU0yhS07nLOc8QxJt+GbuKZQCZZQJdkPqGuGfWelMug1YnDLcRkdQysCGVgCCDoQQdCK+Zu8vgqWeI4mzh7aoimzlRYVRmw6kxP7TE/Gvp018596rAcWxeo18CAdj9QgM6ERIgzFBQThH+432iu06gSw0O8a/GtJtncggQDsY1iCdNuh5xUySszmB+tdjLJMNbCxAcH7QIgchPtvsW9WOYgNBgK8r5cpVSoIaJyhTyg9RQcNnEKUXOwDSQQQBB25DYr+t1O3OuxcVbZmi5bCidJBGw184XyiJ8ozHpXgNclMxaBbJaSVOaIIlhox29x6aa7mFZhrlLC8CxBSICIfMZAPrG5mJmgjr2LZuZjkuYkDSJEmdue+tayddvj7ip1rK52L21FsD7TWh/eLmhVPmAmM2hhjJGgHi9gUa0xW3liyl0NmYwSwzLJMFQSViJGXeZoIjBoC6z95flIGh26fMVb+xXGsUlg2sJbNxhdLtbCZptsgBcagjKyEGDHmE1EfotFdiqsQrWwNT5X8ZVYGd9J39+gqS7KXTbt2bqHK9vPBGuZSxlWGkqYnfSAddiE1a7x+JWsWpuYXOytOQ2bqOYGoB8x0BPIxXriHf3jyxVLeHsRyZHdpB1HmYR8VG29SvBu0ufimFfE3EtqhYKrNlVAbTidTAJYgTzkCnBj+A4bER49m1diILor/AIkUET3ddpLmOwNq/e8POxYHw5C6GNmJIPUTvVnrVhcIlpAltFRF2VAFUewGgrbQFFFFB4u2wylWAIIIIOoIOhB9KWhOK4EXC22xXDcxYZTN3CgnzAhvtJJn5klT9picT4ilizcvXDlS2jMx6BRJ9/alNh3v8XuG9iQ30Un6jDZmFvKCR4l4W/Ncb0kCZ2AEhL4/v1wQT+jrdv3SoITIUAY/qux5/uhp5TUJiO1vGsRL+XA29MieDnuuCJ+rV1L3DAY6KoEVz/pG/wDSruHfHJwtUYLbt28PbTNbOqkXNttQC3M1U+KcSKG6jE3mLOPGF3OLskgPdS6LiTB/UyjU/EO7tHxfFBbdy9ica11LjNh/EsW7JBU5XZSJJ05CRqJ0q04DtLjmwVzEPjbttRbcsL+DSBpH1boUZtxByjU7Upr2PuAhvEYFRCsDlygDYZSIgQIHLSsX+KXXHnu3GmRDOx00OsmJOh0BoGP2C7yV4bh0tXsM7Wrju4u23BYnNlIKkASAAIB6HnV2u98+DOlm1i75iR4WHaCfu+aOeh0j3pB2+Jxbe24zIV8ihsipdB8t0x9ogZlg75viL7wfjz8M4ZbLFjdxDvcS0WyDIcvmbSYgKSBBJcbakBLdu+9TFtYRbGHxOCNwtL3UUMyRByE6oQSNYnoRSlvZp1zSdSeZJ1Mzz13rr4zxnEYq6127cJZuSkqqjkqjYL0G/uTUe1651PrPp770HkudQZPz/jXlWB3H5a+n2TW36S0a/kDXkXiVYRy9unp7ig9hHylgrZZ0aDlHoToN4rz9KbmWOnU+3U1uCqoLJeBlSuUBg+sStwEZSPYmfy4hHw9TptQdK4s9fgYM77yhmva8QaMpKlZnKVXLPWAADXNmEDr7jp8h/lWy3lP6wHvpQd6cSMkkIxYhiZfVhBBOW7rrzqS4VnFlUllWW2XzsSZ0LAALynzc9KgBaEjzAz77jbWpbhGEUhoddRBRTlZlidYAlZA0nn6UEpbxVu0TkBNyNlOxj+0uNLH2Uj0q+d0naZ1xL4e/d8lxB4CyQiurEtbtg9VM8pyneqOuE5DTQRyjnoNvSfXnXLj7iJAHmYbAco1B6LG/IjlrQfUU1mld3PdsLt5L1rEuXNtkyOxJIDKTkJbUxGk66mmgGoM0ViaKCM7QFfAuK8FXGQqdJDCCND0mlmnd4qz4OLxVlSYyi4BAJEDNImPUfOmnxXCeJbIiTuB6iln237JnGIgBVblotlW59hpjNJGqnQawR6CgX+NuW7l4WguPxRzsq+JiLYLDMZC/VPEmTvB16Vwp2VvXEYph1Tw2h2fGWRBOwh2UA8p68hWcVwhsMVt4u1ctKB9tYeYMT5j4bAHkCpg6wYnNvs9h3BNvF4fQGEv22stHMMQGt5huAC2Yba6UEnhO6vFMYuG0ihcxNtjdYe66A/vTGkgmpVO6S3HmfEsdJMWkBPPkxE9dfjVVfsndBiybN7yhgcPfU3HtndhbkXCBsVyyOle8ML1lwL93G4XKIDKGaGJJXIC6jK3ufxEBc+H91Vm24Z7jvlMhTlAB9SN5+HOpDtR2GTGBPrGtPaDZT9sHMVJzSZ5aQedQHDsTjyo+i8Ww+IA8zrduBXUSNWGITNl5FZ0neTNSTcT42Fb+g22OhV7YBUAGSVAvHxQdNTt60ESO554EYtMxOv1TR7A5pB+Fcd3unxQPkvWH6ea4vqf1D/JqxpxLjRP/AHbD2wyyBcBABj9abmZWJ5ER+dQvEO3OPw7Bbn0Z7gJzIih3UyIS54bBV+BLRvFBXeMdicXh0zXlt5SYBW6jSdToJzGIJOmgqJXguIa2rpYulGBKFUYq0HcZZO4Pyqx4biKtivE4n4zEghUa2wWD1BKlUTfIgM89tbxkzqhslHtxFtrZBTKvlhcuhAIiB8qBNPZKmHRl9wy+24/wrwCp2gfEU6vDuEQQdtZ5wOh0rhPDRGqA+6z+YOuo/D0oFUmFldD7b/LQ60Lw/wD0/mYph47gdnWMOmu2kER6gDcaADpXBd4HZgBbJJHMFoiDpod/U6fjQUdsHtWzAoyOrCJU7SNRGo35/wAKtDdmVJ0DDlE/4RInp6GtP+y2n9Y4MaSgYfEhgY+FBz3+Ks+3kUkaAyzHSJPKeg39Ks/A+wly4A+KzWrf2vDAi6370z4YI6y37tdPZXs/4bAoJcbOw1Xrl1hR67+vKrZas3IluvzkHb4g/L1oM8IsLhURLKhFQkqFknMTqSWJJ9ySdKYXCsQz2wWBBjXSqZhuGEqrHcjYdZ/h10q5cJsslsK24n/U6amg7aKKKANcGL4SrkE6RO2k+9d9FBWcXwdlQrIKkQRyM6QeR6fGqtiewODuFi2HQEgDMha1oOmRgojrHvNMxhWr6EszAn2oFNc7pMG8wLy66kXS2vUh1Ovv/lUZje6LyBLeLcKCfI6yoJ5qFIAPw19qdX6PT7orTd4Kh9Pb+f5ig+e8f3X47VltWrq5iYt3JPuq3Cp20Mk1C3OGX8O2Z7eKsMsqrAMMpg7OIABnQJpqeVfTV3g/lAB1jXoTEbdP5Fc68DYHRgBr115agaUCE4F+lHz28LexCoGGY3LnhBZJ1liTmIEwhOxOsTUlwfgHE8BfL4e1h72cRnzqVicxALMjoxMSY82m9Om7wEnU5Sfaeg/Lc+gHKtL8AJGgG3XcH4kCdT0AgDmaBQ47EcWxVvw7uFw6qWKk3UQFQdA8PcJQDk9sakc+Z2W7PYvD6BgQzZm+5Ox1OhMCcwiT+LitdmlA5A6ToP4fyflWu72abkwkzM9T+f8APwCv2bMxOnwro+je0jl+VWCx2ejdgfYe+nsR+VbF4AIgn5Dbr8aCstgQdCCYjcaR8q8W+GLH2QPUfzp/katVrg8TrOvP2A5Vu/Q6a+p/j/gYoKYvZ9WAOX72sRsDqD/PLrXQOzttNx8YzQCq+kbmduVXCzw1F2G3XX057aVtOHEREe2lBU7XCRAyiGOg0jlO/wDO9Sh4CzLBIHpvGob2JmfnU0tkDl/Jr1Qc2GwKpHMidTvrXTWaKAooooCiiigKKKKAooooCsRRRQEURRRQArMUUUBRRRQFFFFAUUUUBRRRQFFFFAUUUUH/2Q=="/>
          <p:cNvSpPr>
            <a:spLocks noChangeAspect="1" noChangeArrowheads="1"/>
          </p:cNvSpPr>
          <p:nvPr/>
        </p:nvSpPr>
        <p:spPr bwMode="auto">
          <a:xfrm>
            <a:off x="215900" y="-690563"/>
            <a:ext cx="1685925" cy="17335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6" name="AutoShape 6" descr="data:image/jpeg;base64,/9j/4AAQSkZJRgABAQAAAQABAAD/2wCEAAkGBhQSERQUEhQWFRUVFxcaFhcVFxsXGBgXGhYZFxgYFx8YGyYeGh8jGxwcIC8gIycpLSwsFx4yNzIqNSorLCkBCQoKBQUFDQUFDSkYEhgpKSkpKSkpKSkpKSkpKSkpKSkpKSkpKSkpKSkpKSkpKSkpKSkpKSkpKSkpKSkpKSkpKf/AABEIALYAsQMBIgACEQEDEQH/xAAcAAACAgMBAQAAAAAAAAAAAAAABwUGAQMEAgj/xABJEAACAQIEAwYCBgYHBQkBAAABAhEAAwQSITEFQVEGBxMiYXGBkRQjMlKhsRVCYnLR8CQzQ1PB4fEWgpKT0iU0NVSisrTC0xf/xAAUAQEAAAAAAAAAAAAAAAAAAAAA/8QAFBEBAAAAAAAAAAAAAAAAAAAAAP/aAAwDAQACEQMRAD8AeNFFFAUUUUBRRRQFFFYLUGaKrvEu8HA2Jz31OXLmNsG4EzmFzsgKrJ6mvPEe8Xh9hgtzF2QxnRWzkR18OY+MUFiuXAoJJAA1JJgAdTQl0EAggg7EGQfaoo8ewl6w7+PYezEXG8RCgB0hzMCZ59aU+H7U3BwXHql1LL276LbNs+EfCdrYJTzEyfOSwOuYnnNA7prNLfCd8PC8Mi2Gv3WNpQhY27jliognMRLSeZ3rd/8A3bhX97c/5L/woGFWM1LW93/cNEx47e1qPzYVC8Q79bi4wJbwsWBlDrezJfLGJgfZU+YAKQZPMTQOMNWZpUWe1qDiOOGEZHQ4O7fBtFmPjKqSCM2TMGkxE+Y66mbT3Y3XbAW3u3XuXLxdz4jEkDOVAUNqFhRptJNBb6KwDRNBmiiigKKKKAooooCiiigKKKKApd98PaG7bsW8JhpN/GsbYCzmFvQNlA5sWCzOxY8pDENK7hrriu0+Iclv6HYCII0J0VteQBuN7/Cgq93sBas37lgKXWwUi8reGz3cqOwOU5YVjooEr1J1qvdqeHA27IUXHuMmd4YPpLiSFkiFCn1kU58X3b22u37q3ritfcuRCsFYqFOWRtzgzypcds+xDqwt5rbpbCW0JJtkgZ4zEu8mXIJIUAxMLBoOTgrMmHwbWPCtXLyZbr5EGq3xaUEQC0q2YiSSROgFT2G7JXvpa27TYUM1prhK21UvIQsH8VbuU6j7C5YYSokRLcH7shcwdlBiQbYVgDbQFoa4HceJnIOoKyFGmmkV24PgiW+MofEP9V4ijKAGut4ituJUQrGAeusGCFA4t3c8aa7ccIlwF2glsOSRm3MoJJ6mCecbVHL2F41baRhAdTtbwrjX0I9a+kwKzFB8y3rXGbBB+i3LeUyGt4CzKxrINu2fnNV8cXvfTRfvH63OpctbB80QCywAW2J0313r65iozEdmMK+IXEvYttfWMt0qC4jYz1HI7igSGK7usQqoWwlpGcoEMHc5RlNtLrKJJOpUkCPapTHzw2/bV7FhbyrnS/hFAhPOpVw6gwYMmf4Vau8Lh167jMJbstDXdN4yC2cxuCNwM2YrpORddgYjvE4scPir6m9btXLtqz4TuYORQQwaUIgsX25nag8L3vX7Nlr7IL6K4tm2QLbZjae6HDrmEQsFCp3Bzcq7uyHezdxt+/8AUIlu2tuELktmYt+sEAIgbEb7Gl/2g7Q/SbBti9YBN53k3hlg28qgzuVJGgERPWsdluJ2cJcxD37tlhdy5RYuJOhY+ZVKjY6RtrtQPvgvHDfd1KBcgUzmmZnkQI2qXpR9iMRfxeLF3B3cuFtsougkS/2oWfPMDl5ftbkEQ2waDNFFFAUUUUBRRRQFFFFBg0tu65i2P4w5dWJxAGXcgK10Kf3YOWOqn4sk0tu7xjb4txizlUA3VuA5hm1LxpuR5s3oW/aoGSa+de9LDquOx7wJ8fCRvpmw2dp5ann719Fmkd3w4A4bHG+1rxcNjLSJdWYOe1MFTBCuBkZTzhhBE0E53c95eCtcNt2r15bdzDo4KEEFlSXBTk3l5byCKg8D23/TWK+j3FXDuczYR1zEyvnNq8VYEyEDhkylWtgjkDQsfisB9GKWLF/xyE+tuupUZSM2VVOuYT7aV57AyOKYHLv9ItekguQf/TNA6Lfa/iWClcbgmvopgX7BzEr95sq5W9Tlt/u1vt98WFuI3hqRdExbvXLVqWE6ZmcxtzFX9RUF2zsocMc6K0vbALEqVLOFzKw1BE/GYOhNBC4fvUsLaRsSj2nYA5QQ6wZKkM2QkEDmoMyI0rxc70kunLg7F7ENyKIWX0kr5R/vMvvXd3cYGz9Bs3EtIrOM7ECSWbzEktLE6xM8uW1WzJQVTsrwTENebGY4BbpXJashs3goTLZiDlLsdTAgCANtLTcshhDAEdCJH41sooI5+zuGO+Hsn3tIf/rXj/ZbCf8AlcP/AMm3/wBNSlFBowmCS0ItoqCZhFCiesAVvoooCiiigKKKKAooooCiiigDSx7Mqv8AtLxEqh/qUlxsDFqcw/aMx+6aZjUr+7H63ivGL4Zh9cE8M7RneHOp1GQge560DSri4twezibTWr6C5bbdW/AiNQR1Gtdhqqdpe8vBYOVe8r3QY8K0c7hoJhws5Byk9RpQUTtX3Ii3avvg3ZgEzJZfzNmXzFUaJOYSADrMamoLuf7IXH4gl51It4aWJjTxChVE/e8xcgbZR1q78P79sG1oG8GtXNZSGuIBJg51TWRB2G8VCca78HS4zYVsNctEDIjpeW5mnXMSQI3+U0DnAqH7V2ybEASfEtGJjZwfyqo8O768G1q2bt22lxkUuIuZVeBmAPhnQGRMnaq72z7xMPi7QHioVXMwt2r723JgqA82IMgkQDAnczIC/d2QI4dZB5Ko1EH7C/P351a6SPYbt9YwaNZbEJCmQz3GYPmhvKDb0AJI1acwbltecR3ucPRC3jK8AnLaZXOgmAJEk7DrQXWiqBc748JCkZspuKklrcwd3yq5YKOrAesVjjfe3Zt2QcOEu3j/AGRur5RBlma1nU6gCAf1t9KBgUVTeHd6uCuaXHaww/v0KKdNYbUDX7xB9Kt1i8rqrKQysAVZSCCCJBBGhBHOg2UUUUBRRRQFFFFAUUUUBRRRQasRdCqzEwFBJPQATS57irLHBXr5Kt4+JuPIjPsoOfp5pIHINPOrR3icQNnhmMdYBFlgJ6v5B+LVx91fDPA4XhlNtUZlLtlIObOZVyRzZMpjltyoLLxXhy37Nyy85biMjZSVMMIMEbV8ydrODtgMbew1q5KWSgUuApOe2t2IRSP1tTptPt9S188d4tyOM4vSZ8DTaSMKhA3HOgpRxVyD9Za16n8/KOlYONuc2sn3ZZn5j5VYnxYOXcgDQKTpIME8zvoNyTOkis3EtqC0N+zDRuBB2iY0AiYExGhCsnHXJ/sf+O3/ANYoGPb7lr2Dp/8ApU9bUXGYlTqrZdoUkDIXkHQDUgHpB11FwKZgrKdeZQaAco0BH89VIQbYlj/YIeWhB/EE/hWQXJn6KfgjR+Ag6VO2+BpdYKltAQrGWygHKC+o1HUR69MqDGJ7JhHK3FW35cxBRT5ZzSpyxA1Ek8iD0AQZf72FIjnlIjl93T32rvwVi6yKfsofsy3lgbD/ACr2eG20QlQpbNaggREsD5crQZ1GsggiI1Jley1lWwiEorEGMxXMQAluBqCANW5c/hQbex3ZZMXjLVm67G22bP4R+6jOBmIMAxGkHXQjevovB4RbVtLdtQqIoVVGyqogAegAilH2LukY/Dq065wASBtac6L+PprThFBmiiigKKKKAooooCiiigKKKKBf99+MKcLZFEteuWkA6w3iaDnJQCOc1bezXDlsYSxaRWRUtIArGWXyiQx5mZn1pe96bjE8T4XgvEa15zdZx+qST4eX9om24HSZpqCgya+ae+FZ4piv37H/AMRK+lq+au9//wAUxX72H+f0VaCilZ5a+vtWcJZZjlX/AHjrAEgS3pMe8fCvN8e+n+VS2Di1h8+xeSdJzLpkAOkQw1M/rHfQUHcOG2bSyzyczDNduPaDbi2Mi+YodyQW1gHKJJ82rIvWswuFSLbkhL5Ko/iTbe4Lh8uY+UgEmSr6a13p2Xw9+3bveJiEzorGE8UA/ZIB3HmkRrvMRt14bu0UXVYYi4i5pAFv6xACCJaQAdoIHrGoBCnY9L1poZyZVWVlJIhlDjcSCOh1BB96MPxq+mq3WEegI6wAQRvrHXXerVxDD27y3raXGa2txs1xoNxnto5tsF3AYuBA00uREgCjuhBIbQiQQeRGhB9eRoJReMXHa2rFSMy7IinQ6eZVBidd+npUzwW+ww9pVYqCCYBiTJWZGuwUfDlVWwX9ag/bX86ufY7hZxH0ewNFZHuXSNCLasQVB3l2KpI2BNBOd3a/9q4XTXNcmd9bF3n8qf4pS8A4ElviGEu2/KVuMrKAIg2LgB+Yj402hQZooooCiiigKKKKAooooCsGs1hqBZYZHu9qbpOQrYwq5QYlQyLBXnOZ3+BPUUzRSv4AqHtPjjBLCwIYyYOWxnA9I2+NNAUAdq+Z+9i/m4pi45XbQ9suHC/4fjX0N2k42uEw12++1sDeQJLBVzEAkLmIkgGBJgxXzL214t9KxN6/lCm49skI4uIG8LLo4ADfZnrrB2NBXGPseXy2qWvKThk8sCFIOaFJzBCTP607rsJJ9aiWNSPDLylTbKjUkgsxAIgeUjbQ6gjXU+gAMrC8NFi3h7LGWtWwQQSBtmZmAMMhJOVhodN6604jbVggYaZRBzeZ2gLn02MeVOomql2c7UW7Nn6NiJyqxNq6us6AhbpBkW1zToCCI00FTXFO09uwxVWN28EIWzbWbYZhoXJ0gAjQHmBG0BUMLhzav4hWOUrdBDshzD+tYMCNiJBy8zHQ1AcQdDeuFQ+Uu8eJ9uCxPngAT10GtWT6S1lWuXblw3SZa4FZ8znOFKFvKsgBQTsC8DQVVXedSSSdSddTuTPOZoPeCEXE/eX/ANw/0pn90tkeBevMY+xaBOgCqPFOp2lm39BSywq+dD+0v5imR2O8S5wa6iqZDXlXIPMQQGaNfM2pgabRMwaC98AvI9/D3bZlWZSPVWWQSCJGjBtfvA86ZApT9jbxu37VxWcozIqh1KH6qVZwNpbn6qw5CmwKDNFYms0BRRRQYqr9pO8XC4NxabPevnazYXxLmoJEgaD5zrMRrUv2l4icPhMReX7Vu1cdfdVJE/GoPu24LZt4O1fWHvYhBcvXiPPcuP5nknUAMSI9KCNHb3iVzzWeDXik/wBreS25HM5W16R116V08L707RvjD4yzdwN4khRiIFtoj7NyYMkwDsdNdQKu0VF9oOz1jGWWs4hA6NtyZT95Dup9R8dKCUmhqX/Y3it/B4v9F4stcEM2DvtJNy0JPhsSNWRY1HSOk39jQLfseWudoOKOXUhFRIB1iVC/8ORgfU0yhS07nLOc8QxJt+GbuKZQCZZQJdkPqGuGfWelMug1YnDLcRkdQysCGVgCCDoQQdCK+Zu8vgqWeI4mzh7aoimzlRYVRmw6kxP7TE/Gvp018596rAcWxeo18CAdj9QgM6ERIgzFBQThH+432iu06gSw0O8a/GtJtncggQDsY1iCdNuh5xUySszmB+tdjLJMNbCxAcH7QIgchPtvsW9WOYgNBgK8r5cpVSoIaJyhTyg9RQcNnEKUXOwDSQQQBB25DYr+t1O3OuxcVbZmi5bCidJBGw184XyiJ8ozHpXgNclMxaBbJaSVOaIIlhox29x6aa7mFZhrlLC8CxBSICIfMZAPrG5mJmgjr2LZuZjkuYkDSJEmdue+tayddvj7ip1rK52L21FsD7TWh/eLmhVPmAmM2hhjJGgHi9gUa0xW3liyl0NmYwSwzLJMFQSViJGXeZoIjBoC6z95flIGh26fMVb+xXGsUlg2sJbNxhdLtbCZptsgBcagjKyEGDHmE1EfotFdiqsQrWwNT5X8ZVYGd9J39+gqS7KXTbt2bqHK9vPBGuZSxlWGkqYnfSAddiE1a7x+JWsWpuYXOytOQ2bqOYGoB8x0BPIxXriHf3jyxVLeHsRyZHdpB1HmYR8VG29SvBu0ufimFfE3EtqhYKrNlVAbTidTAJYgTzkCnBj+A4bER49m1diILor/AIkUET3ddpLmOwNq/e8POxYHw5C6GNmJIPUTvVnrVhcIlpAltFRF2VAFUewGgrbQFFFFB4u2wylWAIIIIOoIOhB9KWhOK4EXC22xXDcxYZTN3CgnzAhvtJJn5klT9picT4ilizcvXDlS2jMx6BRJ9/alNh3v8XuG9iQ30Un6jDZmFvKCR4l4W/Ncb0kCZ2AEhL4/v1wQT+jrdv3SoITIUAY/qux5/uhp5TUJiO1vGsRL+XA29MieDnuuCJ+rV1L3DAY6KoEVz/pG/wDSruHfHJwtUYLbt28PbTNbOqkXNttQC3M1U+KcSKG6jE3mLOPGF3OLskgPdS6LiTB/UyjU/EO7tHxfFBbdy9ica11LjNh/EsW7JBU5XZSJJ05CRqJ0q04DtLjmwVzEPjbttRbcsL+DSBpH1boUZtxByjU7Upr2PuAhvEYFRCsDlygDYZSIgQIHLSsX+KXXHnu3GmRDOx00OsmJOh0BoGP2C7yV4bh0tXsM7Wrju4u23BYnNlIKkASAAIB6HnV2u98+DOlm1i75iR4WHaCfu+aOeh0j3pB2+Jxbe24zIV8ihsipdB8t0x9ogZlg75viL7wfjz8M4ZbLFjdxDvcS0WyDIcvmbSYgKSBBJcbakBLdu+9TFtYRbGHxOCNwtL3UUMyRByE6oQSNYnoRSlvZp1zSdSeZJ1Mzz13rr4zxnEYq6127cJZuSkqqjkqjYL0G/uTUe1651PrPp770HkudQZPz/jXlWB3H5a+n2TW36S0a/kDXkXiVYRy9unp7ig9hHylgrZZ0aDlHoToN4rz9KbmWOnU+3U1uCqoLJeBlSuUBg+sStwEZSPYmfy4hHw9TptQdK4s9fgYM77yhmva8QaMpKlZnKVXLPWAADXNmEDr7jp8h/lWy3lP6wHvpQd6cSMkkIxYhiZfVhBBOW7rrzqS4VnFlUllWW2XzsSZ0LAALynzc9KgBaEjzAz77jbWpbhGEUhoddRBRTlZlidYAlZA0nn6UEpbxVu0TkBNyNlOxj+0uNLH2Uj0q+d0naZ1xL4e/d8lxB4CyQiurEtbtg9VM8pyneqOuE5DTQRyjnoNvSfXnXLj7iJAHmYbAco1B6LG/IjlrQfUU1mld3PdsLt5L1rEuXNtkyOxJIDKTkJbUxGk66mmgGoM0ViaKCM7QFfAuK8FXGQqdJDCCND0mlmnd4qz4OLxVlSYyi4BAJEDNImPUfOmnxXCeJbIiTuB6iln237JnGIgBVblotlW59hpjNJGqnQawR6CgX+NuW7l4WguPxRzsq+JiLYLDMZC/VPEmTvB16Vwp2VvXEYph1Tw2h2fGWRBOwh2UA8p68hWcVwhsMVt4u1ctKB9tYeYMT5j4bAHkCpg6wYnNvs9h3BNvF4fQGEv22stHMMQGt5huAC2Yba6UEnhO6vFMYuG0ihcxNtjdYe66A/vTGkgmpVO6S3HmfEsdJMWkBPPkxE9dfjVVfsndBiybN7yhgcPfU3HtndhbkXCBsVyyOle8ML1lwL93G4XKIDKGaGJJXIC6jK3ufxEBc+H91Vm24Z7jvlMhTlAB9SN5+HOpDtR2GTGBPrGtPaDZT9sHMVJzSZ5aQedQHDsTjyo+i8Ww+IA8zrduBXUSNWGITNl5FZ0neTNSTcT42Fb+g22OhV7YBUAGSVAvHxQdNTt60ESO554EYtMxOv1TR7A5pB+Fcd3unxQPkvWH6ea4vqf1D/JqxpxLjRP/AHbD2wyyBcBABj9abmZWJ5ER+dQvEO3OPw7Bbn0Z7gJzIih3UyIS54bBV+BLRvFBXeMdicXh0zXlt5SYBW6jSdToJzGIJOmgqJXguIa2rpYulGBKFUYq0HcZZO4Pyqx4biKtivE4n4zEghUa2wWD1BKlUTfIgM89tbxkzqhslHtxFtrZBTKvlhcuhAIiB8qBNPZKmHRl9wy+24/wrwCp2gfEU6vDuEQQdtZ5wOh0rhPDRGqA+6z+YOuo/D0oFUmFldD7b/LQ60Lw/wD0/mYph47gdnWMOmu2kER6gDcaADpXBd4HZgBbJJHMFoiDpod/U6fjQUdsHtWzAoyOrCJU7SNRGo35/wAKtDdmVJ0DDlE/4RInp6GtP+y2n9Y4MaSgYfEhgY+FBz3+Ks+3kUkaAyzHSJPKeg39Ks/A+wly4A+KzWrf2vDAi6370z4YI6y37tdPZXs/4bAoJcbOw1Xrl1hR67+vKrZas3IluvzkHb4g/L1oM8IsLhURLKhFQkqFknMTqSWJJ9ySdKYXCsQz2wWBBjXSqZhuGEqrHcjYdZ/h10q5cJsslsK24n/U6amg7aKKKANcGL4SrkE6RO2k+9d9FBWcXwdlQrIKkQRyM6QeR6fGqtiewODuFi2HQEgDMha1oOmRgojrHvNMxhWr6EszAn2oFNc7pMG8wLy66kXS2vUh1Ovv/lUZje6LyBLeLcKCfI6yoJ5qFIAPw19qdX6PT7orTd4Kh9Pb+f5ig+e8f3X47VltWrq5iYt3JPuq3Cp20Mk1C3OGX8O2Z7eKsMsqrAMMpg7OIABnQJpqeVfTV3g/lAB1jXoTEbdP5Fc68DYHRgBr115agaUCE4F+lHz28LexCoGGY3LnhBZJ1liTmIEwhOxOsTUlwfgHE8BfL4e1h72cRnzqVicxALMjoxMSY82m9Om7wEnU5Sfaeg/Lc+gHKtL8AJGgG3XcH4kCdT0AgDmaBQ47EcWxVvw7uFw6qWKk3UQFQdA8PcJQDk9sakc+Z2W7PYvD6BgQzZm+5Ox1OhMCcwiT+LitdmlA5A6ToP4fyflWu72abkwkzM9T+f8APwCv2bMxOnwro+je0jl+VWCx2ejdgfYe+nsR+VbF4AIgn5Dbr8aCstgQdCCYjcaR8q8W+GLH2QPUfzp/katVrg8TrOvP2A5Vu/Q6a+p/j/gYoKYvZ9WAOX72sRsDqD/PLrXQOzttNx8YzQCq+kbmduVXCzw1F2G3XX057aVtOHEREe2lBU7XCRAyiGOg0jlO/wDO9Sh4CzLBIHpvGob2JmfnU0tkDl/Jr1Qc2GwKpHMidTvrXTWaKAooooCiiigKKKKAooooCsRRRQEURRRQArMUUUBRRRQFFFFAUUUUBRRRQFFFFAUUUUH/2Q=="/>
          <p:cNvSpPr>
            <a:spLocks noChangeAspect="1" noChangeArrowheads="1"/>
          </p:cNvSpPr>
          <p:nvPr/>
        </p:nvSpPr>
        <p:spPr bwMode="auto">
          <a:xfrm>
            <a:off x="368300" y="-538163"/>
            <a:ext cx="1685925" cy="17335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pic>
        <p:nvPicPr>
          <p:cNvPr id="1032" name="Picture 8" descr="http://upload.wikimedia.org/wikipedia/commons/thumb/1/15/1896_telephone.jpg/222px-1896_telephon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3558746"/>
            <a:ext cx="2952750" cy="30325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59149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 care models</a:t>
            </a:r>
            <a:endParaRPr lang="en-US" dirty="0"/>
          </a:p>
        </p:txBody>
      </p:sp>
      <p:sp>
        <p:nvSpPr>
          <p:cNvPr id="3" name="Content Placeholder 2"/>
          <p:cNvSpPr>
            <a:spLocks noGrp="1"/>
          </p:cNvSpPr>
          <p:nvPr>
            <p:ph idx="1"/>
          </p:nvPr>
        </p:nvSpPr>
        <p:spPr/>
        <p:txBody>
          <a:bodyPr/>
          <a:lstStyle/>
          <a:p>
            <a:r>
              <a:rPr lang="en-US" sz="2800" dirty="0"/>
              <a:t>Assisted living</a:t>
            </a:r>
          </a:p>
          <a:p>
            <a:r>
              <a:rPr lang="en-US" sz="2800" dirty="0"/>
              <a:t>Home visits to the homeless</a:t>
            </a:r>
          </a:p>
          <a:p>
            <a:endParaRPr lang="en-US" sz="2800" dirty="0"/>
          </a:p>
          <a:p>
            <a:endParaRPr lang="en-US" dirty="0"/>
          </a:p>
        </p:txBody>
      </p:sp>
      <p:pic>
        <p:nvPicPr>
          <p:cNvPr id="2050" name="Picture 2" descr="http://i.usatoday.net/sports/_photos/2007/07/06/topper-nf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399" y="2743200"/>
            <a:ext cx="7111537" cy="3314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18360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Parish/faith community nursing</a:t>
            </a:r>
            <a:endParaRPr lang="en-US" dirty="0"/>
          </a:p>
        </p:txBody>
      </p:sp>
      <p:sp>
        <p:nvSpPr>
          <p:cNvPr id="3" name="Content Placeholder 2"/>
          <p:cNvSpPr>
            <a:spLocks noGrp="1"/>
          </p:cNvSpPr>
          <p:nvPr>
            <p:ph idx="1"/>
          </p:nvPr>
        </p:nvSpPr>
        <p:spPr>
          <a:xfrm>
            <a:off x="822960" y="914400"/>
            <a:ext cx="7520940" cy="4233372"/>
          </a:xfrm>
        </p:spPr>
        <p:txBody>
          <a:bodyPr>
            <a:normAutofit/>
          </a:bodyPr>
          <a:lstStyle/>
          <a:p>
            <a:r>
              <a:rPr lang="en-US" sz="2800" dirty="0" smtClean="0"/>
              <a:t>7 key roles</a:t>
            </a:r>
          </a:p>
          <a:p>
            <a:r>
              <a:rPr lang="en-US" sz="2800" dirty="0"/>
              <a:t>	</a:t>
            </a:r>
            <a:r>
              <a:rPr lang="en-US" sz="2800" dirty="0" smtClean="0"/>
              <a:t>* health educator</a:t>
            </a:r>
          </a:p>
          <a:p>
            <a:r>
              <a:rPr lang="en-US" sz="2800" dirty="0"/>
              <a:t>	</a:t>
            </a:r>
            <a:r>
              <a:rPr lang="en-US" sz="2800" dirty="0" smtClean="0"/>
              <a:t>* personal health counselor</a:t>
            </a:r>
          </a:p>
          <a:p>
            <a:r>
              <a:rPr lang="en-US" sz="2800" dirty="0"/>
              <a:t> </a:t>
            </a:r>
            <a:r>
              <a:rPr lang="en-US" sz="2800" dirty="0" smtClean="0"/>
              <a:t>	* referral agent</a:t>
            </a:r>
          </a:p>
          <a:p>
            <a:r>
              <a:rPr lang="en-US" sz="2800" dirty="0"/>
              <a:t>	</a:t>
            </a:r>
            <a:r>
              <a:rPr lang="en-US" sz="2800" dirty="0" smtClean="0"/>
              <a:t>* volunteer coordinator</a:t>
            </a:r>
          </a:p>
          <a:p>
            <a:r>
              <a:rPr lang="en-US" sz="2800" dirty="0"/>
              <a:t>	</a:t>
            </a:r>
            <a:r>
              <a:rPr lang="en-US" sz="2800" dirty="0" smtClean="0"/>
              <a:t>* support group developer</a:t>
            </a:r>
          </a:p>
          <a:p>
            <a:r>
              <a:rPr lang="en-US" sz="2800" dirty="0"/>
              <a:t>	</a:t>
            </a:r>
            <a:r>
              <a:rPr lang="en-US" sz="2800" dirty="0" smtClean="0"/>
              <a:t>* faith/health integrator</a:t>
            </a:r>
          </a:p>
          <a:p>
            <a:r>
              <a:rPr lang="en-US" sz="2800" dirty="0"/>
              <a:t>	</a:t>
            </a:r>
            <a:r>
              <a:rPr lang="en-US" sz="2800" dirty="0" smtClean="0"/>
              <a:t>* health advocate</a:t>
            </a:r>
            <a:endParaRPr lang="en-US" sz="2800" dirty="0"/>
          </a:p>
        </p:txBody>
      </p:sp>
      <p:pic>
        <p:nvPicPr>
          <p:cNvPr id="5122" name="Picture 2" descr="http://www.nowlcms.org/images/CongServ/angel-nurse.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9792" y="1600200"/>
            <a:ext cx="3574208" cy="2314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8214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 visit</a:t>
            </a:r>
            <a:endParaRPr lang="en-US" dirty="0"/>
          </a:p>
        </p:txBody>
      </p:sp>
      <p:sp>
        <p:nvSpPr>
          <p:cNvPr id="3" name="Content Placeholder 2"/>
          <p:cNvSpPr>
            <a:spLocks noGrp="1"/>
          </p:cNvSpPr>
          <p:nvPr>
            <p:ph idx="1"/>
          </p:nvPr>
        </p:nvSpPr>
        <p:spPr/>
        <p:txBody>
          <a:bodyPr/>
          <a:lstStyle/>
          <a:p>
            <a:pPr>
              <a:defRPr/>
            </a:pPr>
            <a:r>
              <a:rPr lang="en-US" sz="2800" dirty="0"/>
              <a:t>Initiating the visit</a:t>
            </a:r>
          </a:p>
          <a:p>
            <a:pPr>
              <a:defRPr/>
            </a:pPr>
            <a:r>
              <a:rPr lang="en-US" sz="2800" dirty="0"/>
              <a:t>Preparation</a:t>
            </a:r>
          </a:p>
          <a:p>
            <a:pPr lvl="1">
              <a:defRPr/>
            </a:pPr>
            <a:r>
              <a:rPr lang="en-US" sz="2800" dirty="0"/>
              <a:t>Equipment</a:t>
            </a:r>
          </a:p>
          <a:p>
            <a:pPr lvl="1">
              <a:defRPr/>
            </a:pPr>
            <a:r>
              <a:rPr lang="en-US" sz="2800" dirty="0"/>
              <a:t>Directions</a:t>
            </a:r>
          </a:p>
          <a:p>
            <a:pPr lvl="1">
              <a:defRPr/>
            </a:pPr>
            <a:r>
              <a:rPr lang="en-US" sz="2800" dirty="0"/>
              <a:t>Personal safety</a:t>
            </a:r>
          </a:p>
          <a:p>
            <a:endParaRPr lang="en-US" dirty="0"/>
          </a:p>
        </p:txBody>
      </p:sp>
      <p:pic>
        <p:nvPicPr>
          <p:cNvPr id="6146" name="Picture 2" descr="http://www.vnatc.com/images/userpics/Nightingale_Main_Imag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905000"/>
            <a:ext cx="3638550" cy="2762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0518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a:t>
            </a:r>
            <a:endParaRPr lang="en-US" dirty="0"/>
          </a:p>
        </p:txBody>
      </p:sp>
      <p:sp>
        <p:nvSpPr>
          <p:cNvPr id="3" name="Content Placeholder 2"/>
          <p:cNvSpPr>
            <a:spLocks noGrp="1"/>
          </p:cNvSpPr>
          <p:nvPr>
            <p:ph idx="1"/>
          </p:nvPr>
        </p:nvSpPr>
        <p:spPr/>
        <p:txBody>
          <a:bodyPr>
            <a:normAutofit/>
          </a:bodyPr>
          <a:lstStyle/>
          <a:p>
            <a:r>
              <a:rPr lang="en-US" sz="2800" dirty="0"/>
              <a:t>A group of people sharing common interests, needs, resources, and environment; an interrelating and interacting group of people with shared needs and interests</a:t>
            </a:r>
          </a:p>
        </p:txBody>
      </p:sp>
      <p:pic>
        <p:nvPicPr>
          <p:cNvPr id="9218" name="Picture 2" descr="http://t2.gstatic.com/images?q=tbn:ANd9GcSY8cR-XxU0-lyvmYqqkfVRcsWE0VnVRk-KhgYvEGJng8mnIkrHdQ"/>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2981326"/>
            <a:ext cx="3429000"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63054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 visit cont.</a:t>
            </a:r>
            <a:endParaRPr lang="en-US" dirty="0"/>
          </a:p>
        </p:txBody>
      </p:sp>
      <p:sp>
        <p:nvSpPr>
          <p:cNvPr id="3" name="Content Placeholder 2"/>
          <p:cNvSpPr>
            <a:spLocks noGrp="1"/>
          </p:cNvSpPr>
          <p:nvPr>
            <p:ph idx="1"/>
          </p:nvPr>
        </p:nvSpPr>
        <p:spPr/>
        <p:txBody>
          <a:bodyPr/>
          <a:lstStyle/>
          <a:p>
            <a:r>
              <a:rPr lang="en-US" sz="2800" dirty="0"/>
              <a:t>The actual visit</a:t>
            </a:r>
          </a:p>
          <a:p>
            <a:pPr lvl="1"/>
            <a:r>
              <a:rPr lang="en-US" sz="2800" dirty="0"/>
              <a:t>Assessing for risk of medication errors</a:t>
            </a:r>
          </a:p>
          <a:p>
            <a:pPr lvl="1"/>
            <a:r>
              <a:rPr lang="en-US" sz="2800" dirty="0"/>
              <a:t>Assessing for risk of falls</a:t>
            </a:r>
          </a:p>
          <a:p>
            <a:pPr lvl="1"/>
            <a:r>
              <a:rPr lang="en-US" sz="2800" dirty="0"/>
              <a:t>Assessing for risk of abuse and neglect</a:t>
            </a:r>
          </a:p>
          <a:p>
            <a:r>
              <a:rPr lang="en-US" sz="2800" dirty="0"/>
              <a:t>Termination of the visit</a:t>
            </a:r>
          </a:p>
          <a:p>
            <a:r>
              <a:rPr lang="en-US" sz="2800" dirty="0"/>
              <a:t>Post-visit planning</a:t>
            </a:r>
          </a:p>
          <a:p>
            <a:endParaRPr lang="en-US" dirty="0"/>
          </a:p>
        </p:txBody>
      </p:sp>
    </p:spTree>
    <p:extLst>
      <p:ext uri="{BB962C8B-B14F-4D97-AF65-F5344CB8AC3E}">
        <p14:creationId xmlns:p14="http://schemas.microsoft.com/office/powerpoint/2010/main" val="37268835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Question ??</a:t>
            </a:r>
            <a:endParaRPr lang="en-US" dirty="0"/>
          </a:p>
        </p:txBody>
      </p:sp>
      <p:sp>
        <p:nvSpPr>
          <p:cNvPr id="3" name="Content Placeholder 2"/>
          <p:cNvSpPr>
            <a:spLocks noGrp="1"/>
          </p:cNvSpPr>
          <p:nvPr>
            <p:ph idx="1"/>
          </p:nvPr>
        </p:nvSpPr>
        <p:spPr/>
        <p:txBody>
          <a:bodyPr/>
          <a:lstStyle/>
          <a:p>
            <a:endParaRPr lang="en-US" sz="2800" dirty="0" smtClean="0"/>
          </a:p>
          <a:p>
            <a:r>
              <a:rPr lang="en-US" sz="2800" dirty="0" smtClean="0"/>
              <a:t>Is </a:t>
            </a:r>
            <a:r>
              <a:rPr lang="en-US" sz="2800" dirty="0"/>
              <a:t>the following statement True or False?</a:t>
            </a:r>
          </a:p>
          <a:p>
            <a:r>
              <a:rPr lang="en-US" sz="2800" dirty="0"/>
              <a:t>   </a:t>
            </a:r>
            <a:r>
              <a:rPr lang="en-US" sz="2800" dirty="0" err="1"/>
              <a:t>Telehealth</a:t>
            </a:r>
            <a:r>
              <a:rPr lang="en-US" sz="2800" dirty="0"/>
              <a:t> is a form of electronic communication to deliver chronic care, and specialty consultations.</a:t>
            </a:r>
          </a:p>
          <a:p>
            <a:endParaRPr lang="en-US" dirty="0"/>
          </a:p>
        </p:txBody>
      </p:sp>
      <p:pic>
        <p:nvPicPr>
          <p:cNvPr id="4" name="Picture 2" descr="https://encrypted-tbn0.google.com/images?q=tbn:ANd9GcSjmubN83nqHAcpzZ9fZ1CKSEkbNcN9-UCNVIpyxTDn6IScsJ_ww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398" y="4114800"/>
            <a:ext cx="1819275" cy="25050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64767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Nurse-family interactions in home care</a:t>
            </a:r>
            <a:endParaRPr lang="en-US" dirty="0"/>
          </a:p>
        </p:txBody>
      </p:sp>
      <p:sp>
        <p:nvSpPr>
          <p:cNvPr id="3" name="Content Placeholder 2"/>
          <p:cNvSpPr>
            <a:spLocks noGrp="1"/>
          </p:cNvSpPr>
          <p:nvPr>
            <p:ph idx="1"/>
          </p:nvPr>
        </p:nvSpPr>
        <p:spPr/>
        <p:txBody>
          <a:bodyPr/>
          <a:lstStyle/>
          <a:p>
            <a:endParaRPr lang="en-US" sz="2800" dirty="0" smtClean="0"/>
          </a:p>
          <a:p>
            <a:r>
              <a:rPr lang="en-US" sz="2800" dirty="0" smtClean="0"/>
              <a:t>Culture</a:t>
            </a:r>
          </a:p>
          <a:p>
            <a:r>
              <a:rPr lang="en-US" sz="2800" dirty="0" smtClean="0"/>
              <a:t>Contracts</a:t>
            </a:r>
          </a:p>
          <a:p>
            <a:r>
              <a:rPr lang="en-US" sz="2800" dirty="0" smtClean="0"/>
              <a:t>Confidentiality</a:t>
            </a:r>
            <a:endParaRPr lang="en-US" sz="2800" dirty="0"/>
          </a:p>
          <a:p>
            <a:endParaRPr lang="en-US" dirty="0"/>
          </a:p>
        </p:txBody>
      </p:sp>
      <p:pic>
        <p:nvPicPr>
          <p:cNvPr id="7170" name="Picture 2" descr="http://3.bp.blogspot.com/_zMBFmRhl7Gw/TE0iRR_aprI/AAAAAAAAAjE/3bMXhOR_M7c/s1600/confidential-76124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1524000"/>
            <a:ext cx="4402895" cy="4657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4572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Defining the community &amp; its boundaries</a:t>
            </a:r>
            <a:endParaRPr lang="en-US" dirty="0"/>
          </a:p>
        </p:txBody>
      </p:sp>
      <p:sp>
        <p:nvSpPr>
          <p:cNvPr id="3" name="Content Placeholder 2"/>
          <p:cNvSpPr>
            <a:spLocks noGrp="1"/>
          </p:cNvSpPr>
          <p:nvPr>
            <p:ph idx="1"/>
          </p:nvPr>
        </p:nvSpPr>
        <p:spPr>
          <a:xfrm>
            <a:off x="822960" y="1100628"/>
            <a:ext cx="7520940" cy="4080972"/>
          </a:xfrm>
        </p:spPr>
        <p:txBody>
          <a:bodyPr>
            <a:normAutofit lnSpcReduction="10000"/>
          </a:bodyPr>
          <a:lstStyle/>
          <a:p>
            <a:r>
              <a:rPr lang="en-US" sz="2800" dirty="0"/>
              <a:t>Geopolitical, sharing geographic boundaries and governing structures</a:t>
            </a:r>
          </a:p>
          <a:p>
            <a:r>
              <a:rPr lang="en-US" sz="2800" dirty="0"/>
              <a:t>Phenomenological, that share common interests or beliefs</a:t>
            </a:r>
          </a:p>
          <a:p>
            <a:r>
              <a:rPr lang="en-US" sz="2800" dirty="0"/>
              <a:t>Communities of solution, formed by a group of people to address common interests, beliefs, or needs</a:t>
            </a:r>
          </a:p>
          <a:p>
            <a:r>
              <a:rPr lang="en-US" sz="2800" dirty="0"/>
              <a:t>A society, nation, or international or global communities</a:t>
            </a:r>
          </a:p>
          <a:p>
            <a:endParaRPr lang="en-US" dirty="0"/>
          </a:p>
        </p:txBody>
      </p:sp>
    </p:spTree>
    <p:extLst>
      <p:ext uri="{BB962C8B-B14F-4D97-AF65-F5344CB8AC3E}">
        <p14:creationId xmlns:p14="http://schemas.microsoft.com/office/powerpoint/2010/main" val="206607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Question ??</a:t>
            </a:r>
            <a:endParaRPr lang="en-US" dirty="0"/>
          </a:p>
        </p:txBody>
      </p:sp>
      <p:sp>
        <p:nvSpPr>
          <p:cNvPr id="3" name="Content Placeholder 2"/>
          <p:cNvSpPr>
            <a:spLocks noGrp="1"/>
          </p:cNvSpPr>
          <p:nvPr>
            <p:ph idx="1"/>
          </p:nvPr>
        </p:nvSpPr>
        <p:spPr/>
        <p:txBody>
          <a:bodyPr/>
          <a:lstStyle/>
          <a:p>
            <a:endParaRPr lang="en-US" sz="2800" dirty="0" smtClean="0"/>
          </a:p>
          <a:p>
            <a:r>
              <a:rPr lang="en-US" sz="2800" dirty="0" smtClean="0"/>
              <a:t>Is </a:t>
            </a:r>
            <a:r>
              <a:rPr lang="en-US" sz="2800" dirty="0"/>
              <a:t>the following statement True or False?</a:t>
            </a:r>
          </a:p>
          <a:p>
            <a:r>
              <a:rPr lang="en-US" sz="2800" dirty="0"/>
              <a:t>   Community assessment includes examination of biological, psychological, and sociocultural influences of the environment that surrounds a specific group of people.</a:t>
            </a:r>
          </a:p>
          <a:p>
            <a:endParaRPr lang="en-US" dirty="0"/>
          </a:p>
        </p:txBody>
      </p:sp>
      <p:pic>
        <p:nvPicPr>
          <p:cNvPr id="4" name="Picture 2" descr="https://encrypted-tbn0.google.com/images?q=tbn:ANd9GcSjmubN83nqHAcpzZ9fZ1CKSEkbNcN9-UCNVIpyxTDn6IScsJ_ww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398" y="4114800"/>
            <a:ext cx="1819275" cy="25050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3176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to begin</a:t>
            </a:r>
            <a:endParaRPr lang="en-US" dirty="0"/>
          </a:p>
        </p:txBody>
      </p:sp>
      <p:sp>
        <p:nvSpPr>
          <p:cNvPr id="3" name="Content Placeholder 2"/>
          <p:cNvSpPr>
            <a:spLocks noGrp="1"/>
          </p:cNvSpPr>
          <p:nvPr>
            <p:ph idx="1"/>
          </p:nvPr>
        </p:nvSpPr>
        <p:spPr/>
        <p:txBody>
          <a:bodyPr>
            <a:normAutofit/>
          </a:bodyPr>
          <a:lstStyle/>
          <a:p>
            <a:r>
              <a:rPr lang="en-US" sz="2800" dirty="0" smtClean="0"/>
              <a:t>Community assessment is most easily completed through use of the Internet and collecting data from aggregates.</a:t>
            </a:r>
          </a:p>
          <a:p>
            <a:endParaRPr lang="en-US" sz="2800" dirty="0"/>
          </a:p>
        </p:txBody>
      </p:sp>
    </p:spTree>
    <p:extLst>
      <p:ext uri="{BB962C8B-B14F-4D97-AF65-F5344CB8AC3E}">
        <p14:creationId xmlns:p14="http://schemas.microsoft.com/office/powerpoint/2010/main" val="2984753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Windshield survey</a:t>
            </a:r>
            <a:endParaRPr lang="en-US" dirty="0"/>
          </a:p>
        </p:txBody>
      </p:sp>
      <p:sp>
        <p:nvSpPr>
          <p:cNvPr id="3" name="Content Placeholder 2"/>
          <p:cNvSpPr>
            <a:spLocks noGrp="1"/>
          </p:cNvSpPr>
          <p:nvPr>
            <p:ph idx="1"/>
          </p:nvPr>
        </p:nvSpPr>
        <p:spPr/>
        <p:txBody>
          <a:bodyPr>
            <a:normAutofit/>
          </a:bodyPr>
          <a:lstStyle/>
          <a:p>
            <a:r>
              <a:rPr lang="en-US" sz="2800" dirty="0" smtClean="0"/>
              <a:t>Subjective observation </a:t>
            </a:r>
            <a:r>
              <a:rPr lang="en-US" sz="2800" dirty="0"/>
              <a:t>of a community while driving a car or riding a public transportation to collect data for a community </a:t>
            </a:r>
            <a:r>
              <a:rPr lang="en-US" sz="2800" dirty="0" smtClean="0"/>
              <a:t>assessment</a:t>
            </a:r>
          </a:p>
          <a:p>
            <a:endParaRPr lang="en-US" sz="2800" dirty="0"/>
          </a:p>
          <a:p>
            <a:r>
              <a:rPr lang="en-US" sz="2800" dirty="0" smtClean="0">
                <a:hlinkClick r:id="rId3"/>
              </a:rPr>
              <a:t>Saukville, WI</a:t>
            </a:r>
            <a:endParaRPr lang="en-US" sz="2800" dirty="0"/>
          </a:p>
        </p:txBody>
      </p:sp>
    </p:spTree>
    <p:extLst>
      <p:ext uri="{BB962C8B-B14F-4D97-AF65-F5344CB8AC3E}">
        <p14:creationId xmlns:p14="http://schemas.microsoft.com/office/powerpoint/2010/main" val="1350659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Frameworks for community assessment</a:t>
            </a:r>
            <a:endParaRPr lang="en-US" dirty="0"/>
          </a:p>
        </p:txBody>
      </p:sp>
      <p:sp>
        <p:nvSpPr>
          <p:cNvPr id="3" name="Content Placeholder 2"/>
          <p:cNvSpPr>
            <a:spLocks noGrp="1"/>
          </p:cNvSpPr>
          <p:nvPr>
            <p:ph idx="1"/>
          </p:nvPr>
        </p:nvSpPr>
        <p:spPr/>
        <p:txBody>
          <a:bodyPr/>
          <a:lstStyle/>
          <a:p>
            <a:r>
              <a:rPr lang="en-US" sz="2800" dirty="0"/>
              <a:t>Frameworks</a:t>
            </a:r>
          </a:p>
          <a:p>
            <a:r>
              <a:rPr lang="en-US" sz="2800" dirty="0"/>
              <a:t>Conduct community assessment</a:t>
            </a:r>
          </a:p>
          <a:p>
            <a:pPr lvl="1"/>
            <a:r>
              <a:rPr lang="en-US" sz="2800" dirty="0"/>
              <a:t>To gain information and clarify the need for change </a:t>
            </a:r>
          </a:p>
          <a:p>
            <a:pPr lvl="1"/>
            <a:r>
              <a:rPr lang="en-US" sz="2800" dirty="0"/>
              <a:t>To empower those responsible in the context of that change </a:t>
            </a:r>
          </a:p>
          <a:p>
            <a:endParaRPr lang="en-US" dirty="0"/>
          </a:p>
        </p:txBody>
      </p:sp>
    </p:spTree>
    <p:extLst>
      <p:ext uri="{BB962C8B-B14F-4D97-AF65-F5344CB8AC3E}">
        <p14:creationId xmlns:p14="http://schemas.microsoft.com/office/powerpoint/2010/main" val="701128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Epidemiologic approach</a:t>
            </a:r>
            <a:endParaRPr lang="en-US" dirty="0"/>
          </a:p>
        </p:txBody>
      </p:sp>
      <p:sp>
        <p:nvSpPr>
          <p:cNvPr id="3" name="Content Placeholder 2"/>
          <p:cNvSpPr>
            <a:spLocks noGrp="1"/>
          </p:cNvSpPr>
          <p:nvPr>
            <p:ph idx="1"/>
          </p:nvPr>
        </p:nvSpPr>
        <p:spPr/>
        <p:txBody>
          <a:bodyPr/>
          <a:lstStyle/>
          <a:p>
            <a:r>
              <a:rPr lang="en-US" sz="2800" dirty="0"/>
              <a:t>Describing the health of a population</a:t>
            </a:r>
          </a:p>
          <a:p>
            <a:r>
              <a:rPr lang="en-US" sz="2800" dirty="0"/>
              <a:t>Determining relationships that can predict health and illness</a:t>
            </a:r>
          </a:p>
          <a:p>
            <a:r>
              <a:rPr lang="en-US" sz="2800" dirty="0"/>
              <a:t>Developing and testing interventions to empower communities and affect change</a:t>
            </a:r>
          </a:p>
          <a:p>
            <a:endParaRPr lang="en-US" dirty="0"/>
          </a:p>
        </p:txBody>
      </p:sp>
    </p:spTree>
    <p:extLst>
      <p:ext uri="{BB962C8B-B14F-4D97-AF65-F5344CB8AC3E}">
        <p14:creationId xmlns:p14="http://schemas.microsoft.com/office/powerpoint/2010/main" val="298128425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3231</Words>
  <Application>Microsoft Office PowerPoint</Application>
  <PresentationFormat>On-screen Show (4:3)</PresentationFormat>
  <Paragraphs>265</Paragraphs>
  <Slides>32</Slides>
  <Notes>23</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Angles</vt:lpstr>
      <vt:lpstr> Community Assessment  Chapter 10 </vt:lpstr>
      <vt:lpstr>Community assessment</vt:lpstr>
      <vt:lpstr>Community</vt:lpstr>
      <vt:lpstr>Defining the community &amp; its boundaries</vt:lpstr>
      <vt:lpstr>?? Question ??</vt:lpstr>
      <vt:lpstr>Where to begin</vt:lpstr>
      <vt:lpstr>Windshield survey</vt:lpstr>
      <vt:lpstr>Frameworks for community assessment</vt:lpstr>
      <vt:lpstr>Epidemiologic approach</vt:lpstr>
      <vt:lpstr>Community as partner</vt:lpstr>
      <vt:lpstr>Functional health status approach</vt:lpstr>
      <vt:lpstr>Developmental approaches</vt:lpstr>
      <vt:lpstr>Asset-based approach</vt:lpstr>
      <vt:lpstr>?? Question ??</vt:lpstr>
      <vt:lpstr>Collaborative model</vt:lpstr>
      <vt:lpstr>Care Management, Case Management, &amp; Home Healthcare  Chapter 11 </vt:lpstr>
      <vt:lpstr>Care management</vt:lpstr>
      <vt:lpstr>Home health care</vt:lpstr>
      <vt:lpstr>Types of agencies</vt:lpstr>
      <vt:lpstr>?? Question ??</vt:lpstr>
      <vt:lpstr>Financing and regulation of home care</vt:lpstr>
      <vt:lpstr>Skilled vs. non-skilled care</vt:lpstr>
      <vt:lpstr>Role &amp; scope of home health practice</vt:lpstr>
      <vt:lpstr>?? Question ??</vt:lpstr>
      <vt:lpstr>Interdisciplinary care</vt:lpstr>
      <vt:lpstr>telehealth</vt:lpstr>
      <vt:lpstr>Home care models</vt:lpstr>
      <vt:lpstr>Parish/faith community nursing</vt:lpstr>
      <vt:lpstr>Home visit</vt:lpstr>
      <vt:lpstr>Home visit cont.</vt:lpstr>
      <vt:lpstr>?? Question ??</vt:lpstr>
      <vt:lpstr>Nurse-family interactions in home care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Assessment  Chapter 10</dc:title>
  <dc:creator>Lisa</dc:creator>
  <cp:lastModifiedBy>Lisa</cp:lastModifiedBy>
  <cp:revision>5</cp:revision>
  <dcterms:created xsi:type="dcterms:W3CDTF">2012-09-20T05:26:33Z</dcterms:created>
  <dcterms:modified xsi:type="dcterms:W3CDTF">2012-09-20T05:39:19Z</dcterms:modified>
</cp:coreProperties>
</file>