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6" r:id="rId1"/>
  </p:sldMasterIdLst>
  <p:notesMasterIdLst>
    <p:notesMasterId r:id="rId25"/>
  </p:notesMasterIdLst>
  <p:sldIdLst>
    <p:sldId id="256" r:id="rId2"/>
    <p:sldId id="267" r:id="rId3"/>
    <p:sldId id="274" r:id="rId4"/>
    <p:sldId id="268" r:id="rId5"/>
    <p:sldId id="270" r:id="rId6"/>
    <p:sldId id="275" r:id="rId7"/>
    <p:sldId id="276" r:id="rId8"/>
    <p:sldId id="257" r:id="rId9"/>
    <p:sldId id="258" r:id="rId10"/>
    <p:sldId id="277" r:id="rId11"/>
    <p:sldId id="259" r:id="rId12"/>
    <p:sldId id="278" r:id="rId13"/>
    <p:sldId id="260" r:id="rId14"/>
    <p:sldId id="261" r:id="rId15"/>
    <p:sldId id="272" r:id="rId16"/>
    <p:sldId id="262" r:id="rId17"/>
    <p:sldId id="263" r:id="rId18"/>
    <p:sldId id="271" r:id="rId19"/>
    <p:sldId id="264" r:id="rId20"/>
    <p:sldId id="269" r:id="rId21"/>
    <p:sldId id="273" r:id="rId22"/>
    <p:sldId id="265" r:id="rId23"/>
    <p:sldId id="266" r:id="rId2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72" autoAdjust="0"/>
    <p:restoredTop sz="97762" autoAdjust="0"/>
  </p:normalViewPr>
  <p:slideViewPr>
    <p:cSldViewPr>
      <p:cViewPr>
        <p:scale>
          <a:sx n="75" d="100"/>
          <a:sy n="75" d="100"/>
        </p:scale>
        <p:origin x="-1956" y="-4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794" y="225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B913059-1F88-4405-A820-51E0339729E9}" type="slidenum">
              <a:rPr lang="en-US"/>
              <a:pPr>
                <a:defRPr/>
              </a:pPr>
              <a:t>‹#›</a:t>
            </a:fld>
            <a:endParaRPr lang="en-US" dirty="0"/>
          </a:p>
        </p:txBody>
      </p:sp>
    </p:spTree>
    <p:extLst>
      <p:ext uri="{BB962C8B-B14F-4D97-AF65-F5344CB8AC3E}">
        <p14:creationId xmlns:p14="http://schemas.microsoft.com/office/powerpoint/2010/main" val="2552479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FD6FA9B1-B24B-4A0F-94CD-0F6F1D3E1A09}" type="slidenum">
              <a:rPr lang="en-US" smtClean="0"/>
              <a:pPr/>
              <a:t>1</a:t>
            </a:fld>
            <a:endParaRPr lang="en-US" smtClean="0"/>
          </a:p>
        </p:txBody>
      </p:sp>
      <p:sp>
        <p:nvSpPr>
          <p:cNvPr id="25603" name="Rectangle 3"/>
          <p:cNvSpPr>
            <a:spLocks noGrp="1" noChangeArrowheads="1"/>
          </p:cNvSpPr>
          <p:nvPr>
            <p:ph type="body" idx="1"/>
          </p:nvPr>
        </p:nvSpPr>
        <p:spPr>
          <a:noFill/>
          <a:ln/>
        </p:spPr>
        <p:txBody>
          <a:bodyPr/>
          <a:lstStyle/>
          <a:p>
            <a:pPr eaLnBrk="1" hangingPunct="1"/>
            <a:r>
              <a:rPr lang="en-US" smtClean="0"/>
              <a:t>One of the expectations of professionals is that they know how to delegate work in such a way that they are effective and more work is done in a timely manner. That is what we are about to look at now.</a:t>
            </a:r>
          </a:p>
        </p:txBody>
      </p:sp>
      <p:sp>
        <p:nvSpPr>
          <p:cNvPr id="25604" name="Rectangle 4"/>
          <p:cNvSpPr>
            <a:spLocks noGrp="1" noRot="1" noChangeAspect="1" noChangeArrowheads="1" noTextEdit="1"/>
          </p:cNvSpPr>
          <p:nvPr>
            <p:ph type="sldImg"/>
          </p:nvPr>
        </p:nvSpPr>
        <p:spPr>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C5FFA40A-BBDE-4CE7-BCA3-F13BAACD17EF}" type="slidenum">
              <a:rPr lang="en-US" smtClean="0"/>
              <a:pPr/>
              <a:t>11</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smtClean="0"/>
              <a:t>Obvious times to use delegation are when you clearly cannot provide all of the care needed by assigned patients, when the delegatee is highly competent at various tasks that represent a portion of the care your patients require, and when you are ensuring care for another group of patients, such as when a colleague is away from the clinical unit. [Note that this is not a valid statement for staff nurses in California, where the staffing levels must remain the same even during breaks.]</a:t>
            </a:r>
          </a:p>
          <a:p>
            <a:pPr eaLnBrk="1" hangingPunct="1"/>
            <a:r>
              <a:rPr lang="en-US" smtClean="0"/>
              <a:t>Not so obvious times might be when no reason is apparent for you to use the skills of an assistant. However, practicing delegation during these times allows you to think about how to assess individual skills quickly, how to communicate messages about the help you need, and how to plan for yourself to hold others accountable to you for delegated acts.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0BA60BE0-87BE-4376-A422-0ABD347F123D}" type="slidenum">
              <a:rPr lang="en-US" smtClean="0"/>
              <a:pPr/>
              <a:t>13</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r>
              <a:rPr lang="en-US" smtClean="0"/>
              <a:t>Basically, registered nurses work with two types of people to whom they can delegate nursing tasks. These are licensed practical/vocational nurses (called different names based on the state of practice) and unlicensed nursing personnel (who are also known by various names).</a:t>
            </a:r>
          </a:p>
          <a:p>
            <a:pPr eaLnBrk="1" hangingPunct="1"/>
            <a:r>
              <a:rPr lang="en-US" smtClean="0"/>
              <a:t>Remember that the delegating professional remains accountable and that person cannot delegate a patient to another, only a portion of care. As a result, knowing those with whom you work is really critical to successful delegation.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A05606A7-5060-4659-9249-C544A15DC0E4}" type="slidenum">
              <a:rPr lang="en-US" smtClean="0"/>
              <a:pPr/>
              <a:t>14</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smtClean="0"/>
              <a:t>Several important facts and views about the person to whom you may delegate something should be considered. The best two indicators to start with relate to what the organizational policy is regarding delegation. If the organization makes clear through policy that delegation of certain tasks is unacceptable, it is important to know this before you are in a situation where delegation is possible. The next thing to know is what the position description for a given person is and if any exceptions are noted. For example, an LPN (LVN) might be in a peer assistance program and unable to administer medications, even though the position description may indicate that such is possible. Some institutions provide great detail about tasks UAPs may perform; other institutions speak in generalities about performance.</a:t>
            </a:r>
          </a:p>
          <a:p>
            <a:pPr eaLnBrk="1" hangingPunct="1"/>
            <a:r>
              <a:rPr lang="en-US" smtClean="0"/>
              <a:t>Next, it is important to know how specific individuals perform and what other responsibilities they have. You won’t be delegating to a position; you will be delegating to a person. </a:t>
            </a:r>
          </a:p>
          <a:p>
            <a:pPr eaLnBrk="1" hangingPunct="1"/>
            <a:r>
              <a:rPr lang="en-US" smtClean="0"/>
              <a:t>	</a:t>
            </a:r>
            <a:endParaRPr lang="en-US" sz="10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452FB29-8A4E-42B3-92C0-2314BD8190F9}" type="slidenum">
              <a:rPr lang="en-US" smtClean="0"/>
              <a:pPr/>
              <a:t>15</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US" smtClean="0"/>
              <a:t>Once you know that someone is trustworthy and available, the next thing to consider is the individual’s knowledge, skill, and attitude in relation to the tasks you are assigning. This does not mean that you will assign only those tasks that someone else wants to do. What it does mean is that you may need to provide greater supervision for some aspects of care.</a:t>
            </a:r>
            <a:endParaRPr lang="en-US" sz="1000" smtClean="0"/>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564B7588-8B11-428C-8E29-DA42EF68BC64}" type="slidenum">
              <a:rPr lang="en-US" smtClean="0"/>
              <a:pPr/>
              <a:t>16</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r>
              <a:rPr lang="en-US" smtClean="0"/>
              <a:t>[Read slide] If you are working with an individual who is assigned to work only with you, you know what that person is involved in and you can convey what to report throughout the day. If you </a:t>
            </a:r>
            <a:r>
              <a:rPr lang="en-US" i="1" smtClean="0"/>
              <a:t>and</a:t>
            </a:r>
            <a:r>
              <a:rPr lang="en-US" smtClean="0"/>
              <a:t> others are working with an individual, you may need to negotiate with someone else for time when the individual delegatee can work with you. It is not likely that the person will be communicating with you throughout the shift because he has many other people with whom he or she is working. If such is true and you really need help monitoring a particular patient, ask the delegatee to call you immediately if he or she notices specific behavior while passing by this particular patient’s room. In this way, you are expanding the watchfulness for a particular patient even though insufficient assistive staff are available to work directly and only with you.</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407C3DC5-12E8-4A00-8936-6D35D756F737}" type="slidenum">
              <a:rPr lang="en-US" smtClean="0"/>
              <a:pPr/>
              <a:t>17</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fld id="{3AC75B7B-E787-435E-89AA-228EC2CFF9BF}"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A4E8CD35-7D8F-4C38-AA64-D4EF417D3A47}" type="slidenum">
              <a:rPr lang="en-US" smtClean="0"/>
              <a:pPr/>
              <a:t>19</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US" smtClean="0"/>
              <a:t>[Read slide] Remember that the bottom line regarding delegation is safe patient care.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30C0EF52-1F75-444D-BE2C-017E6E1F0042}" type="slidenum">
              <a:rPr lang="en-US" smtClean="0"/>
              <a:pPr/>
              <a:t>20</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fld id="{34B3778E-6D0B-4F02-ABA0-D37D186B8E40}"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a:noFill/>
        </p:spPr>
        <p:txBody>
          <a:bodyPr/>
          <a:lstStyle/>
          <a:p>
            <a:fld id="{A874F604-A092-4887-90B6-239308F88703}"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44C7073-5F06-4F85-9CFD-E922DC76440B}" type="slidenum">
              <a:rPr lang="en-US" smtClean="0"/>
              <a:pPr/>
              <a:t>22</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smtClean="0"/>
              <a:t>Delegation happens differently in different organizations. For example, in a hospital ICU, where staff may be stable and most care is visible from many vantage points, delegation is easy to implement. The delegator can see what the delegatee is doing. In a community clinic, however, the number of professional staff may be very limited and the opportunity to see what any one delegatee is doing is unpredictable. In this type of situation, it is very important to know what the skills and abilities of each staff member are. Although a rural hospital may also have limited numbers of professional staff, the delegatees tend to be fairly stable. They are members of the community, and they are typically not moving on. The delegator is likely to be the one who taught the delegatee how to perform certain skills, so the delegator has few questions about the nature of the delegatee’s abilities. This is in sharp contrast to major healthcare organizations, where it is likely that a separate department orients and trains new employees. In some large organizations, staff change from one unit to another happens as often as is permitted. Thus, knowing the requirements for positions as the benchmark for holding individuals accountable is critical. The focus of the day-to-day work, then, needs to be on the individual’s performance.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2A8BC13C-CCA8-4EDA-884E-761DFD377AB2}" type="slidenum">
              <a:rPr lang="en-US" smtClean="0"/>
              <a:pPr/>
              <a:t>23</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t>Proper delegation has many benefits for nurses. Delegatees do not substitute for professional nurses; they do expand nurses’ availability for the work that only registered nurses can do.</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a:noFill/>
        </p:spPr>
        <p:txBody>
          <a:bodyPr/>
          <a:lstStyle/>
          <a:p>
            <a:fld id="{2D195852-A54B-4BEA-A5FB-9B66EF08E2F2}"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a:noFill/>
        </p:spPr>
        <p:txBody>
          <a:bodyPr/>
          <a:lstStyle/>
          <a:p>
            <a:fld id="{B7F9B38A-3D02-4FD8-B610-839CBA655E19}"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a:noFill/>
        </p:spPr>
        <p:txBody>
          <a:bodyPr/>
          <a:lstStyle/>
          <a:p>
            <a:fld id="{3A773D15-20C5-423E-8139-00A67BE681C1}"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a:noFill/>
        </p:spPr>
        <p:txBody>
          <a:bodyPr/>
          <a:lstStyle/>
          <a:p>
            <a:fld id="{1BE15E98-A1D2-4905-A508-20CE173CC8FD}"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a:noFill/>
        </p:spPr>
        <p:txBody>
          <a:bodyPr/>
          <a:lstStyle/>
          <a:p>
            <a:fld id="{1E074A6A-37A0-4E3C-BE70-F1C45BADC4C3}"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B1137430-0474-4D17-8509-D088D23335E7}" type="slidenum">
              <a:rPr lang="en-US" smtClean="0"/>
              <a:pPr/>
              <a:t>8</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t>Several things should be considered when one is making a decision about delegation. They all can be summed up in these questions: [Read slide]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C6FE4F0-061B-4881-8CF3-BCA5F9A48037}" type="slidenum">
              <a:rPr lang="en-US" smtClean="0"/>
              <a:pPr/>
              <a:t>9</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smtClean="0"/>
              <a:t>The biggest question to answer is, “Why delegate?” If you are able to accomplish all of your work in a reasonable time, why would you want to delegate? [Some possible answers are to spend more time with patients, to use time to research best practices, to make time available to work with other challenging patients, and to increase skills in holding others accountable and in communicating what is needed for patients.] Few positions exist in most healthcare organizations for which delegation is not a needed skill.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7C9B81F-C347-4BEF-BFDF-29C42F48304A}" type="datetimeFigureOut">
              <a:rPr lang="en-US" smtClean="0"/>
              <a:pPr/>
              <a:t>3/31/2013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3/31/2013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C9B81F-C347-4BEF-BFDF-29C42F48304A}" type="datetimeFigureOut">
              <a:rPr lang="en-US" smtClean="0"/>
              <a:pPr/>
              <a:t>3/31/2013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47C9B81F-C347-4BEF-BFDF-29C42F48304A}" type="datetimeFigureOut">
              <a:rPr lang="en-US" smtClean="0"/>
              <a:pPr/>
              <a:t>3/31/2013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3/31/2013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7C9B81F-C347-4BEF-BFDF-29C42F48304A}" type="datetimeFigureOut">
              <a:rPr lang="en-US" smtClean="0"/>
              <a:pPr/>
              <a:t>3/31/2013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C9B81F-C347-4BEF-BFDF-29C42F48304A}" type="datetimeFigureOut">
              <a:rPr lang="en-US" smtClean="0"/>
              <a:pPr/>
              <a:t>3/31/2013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C9B81F-C347-4BEF-BFDF-29C42F48304A}" type="datetimeFigureOut">
              <a:rPr lang="en-US" smtClean="0"/>
              <a:pPr/>
              <a:t>3/31/2013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3/31/2013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3/31/2013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3/31/2013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47C9B81F-C347-4BEF-BFDF-29C42F48304A}" type="datetimeFigureOut">
              <a:rPr lang="en-US" smtClean="0"/>
              <a:pPr/>
              <a:t>3/31/2013</a:t>
            </a:fld>
            <a:endParaRPr lang="en-US" dirty="0">
              <a:solidFill>
                <a:schemeClr val="tx2">
                  <a:shade val="90000"/>
                </a:schemeClr>
              </a:solidFill>
            </a:endParaRP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0" y="1143000"/>
            <a:ext cx="7772400" cy="4724400"/>
          </a:xfrm>
        </p:spPr>
        <p:txBody>
          <a:bodyPr/>
          <a:lstStyle/>
          <a:p>
            <a:r>
              <a:rPr lang="en-US" sz="4000"/>
              <a:t>Chapter 26</a:t>
            </a:r>
            <a:r>
              <a:rPr lang="en-US"/>
              <a:t/>
            </a:r>
            <a:br>
              <a:rPr lang="en-US"/>
            </a:br>
            <a:r>
              <a:rPr lang="en-US" sz="4000"/>
              <a:t/>
            </a:r>
            <a:br>
              <a:rPr lang="en-US" sz="4000"/>
            </a:br>
            <a:r>
              <a:rPr lang="en-US" sz="4000"/>
              <a:t/>
            </a:r>
            <a:br>
              <a:rPr lang="en-US" sz="4000"/>
            </a:br>
            <a:r>
              <a:rPr lang="en-US" sz="3600">
                <a:solidFill>
                  <a:schemeClr val="tx1"/>
                </a:solidFill>
              </a:rPr>
              <a:t>Delegation: An Art of Professional Practice</a:t>
            </a:r>
          </a:p>
        </p:txBody>
      </p:sp>
      <p:sp>
        <p:nvSpPr>
          <p:cNvPr id="47108" name="Rectangle 4"/>
          <p:cNvSpPr>
            <a:spLocks noChangeArrowheads="1"/>
          </p:cNvSpPr>
          <p:nvPr/>
        </p:nvSpPr>
        <p:spPr bwMode="auto">
          <a:xfrm>
            <a:off x="914400" y="6477000"/>
            <a:ext cx="7162800" cy="211138"/>
          </a:xfrm>
          <a:prstGeom prst="rect">
            <a:avLst/>
          </a:prstGeom>
          <a:noFill/>
          <a:ln w="9525">
            <a:noFill/>
            <a:miter lim="800000"/>
            <a:headEnd/>
            <a:tailEnd/>
          </a:ln>
        </p:spPr>
        <p:txBody>
          <a:bodyPr/>
          <a:lstStyle/>
          <a:p>
            <a:pPr algn="ctr"/>
            <a:r>
              <a:rPr lang="en-US" sz="1000">
                <a:effectLst>
                  <a:outerShdw blurRad="38100" dist="38100" dir="2700000" algn="tl">
                    <a:srgbClr val="000000"/>
                  </a:outerShdw>
                </a:effectLst>
              </a:rPr>
              <a:t>Copyright © 2011 by Mosby, Inc., an affiliate of Elsevier Inc.</a:t>
            </a:r>
            <a:endParaRPr lang="en-GB" sz="100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Delegate (cont’d)</a:t>
            </a:r>
            <a:endParaRPr lang="en-US" dirty="0"/>
          </a:p>
        </p:txBody>
      </p:sp>
      <p:sp>
        <p:nvSpPr>
          <p:cNvPr id="3" name="Content Placeholder 2"/>
          <p:cNvSpPr>
            <a:spLocks noGrp="1"/>
          </p:cNvSpPr>
          <p:nvPr>
            <p:ph idx="1"/>
          </p:nvPr>
        </p:nvSpPr>
        <p:spPr/>
        <p:txBody>
          <a:bodyPr>
            <a:normAutofit/>
          </a:bodyPr>
          <a:lstStyle/>
          <a:p>
            <a:r>
              <a:rPr lang="en-US" sz="2800" dirty="0" smtClean="0"/>
              <a:t>You cannot do everything for everyone throughput your shift, and be able to complete all required Nursing duties for your shift.</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0" y="228600"/>
            <a:ext cx="7772400" cy="1219200"/>
          </a:xfrm>
        </p:spPr>
        <p:txBody>
          <a:bodyPr/>
          <a:lstStyle/>
          <a:p>
            <a:r>
              <a:rPr lang="en-US" sz="4000"/>
              <a:t>When to Use It</a:t>
            </a:r>
          </a:p>
        </p:txBody>
      </p:sp>
      <p:sp>
        <p:nvSpPr>
          <p:cNvPr id="10243" name="Rectangle 3"/>
          <p:cNvSpPr>
            <a:spLocks noGrp="1" noChangeArrowheads="1"/>
          </p:cNvSpPr>
          <p:nvPr>
            <p:ph type="body" idx="4294967295"/>
          </p:nvPr>
        </p:nvSpPr>
        <p:spPr>
          <a:xfrm>
            <a:off x="0" y="1641475"/>
            <a:ext cx="7772400" cy="4454525"/>
          </a:xfrm>
        </p:spPr>
        <p:txBody>
          <a:bodyPr/>
          <a:lstStyle/>
          <a:p>
            <a:r>
              <a:rPr lang="en-US" sz="3200" dirty="0"/>
              <a:t>Sometimes the need to use delegation is obvious.</a:t>
            </a:r>
          </a:p>
          <a:p>
            <a:r>
              <a:rPr lang="en-US" sz="3200" dirty="0"/>
              <a:t>Other times, the need to use delegation is not so obvious</a:t>
            </a:r>
            <a:r>
              <a:rPr lang="en-US" dirty="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(cont’d)</a:t>
            </a:r>
            <a:endParaRPr lang="en-US" dirty="0"/>
          </a:p>
        </p:txBody>
      </p:sp>
      <p:sp>
        <p:nvSpPr>
          <p:cNvPr id="3" name="Content Placeholder 2"/>
          <p:cNvSpPr>
            <a:spLocks noGrp="1"/>
          </p:cNvSpPr>
          <p:nvPr>
            <p:ph idx="1"/>
          </p:nvPr>
        </p:nvSpPr>
        <p:spPr/>
        <p:txBody>
          <a:bodyPr>
            <a:normAutofit fontScale="92500"/>
          </a:bodyPr>
          <a:lstStyle/>
          <a:p>
            <a:r>
              <a:rPr lang="en-US" sz="2800" dirty="0" smtClean="0"/>
              <a:t>If you have a Resource Nurse and you are running behind due to a high acuity patient, can you delegate to them? What should you delegate?</a:t>
            </a:r>
          </a:p>
          <a:p>
            <a:r>
              <a:rPr lang="en-US" sz="2800" dirty="0" smtClean="0"/>
              <a:t>You have a float Nurse who came to your unit at 3pm to take admissions. None have come yet. Can you delegate? What should you delegate</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0" y="228600"/>
            <a:ext cx="7772400" cy="1219200"/>
          </a:xfrm>
        </p:spPr>
        <p:txBody>
          <a:bodyPr/>
          <a:lstStyle/>
          <a:p>
            <a:r>
              <a:rPr lang="en-US" sz="4000"/>
              <a:t>Whom to Delegate to</a:t>
            </a:r>
          </a:p>
        </p:txBody>
      </p:sp>
      <p:sp>
        <p:nvSpPr>
          <p:cNvPr id="12291" name="Rectangle 3"/>
          <p:cNvSpPr>
            <a:spLocks noGrp="1" noChangeArrowheads="1"/>
          </p:cNvSpPr>
          <p:nvPr>
            <p:ph type="body" idx="4294967295"/>
          </p:nvPr>
        </p:nvSpPr>
        <p:spPr>
          <a:xfrm>
            <a:off x="0" y="1641475"/>
            <a:ext cx="7772400" cy="4454525"/>
          </a:xfrm>
        </p:spPr>
        <p:txBody>
          <a:bodyPr>
            <a:normAutofit/>
          </a:bodyPr>
          <a:lstStyle/>
          <a:p>
            <a:r>
              <a:rPr lang="en-US" sz="2800" dirty="0"/>
              <a:t>Licensed practical/vocational nurses</a:t>
            </a:r>
          </a:p>
          <a:p>
            <a:pPr>
              <a:buFont typeface="Wingdings 2" pitchFamily="18" charset="2"/>
              <a:buNone/>
            </a:pPr>
            <a:r>
              <a:rPr lang="en-US" sz="2800" dirty="0"/>
              <a:t>	(LPNs/LVNs)</a:t>
            </a:r>
          </a:p>
          <a:p>
            <a:r>
              <a:rPr lang="en-US" sz="2800" dirty="0"/>
              <a:t>Unlicensed nursing personnel</a:t>
            </a:r>
          </a:p>
          <a:p>
            <a:pPr>
              <a:buFont typeface="Wingdings 2" pitchFamily="18" charset="2"/>
              <a:buNone/>
            </a:pPr>
            <a:r>
              <a:rPr lang="en-US" sz="2800" dirty="0"/>
              <a:t>	(UNP): nurse aides, orderlies, patient care assistants, unit clerks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a:xfrm>
            <a:off x="0" y="228600"/>
            <a:ext cx="7772400" cy="1219200"/>
          </a:xfrm>
        </p:spPr>
        <p:txBody>
          <a:bodyPr/>
          <a:lstStyle/>
          <a:p>
            <a:r>
              <a:rPr lang="en-US" sz="4000"/>
              <a:t>Who Are They?</a:t>
            </a:r>
          </a:p>
        </p:txBody>
      </p:sp>
      <p:sp>
        <p:nvSpPr>
          <p:cNvPr id="14339" name="Rectangle 3"/>
          <p:cNvSpPr>
            <a:spLocks noGrp="1" noChangeArrowheads="1"/>
          </p:cNvSpPr>
          <p:nvPr>
            <p:ph type="body" idx="4294967295"/>
          </p:nvPr>
        </p:nvSpPr>
        <p:spPr>
          <a:xfrm>
            <a:off x="0" y="1641475"/>
            <a:ext cx="7772400" cy="4454525"/>
          </a:xfrm>
        </p:spPr>
        <p:txBody>
          <a:bodyPr/>
          <a:lstStyle/>
          <a:p>
            <a:r>
              <a:rPr lang="en-US" sz="2800" dirty="0"/>
              <a:t>Know what the organizational policy says.</a:t>
            </a:r>
          </a:p>
          <a:p>
            <a:r>
              <a:rPr lang="en-US" sz="2800" dirty="0"/>
              <a:t>Know what the position descriptions say.</a:t>
            </a:r>
          </a:p>
          <a:p>
            <a:r>
              <a:rPr lang="en-US" sz="2800" dirty="0"/>
              <a:t>Know how the individuals perform</a:t>
            </a:r>
            <a:r>
              <a:rPr lang="en-US" dirty="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0" y="228600"/>
            <a:ext cx="7772400" cy="1219200"/>
          </a:xfrm>
        </p:spPr>
        <p:txBody>
          <a:bodyPr/>
          <a:lstStyle/>
          <a:p>
            <a:r>
              <a:rPr lang="en-US" sz="4000"/>
              <a:t>Who Are They? </a:t>
            </a:r>
            <a:r>
              <a:rPr lang="en-US" sz="3600"/>
              <a:t>(cont’d)</a:t>
            </a:r>
          </a:p>
        </p:txBody>
      </p:sp>
      <p:sp>
        <p:nvSpPr>
          <p:cNvPr id="36867" name="Rectangle 3"/>
          <p:cNvSpPr>
            <a:spLocks noGrp="1" noChangeArrowheads="1"/>
          </p:cNvSpPr>
          <p:nvPr>
            <p:ph type="body" idx="4294967295"/>
          </p:nvPr>
        </p:nvSpPr>
        <p:spPr>
          <a:xfrm>
            <a:off x="0" y="1641475"/>
            <a:ext cx="7772400" cy="4454525"/>
          </a:xfrm>
        </p:spPr>
        <p:txBody>
          <a:bodyPr>
            <a:normAutofit/>
          </a:bodyPr>
          <a:lstStyle/>
          <a:p>
            <a:r>
              <a:rPr lang="en-US" sz="2800" dirty="0"/>
              <a:t>Know what else an individual is responsible for.</a:t>
            </a:r>
          </a:p>
          <a:p>
            <a:r>
              <a:rPr lang="en-US" sz="2800" dirty="0"/>
              <a:t>Know an individual’s knowledge, skill, and attitude about specific tasks.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a:xfrm>
            <a:off x="0" y="228600"/>
            <a:ext cx="7772400" cy="1219200"/>
          </a:xfrm>
        </p:spPr>
        <p:txBody>
          <a:bodyPr/>
          <a:lstStyle/>
          <a:p>
            <a:r>
              <a:rPr lang="en-US" sz="4000"/>
              <a:t>How to Delegate</a:t>
            </a:r>
          </a:p>
        </p:txBody>
      </p:sp>
      <p:sp>
        <p:nvSpPr>
          <p:cNvPr id="16387" name="Rectangle 3"/>
          <p:cNvSpPr>
            <a:spLocks noGrp="1" noChangeArrowheads="1"/>
          </p:cNvSpPr>
          <p:nvPr>
            <p:ph type="body" idx="4294967295"/>
          </p:nvPr>
        </p:nvSpPr>
        <p:spPr>
          <a:xfrm>
            <a:off x="0" y="1641475"/>
            <a:ext cx="7772400" cy="4454525"/>
          </a:xfrm>
        </p:spPr>
        <p:txBody>
          <a:bodyPr>
            <a:normAutofit/>
          </a:bodyPr>
          <a:lstStyle/>
          <a:p>
            <a:pPr marL="0" indent="0">
              <a:buFont typeface="Wingdings 2" pitchFamily="18" charset="2"/>
              <a:buNone/>
            </a:pPr>
            <a:r>
              <a:rPr lang="en-US" sz="2800" dirty="0"/>
              <a:t>The approach to delegation depends </a:t>
            </a:r>
            <a:r>
              <a:rPr lang="en-US" sz="2800" dirty="0" smtClean="0"/>
              <a:t>on whether </a:t>
            </a:r>
            <a:r>
              <a:rPr lang="en-US" sz="2800" dirty="0"/>
              <a:t>an individual is assigned to work </a:t>
            </a:r>
            <a:r>
              <a:rPr lang="en-US" sz="2800" dirty="0" smtClean="0"/>
              <a:t>with </a:t>
            </a:r>
            <a:r>
              <a:rPr lang="en-US" sz="2800" dirty="0"/>
              <a:t>you or whether an individual is </a:t>
            </a:r>
            <a:r>
              <a:rPr lang="en-US" sz="2800" dirty="0" smtClean="0"/>
              <a:t>working with </a:t>
            </a:r>
            <a:r>
              <a:rPr lang="en-US" sz="2800" dirty="0"/>
              <a:t>a group.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0" y="228600"/>
            <a:ext cx="7772400" cy="1219200"/>
          </a:xfrm>
        </p:spPr>
        <p:txBody>
          <a:bodyPr/>
          <a:lstStyle/>
          <a:p>
            <a:r>
              <a:rPr lang="en-US" sz="4000"/>
              <a:t>How to Delegate </a:t>
            </a:r>
            <a:r>
              <a:rPr lang="en-US" sz="3600"/>
              <a:t>(cont’d)</a:t>
            </a:r>
          </a:p>
        </p:txBody>
      </p:sp>
      <p:sp>
        <p:nvSpPr>
          <p:cNvPr id="18435" name="Rectangle 3"/>
          <p:cNvSpPr>
            <a:spLocks noGrp="1" noChangeArrowheads="1"/>
          </p:cNvSpPr>
          <p:nvPr>
            <p:ph type="body" idx="4294967295"/>
          </p:nvPr>
        </p:nvSpPr>
        <p:spPr>
          <a:xfrm>
            <a:off x="0" y="1641475"/>
            <a:ext cx="7772400" cy="4454525"/>
          </a:xfrm>
        </p:spPr>
        <p:txBody>
          <a:bodyPr>
            <a:normAutofit/>
          </a:bodyPr>
          <a:lstStyle/>
          <a:p>
            <a:r>
              <a:rPr lang="en-US" sz="2400" dirty="0"/>
              <a:t>State the name and room number of the patient for whom you are making an assignment.</a:t>
            </a:r>
          </a:p>
          <a:p>
            <a:r>
              <a:rPr lang="en-US" sz="2400" dirty="0"/>
              <a:t>State what task is to be performed and validate that the </a:t>
            </a:r>
            <a:r>
              <a:rPr lang="en-US" sz="2400" dirty="0" err="1"/>
              <a:t>delegatee</a:t>
            </a:r>
            <a:r>
              <a:rPr lang="en-US" sz="2400" dirty="0"/>
              <a:t> is able to perform this without supervision.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0" y="228600"/>
            <a:ext cx="7772400" cy="1219200"/>
          </a:xfrm>
        </p:spPr>
        <p:txBody>
          <a:bodyPr/>
          <a:lstStyle/>
          <a:p>
            <a:r>
              <a:rPr lang="en-US"/>
              <a:t>How to Delegate </a:t>
            </a:r>
            <a:r>
              <a:rPr lang="en-US" sz="3600"/>
              <a:t>(cont’d)</a:t>
            </a:r>
          </a:p>
        </p:txBody>
      </p:sp>
      <p:sp>
        <p:nvSpPr>
          <p:cNvPr id="35843" name="Rectangle 3"/>
          <p:cNvSpPr>
            <a:spLocks noGrp="1" noChangeArrowheads="1"/>
          </p:cNvSpPr>
          <p:nvPr>
            <p:ph type="body" idx="4294967295"/>
          </p:nvPr>
        </p:nvSpPr>
        <p:spPr>
          <a:xfrm>
            <a:off x="0" y="1641475"/>
            <a:ext cx="7772400" cy="4454525"/>
          </a:xfrm>
        </p:spPr>
        <p:txBody>
          <a:bodyPr/>
          <a:lstStyle/>
          <a:p>
            <a:r>
              <a:rPr lang="en-US" sz="2400" dirty="0"/>
              <a:t>Provide timelines (when, time range, frequency).</a:t>
            </a:r>
          </a:p>
          <a:p>
            <a:r>
              <a:rPr lang="en-US" sz="2400" dirty="0"/>
              <a:t>Detail any specific approach to be used.</a:t>
            </a:r>
          </a:p>
          <a:p>
            <a:r>
              <a:rPr lang="en-US" sz="2400" dirty="0"/>
              <a:t>Set reporting parameters (when, how often, under what circumstances</a:t>
            </a:r>
            <a:r>
              <a:rPr lang="en-US" sz="2400" dirty="0" smtClean="0"/>
              <a:t>).</a:t>
            </a:r>
          </a:p>
          <a:p>
            <a:r>
              <a:rPr lang="en-US" sz="2400" dirty="0" smtClean="0"/>
              <a:t>If dept. you are working on utilizes a tech assignment sheet make sure you fill it out for your patients</a:t>
            </a:r>
          </a:p>
          <a:p>
            <a:r>
              <a:rPr lang="en-US" sz="2400" dirty="0" smtClean="0"/>
              <a:t>Make sure you give report to your assigned Tech on the patients</a:t>
            </a:r>
            <a:endParaRPr lang="en-US" sz="2400"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0" y="228600"/>
            <a:ext cx="7772400" cy="1219200"/>
          </a:xfrm>
        </p:spPr>
        <p:txBody>
          <a:bodyPr/>
          <a:lstStyle/>
          <a:p>
            <a:r>
              <a:rPr lang="en-US" sz="4000"/>
              <a:t>What to Consider in Delegation</a:t>
            </a:r>
          </a:p>
        </p:txBody>
      </p:sp>
      <p:sp>
        <p:nvSpPr>
          <p:cNvPr id="20483" name="Rectangle 3"/>
          <p:cNvSpPr>
            <a:spLocks noGrp="1" noChangeArrowheads="1"/>
          </p:cNvSpPr>
          <p:nvPr>
            <p:ph type="body" idx="4294967295"/>
          </p:nvPr>
        </p:nvSpPr>
        <p:spPr>
          <a:xfrm>
            <a:off x="0" y="1641475"/>
            <a:ext cx="7772400" cy="4454525"/>
          </a:xfrm>
        </p:spPr>
        <p:txBody>
          <a:bodyPr>
            <a:normAutofit/>
          </a:bodyPr>
          <a:lstStyle/>
          <a:p>
            <a:r>
              <a:rPr lang="en-US" sz="2400" dirty="0"/>
              <a:t>How long the person has worked with the specific patient population</a:t>
            </a:r>
          </a:p>
          <a:p>
            <a:r>
              <a:rPr lang="en-US" sz="2400" dirty="0"/>
              <a:t>Whether this person is an organizational employee or a contracted employee</a:t>
            </a:r>
          </a:p>
          <a:p>
            <a:r>
              <a:rPr lang="en-US" sz="2400" dirty="0"/>
              <a:t>What is happening in the larger context of the person’s life</a:t>
            </a:r>
          </a:p>
          <a:p>
            <a:r>
              <a:rPr lang="en-US" sz="2400" dirty="0"/>
              <a:t>Whether delegation is safe for the patient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a:xfrm>
            <a:off x="0" y="228600"/>
            <a:ext cx="7772400" cy="1219200"/>
          </a:xfrm>
        </p:spPr>
        <p:txBody>
          <a:bodyPr/>
          <a:lstStyle/>
          <a:p>
            <a:r>
              <a:rPr lang="en-US" sz="4000"/>
              <a:t>Objectives</a:t>
            </a:r>
          </a:p>
        </p:txBody>
      </p:sp>
      <p:sp>
        <p:nvSpPr>
          <p:cNvPr id="4100" name="Rectangle 3"/>
          <p:cNvSpPr>
            <a:spLocks noGrp="1" noChangeArrowheads="1"/>
          </p:cNvSpPr>
          <p:nvPr>
            <p:ph type="body" idx="4294967295"/>
          </p:nvPr>
        </p:nvSpPr>
        <p:spPr>
          <a:xfrm>
            <a:off x="228600" y="2057400"/>
            <a:ext cx="7772400" cy="3463925"/>
          </a:xfrm>
        </p:spPr>
        <p:txBody>
          <a:bodyPr>
            <a:normAutofit fontScale="92500" lnSpcReduction="10000"/>
          </a:bodyPr>
          <a:lstStyle/>
          <a:p>
            <a:r>
              <a:rPr lang="en-GB" sz="2800" dirty="0"/>
              <a:t>Define delegation and its component parts.</a:t>
            </a:r>
          </a:p>
          <a:p>
            <a:r>
              <a:rPr lang="en-GB" sz="2800" dirty="0"/>
              <a:t>Evaluate how tasks and relationships influence delegation to a specific individual.</a:t>
            </a:r>
          </a:p>
          <a:p>
            <a:r>
              <a:rPr lang="en-GB" sz="2800" dirty="0"/>
              <a:t>Comprehend the legal authority for a registered nurse to delegate.</a:t>
            </a:r>
          </a:p>
          <a:p>
            <a:r>
              <a:rPr lang="en-US" sz="2800" dirty="0"/>
              <a:t>Value the complexity of decision making related to delegation</a:t>
            </a:r>
            <a:r>
              <a:rPr lang="en-US"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idx="4294967295"/>
          </p:nvPr>
        </p:nvSpPr>
        <p:spPr>
          <a:xfrm>
            <a:off x="0" y="228600"/>
            <a:ext cx="7772400" cy="1219200"/>
          </a:xfrm>
        </p:spPr>
        <p:txBody>
          <a:bodyPr>
            <a:normAutofit fontScale="90000"/>
          </a:bodyPr>
          <a:lstStyle/>
          <a:p>
            <a:r>
              <a:rPr lang="en-US" sz="4000"/>
              <a:t>Delegation:</a:t>
            </a:r>
            <a:br>
              <a:rPr lang="en-US" sz="4000"/>
            </a:br>
            <a:r>
              <a:rPr lang="en-US" sz="4000"/>
              <a:t>Getting to the Right Answers</a:t>
            </a:r>
          </a:p>
        </p:txBody>
      </p:sp>
      <p:sp>
        <p:nvSpPr>
          <p:cNvPr id="20484" name="Rectangle 3"/>
          <p:cNvSpPr>
            <a:spLocks noGrp="1" noChangeArrowheads="1"/>
          </p:cNvSpPr>
          <p:nvPr>
            <p:ph type="body" idx="4294967295"/>
          </p:nvPr>
        </p:nvSpPr>
        <p:spPr>
          <a:xfrm>
            <a:off x="0" y="2174875"/>
            <a:ext cx="7772400" cy="2168525"/>
          </a:xfrm>
        </p:spPr>
        <p:txBody>
          <a:bodyPr>
            <a:normAutofit/>
          </a:bodyPr>
          <a:lstStyle/>
          <a:p>
            <a:r>
              <a:rPr lang="en-US" sz="2800" dirty="0"/>
              <a:t>The right task</a:t>
            </a:r>
          </a:p>
          <a:p>
            <a:r>
              <a:rPr lang="en-US" sz="2800" dirty="0"/>
              <a:t>The right circumstances</a:t>
            </a:r>
          </a:p>
          <a:p>
            <a:r>
              <a:rPr lang="en-US" sz="2800" dirty="0"/>
              <a:t>The right person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idx="4294967295"/>
          </p:nvPr>
        </p:nvSpPr>
        <p:spPr>
          <a:xfrm>
            <a:off x="0" y="228600"/>
            <a:ext cx="7772400" cy="1219200"/>
          </a:xfrm>
        </p:spPr>
        <p:txBody>
          <a:bodyPr>
            <a:normAutofit fontScale="90000"/>
          </a:bodyPr>
          <a:lstStyle/>
          <a:p>
            <a:r>
              <a:rPr lang="en-US" sz="4000"/>
              <a:t>Delegation:</a:t>
            </a:r>
            <a:br>
              <a:rPr lang="en-US" sz="4000"/>
            </a:br>
            <a:r>
              <a:rPr lang="en-US" sz="4000"/>
              <a:t>Getting to the Right Answers </a:t>
            </a:r>
            <a:r>
              <a:rPr lang="en-US" sz="3600"/>
              <a:t>(cont’d)</a:t>
            </a:r>
          </a:p>
        </p:txBody>
      </p:sp>
      <p:sp>
        <p:nvSpPr>
          <p:cNvPr id="38915" name="Rectangle 3"/>
          <p:cNvSpPr>
            <a:spLocks noGrp="1" noChangeArrowheads="1"/>
          </p:cNvSpPr>
          <p:nvPr>
            <p:ph type="body" idx="4294967295"/>
          </p:nvPr>
        </p:nvSpPr>
        <p:spPr>
          <a:xfrm>
            <a:off x="0" y="1641475"/>
            <a:ext cx="7772400" cy="4454525"/>
          </a:xfrm>
        </p:spPr>
        <p:txBody>
          <a:bodyPr>
            <a:normAutofit/>
          </a:bodyPr>
          <a:lstStyle/>
          <a:p>
            <a:r>
              <a:rPr lang="en-US" sz="2800" dirty="0"/>
              <a:t>The right </a:t>
            </a:r>
            <a:r>
              <a:rPr lang="en-US" sz="2800" dirty="0" smtClean="0"/>
              <a:t>direction/communication-touch base at least every 3-4 hours</a:t>
            </a:r>
            <a:endParaRPr lang="en-US" sz="2800" dirty="0"/>
          </a:p>
          <a:p>
            <a:r>
              <a:rPr lang="en-US" sz="2800" dirty="0"/>
              <a:t>The right </a:t>
            </a:r>
            <a:r>
              <a:rPr lang="en-US" sz="2800" dirty="0" smtClean="0"/>
              <a:t>supervision-be SPECIFIC</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idx="4294967295"/>
          </p:nvPr>
        </p:nvSpPr>
        <p:spPr>
          <a:xfrm>
            <a:off x="0" y="228600"/>
            <a:ext cx="7772400" cy="1219200"/>
          </a:xfrm>
        </p:spPr>
        <p:txBody>
          <a:bodyPr/>
          <a:lstStyle/>
          <a:p>
            <a:r>
              <a:rPr lang="en-US" sz="4000" dirty="0"/>
              <a:t>The Context of the Organization</a:t>
            </a:r>
          </a:p>
        </p:txBody>
      </p:sp>
      <p:sp>
        <p:nvSpPr>
          <p:cNvPr id="22531" name="Rectangle 3"/>
          <p:cNvSpPr>
            <a:spLocks noGrp="1" noChangeArrowheads="1"/>
          </p:cNvSpPr>
          <p:nvPr>
            <p:ph type="body" idx="4294967295"/>
          </p:nvPr>
        </p:nvSpPr>
        <p:spPr>
          <a:xfrm>
            <a:off x="0" y="1641475"/>
            <a:ext cx="7772400" cy="4454525"/>
          </a:xfrm>
        </p:spPr>
        <p:txBody>
          <a:bodyPr>
            <a:normAutofit/>
          </a:bodyPr>
          <a:lstStyle/>
          <a:p>
            <a:pPr>
              <a:buFont typeface="Wingdings 2" pitchFamily="18" charset="2"/>
              <a:buNone/>
            </a:pPr>
            <a:r>
              <a:rPr lang="en-US" sz="2400" dirty="0"/>
              <a:t>Examples include:</a:t>
            </a:r>
          </a:p>
          <a:p>
            <a:r>
              <a:rPr lang="en-US" sz="2400" dirty="0"/>
              <a:t>Hospital ICU</a:t>
            </a:r>
          </a:p>
          <a:p>
            <a:r>
              <a:rPr lang="en-US" sz="2400" dirty="0"/>
              <a:t>Community clinic</a:t>
            </a:r>
          </a:p>
          <a:p>
            <a:r>
              <a:rPr lang="en-US" sz="2400" dirty="0"/>
              <a:t>Rural hospital</a:t>
            </a:r>
          </a:p>
          <a:p>
            <a:r>
              <a:rPr lang="en-US" sz="2400" dirty="0"/>
              <a:t>Large healthcare </a:t>
            </a:r>
            <a:r>
              <a:rPr lang="en-US" sz="2400" dirty="0" smtClean="0"/>
              <a:t>organization</a:t>
            </a:r>
          </a:p>
          <a:p>
            <a:r>
              <a:rPr lang="en-US" sz="2400" dirty="0" smtClean="0"/>
              <a:t>How you delegate varies by the type of institution you work in</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0" y="228600"/>
            <a:ext cx="7772400" cy="1219200"/>
          </a:xfrm>
        </p:spPr>
        <p:txBody>
          <a:bodyPr/>
          <a:lstStyle/>
          <a:p>
            <a:r>
              <a:rPr lang="en-US" sz="4000"/>
              <a:t>Delegation Is</a:t>
            </a:r>
          </a:p>
        </p:txBody>
      </p:sp>
      <p:sp>
        <p:nvSpPr>
          <p:cNvPr id="24579" name="Rectangle 3"/>
          <p:cNvSpPr>
            <a:spLocks noGrp="1" noChangeArrowheads="1"/>
          </p:cNvSpPr>
          <p:nvPr>
            <p:ph type="body" idx="4294967295"/>
          </p:nvPr>
        </p:nvSpPr>
        <p:spPr>
          <a:xfrm>
            <a:off x="0" y="1641475"/>
            <a:ext cx="7772400" cy="4454525"/>
          </a:xfrm>
        </p:spPr>
        <p:txBody>
          <a:bodyPr>
            <a:normAutofit/>
          </a:bodyPr>
          <a:lstStyle/>
          <a:p>
            <a:r>
              <a:rPr lang="en-US" sz="2800" dirty="0"/>
              <a:t>A way to expand your available talents</a:t>
            </a:r>
          </a:p>
          <a:p>
            <a:r>
              <a:rPr lang="en-US" sz="2800" dirty="0"/>
              <a:t>A way to ensure presence for the patient</a:t>
            </a:r>
          </a:p>
          <a:p>
            <a:r>
              <a:rPr lang="en-US" sz="2800" dirty="0"/>
              <a:t>A challenge to assure adequate performance of skills by the </a:t>
            </a:r>
            <a:r>
              <a:rPr lang="en-US" sz="2800" dirty="0" err="1"/>
              <a:t>delegatee</a:t>
            </a:r>
            <a:endParaRPr lang="en-US" sz="2800" dirty="0"/>
          </a:p>
          <a:p>
            <a:r>
              <a:rPr lang="en-US" sz="2800" dirty="0"/>
              <a:t>A time-consuming AND time-saving strategy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0" y="228600"/>
            <a:ext cx="7772400" cy="1219200"/>
          </a:xfrm>
        </p:spPr>
        <p:txBody>
          <a:bodyPr/>
          <a:lstStyle/>
          <a:p>
            <a:r>
              <a:rPr lang="en-US" sz="4000"/>
              <a:t>Delegation</a:t>
            </a:r>
          </a:p>
        </p:txBody>
      </p:sp>
      <p:sp>
        <p:nvSpPr>
          <p:cNvPr id="40963" name="Rectangle 3"/>
          <p:cNvSpPr>
            <a:spLocks noGrp="1" noChangeArrowheads="1"/>
          </p:cNvSpPr>
          <p:nvPr>
            <p:ph type="body" idx="4294967295"/>
          </p:nvPr>
        </p:nvSpPr>
        <p:spPr>
          <a:xfrm>
            <a:off x="0" y="1641475"/>
            <a:ext cx="7772400" cy="4454525"/>
          </a:xfrm>
        </p:spPr>
        <p:txBody>
          <a:bodyPr>
            <a:normAutofit/>
          </a:bodyPr>
          <a:lstStyle/>
          <a:p>
            <a:r>
              <a:rPr lang="en-US" sz="2800" dirty="0"/>
              <a:t>Achieving performance of care </a:t>
            </a:r>
            <a:r>
              <a:rPr lang="en-US" sz="2800" b="1" dirty="0"/>
              <a:t>outcomes</a:t>
            </a:r>
            <a:r>
              <a:rPr lang="en-US" sz="2800" dirty="0"/>
              <a:t> for which you are </a:t>
            </a:r>
            <a:r>
              <a:rPr lang="en-US" sz="2800" b="1" dirty="0"/>
              <a:t>accountable</a:t>
            </a:r>
            <a:r>
              <a:rPr lang="en-US" sz="2800" dirty="0"/>
              <a:t> and </a:t>
            </a:r>
            <a:r>
              <a:rPr lang="en-US" sz="2800" b="1" dirty="0"/>
              <a:t>responsible</a:t>
            </a:r>
            <a:r>
              <a:rPr lang="en-US" sz="2800" dirty="0"/>
              <a:t> by </a:t>
            </a:r>
            <a:r>
              <a:rPr lang="en-US" sz="2800" b="1" dirty="0"/>
              <a:t>sharing</a:t>
            </a:r>
            <a:r>
              <a:rPr lang="en-US" sz="2800" dirty="0"/>
              <a:t> activities with other individuals who have the appropriate </a:t>
            </a:r>
            <a:r>
              <a:rPr lang="en-US" sz="2800" b="1" dirty="0"/>
              <a:t>authority</a:t>
            </a:r>
            <a:r>
              <a:rPr lang="en-US" sz="2800" dirty="0"/>
              <a:t> to accomplish the work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a:xfrm>
            <a:off x="0" y="228600"/>
            <a:ext cx="7772400" cy="1219200"/>
          </a:xfrm>
        </p:spPr>
        <p:txBody>
          <a:bodyPr>
            <a:normAutofit fontScale="90000"/>
          </a:bodyPr>
          <a:lstStyle/>
          <a:p>
            <a:r>
              <a:rPr lang="en-US" sz="4000"/>
              <a:t>Delegation: Exploring the Definition</a:t>
            </a:r>
          </a:p>
        </p:txBody>
      </p:sp>
      <p:sp>
        <p:nvSpPr>
          <p:cNvPr id="6148" name="Rectangle 3"/>
          <p:cNvSpPr>
            <a:spLocks noGrp="1" noChangeArrowheads="1"/>
          </p:cNvSpPr>
          <p:nvPr>
            <p:ph type="body" idx="4294967295"/>
          </p:nvPr>
        </p:nvSpPr>
        <p:spPr>
          <a:xfrm>
            <a:off x="0" y="2022475"/>
            <a:ext cx="7772400" cy="2625725"/>
          </a:xfrm>
        </p:spPr>
        <p:txBody>
          <a:bodyPr>
            <a:normAutofit/>
          </a:bodyPr>
          <a:lstStyle/>
          <a:p>
            <a:r>
              <a:rPr lang="en-US" sz="3200" dirty="0"/>
              <a:t>Achieving outcomes</a:t>
            </a:r>
          </a:p>
          <a:p>
            <a:r>
              <a:rPr lang="en-US" sz="3200" dirty="0"/>
              <a:t>Delegator vs. </a:t>
            </a:r>
            <a:r>
              <a:rPr lang="en-US" sz="3200" dirty="0" err="1"/>
              <a:t>delegatee</a:t>
            </a:r>
            <a:endParaRPr lang="en-US" sz="3200" dirty="0"/>
          </a:p>
          <a:p>
            <a:r>
              <a:rPr lang="en-US" sz="3200" dirty="0"/>
              <a:t>Authority vs. responsibility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a:xfrm>
            <a:off x="0" y="228600"/>
            <a:ext cx="8534400" cy="1447800"/>
          </a:xfrm>
        </p:spPr>
        <p:txBody>
          <a:bodyPr/>
          <a:lstStyle/>
          <a:p>
            <a:r>
              <a:rPr lang="en-US" sz="4000"/>
              <a:t>Delegation: Exploring the Definition </a:t>
            </a:r>
            <a:r>
              <a:rPr lang="en-US" sz="3600"/>
              <a:t>(cont’d)</a:t>
            </a:r>
          </a:p>
        </p:txBody>
      </p:sp>
      <p:sp>
        <p:nvSpPr>
          <p:cNvPr id="34819" name="Rectangle 3"/>
          <p:cNvSpPr>
            <a:spLocks noGrp="1" noChangeArrowheads="1"/>
          </p:cNvSpPr>
          <p:nvPr>
            <p:ph type="body" idx="4294967295"/>
          </p:nvPr>
        </p:nvSpPr>
        <p:spPr>
          <a:xfrm>
            <a:off x="0" y="1641475"/>
            <a:ext cx="7772400" cy="4454525"/>
          </a:xfrm>
        </p:spPr>
        <p:txBody>
          <a:bodyPr>
            <a:normAutofit/>
          </a:bodyPr>
          <a:lstStyle/>
          <a:p>
            <a:r>
              <a:rPr lang="en-US" sz="2800" dirty="0"/>
              <a:t>Assignment vs. delegation</a:t>
            </a:r>
          </a:p>
          <a:p>
            <a:r>
              <a:rPr lang="en-US" sz="2800" dirty="0"/>
              <a:t>Accountability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228600"/>
            <a:ext cx="7772400" cy="1219200"/>
          </a:xfrm>
        </p:spPr>
        <p:txBody>
          <a:bodyPr>
            <a:normAutofit/>
          </a:bodyPr>
          <a:lstStyle/>
          <a:p>
            <a:r>
              <a:rPr lang="en-US" sz="4000"/>
              <a:t>Organizational Accountability</a:t>
            </a:r>
          </a:p>
        </p:txBody>
      </p:sp>
      <p:sp>
        <p:nvSpPr>
          <p:cNvPr id="41987" name="Rectangle 3"/>
          <p:cNvSpPr>
            <a:spLocks noGrp="1" noChangeArrowheads="1"/>
          </p:cNvSpPr>
          <p:nvPr>
            <p:ph type="body" idx="4294967295"/>
          </p:nvPr>
        </p:nvSpPr>
        <p:spPr>
          <a:xfrm>
            <a:off x="0" y="1641475"/>
            <a:ext cx="7772400" cy="4454525"/>
          </a:xfrm>
        </p:spPr>
        <p:txBody>
          <a:bodyPr/>
          <a:lstStyle/>
          <a:p>
            <a:pPr>
              <a:defRPr/>
            </a:pPr>
            <a:r>
              <a:rPr lang="en-US" sz="3200" dirty="0">
                <a:latin typeface="+mn-lt"/>
                <a:ea typeface="+mn-ea"/>
                <a:cs typeface="+mn-cs"/>
              </a:rPr>
              <a:t>Making solid decisions depends on how well the organization provides adequate resources, including appropriate staffing</a:t>
            </a:r>
            <a:r>
              <a:rPr lang="en-US" dirty="0">
                <a:latin typeface="+mn-lt"/>
                <a:ea typeface="+mn-ea"/>
                <a:cs typeface="+mn-cs"/>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a:xfrm>
            <a:off x="762000" y="228600"/>
            <a:ext cx="8382000" cy="1219200"/>
          </a:xfrm>
        </p:spPr>
        <p:txBody>
          <a:bodyPr>
            <a:normAutofit fontScale="90000"/>
          </a:bodyPr>
          <a:lstStyle/>
          <a:p>
            <a:r>
              <a:rPr lang="en-US" sz="4000"/>
              <a:t>Delegation: Exploring the Definition</a:t>
            </a:r>
          </a:p>
        </p:txBody>
      </p:sp>
      <p:sp>
        <p:nvSpPr>
          <p:cNvPr id="43011" name="Rectangle 3"/>
          <p:cNvSpPr>
            <a:spLocks noGrp="1" noChangeArrowheads="1"/>
          </p:cNvSpPr>
          <p:nvPr>
            <p:ph type="body" idx="4294967295"/>
          </p:nvPr>
        </p:nvSpPr>
        <p:spPr>
          <a:xfrm>
            <a:off x="0" y="1641475"/>
            <a:ext cx="7772400" cy="4454525"/>
          </a:xfrm>
        </p:spPr>
        <p:txBody>
          <a:bodyPr>
            <a:normAutofit/>
          </a:bodyPr>
          <a:lstStyle/>
          <a:p>
            <a:r>
              <a:rPr lang="en-US" sz="2800" dirty="0"/>
              <a:t>Sharing activities</a:t>
            </a:r>
          </a:p>
          <a:p>
            <a:r>
              <a:rPr lang="en-US" sz="2800" dirty="0"/>
              <a:t>Span of control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0" y="228600"/>
            <a:ext cx="7772400" cy="1219200"/>
          </a:xfrm>
        </p:spPr>
        <p:txBody>
          <a:bodyPr>
            <a:normAutofit fontScale="90000"/>
          </a:bodyPr>
          <a:lstStyle/>
          <a:p>
            <a:r>
              <a:rPr lang="en-US" sz="4000"/>
              <a:t>What You Need to Know About Delegation</a:t>
            </a:r>
          </a:p>
        </p:txBody>
      </p:sp>
      <p:sp>
        <p:nvSpPr>
          <p:cNvPr id="5123" name="Rectangle 3"/>
          <p:cNvSpPr>
            <a:spLocks noGrp="1" noChangeArrowheads="1"/>
          </p:cNvSpPr>
          <p:nvPr>
            <p:ph type="body" idx="4294967295"/>
          </p:nvPr>
        </p:nvSpPr>
        <p:spPr>
          <a:xfrm>
            <a:off x="0" y="1641475"/>
            <a:ext cx="7772400" cy="4454525"/>
          </a:xfrm>
        </p:spPr>
        <p:txBody>
          <a:bodyPr>
            <a:normAutofit/>
          </a:bodyPr>
          <a:lstStyle/>
          <a:p>
            <a:r>
              <a:rPr lang="en-US" sz="2800" dirty="0"/>
              <a:t>Why to do it</a:t>
            </a:r>
          </a:p>
          <a:p>
            <a:r>
              <a:rPr lang="en-US" sz="2800" dirty="0"/>
              <a:t>When to use it </a:t>
            </a:r>
          </a:p>
          <a:p>
            <a:r>
              <a:rPr lang="en-US" sz="2800" dirty="0"/>
              <a:t>Whom to delegate to</a:t>
            </a:r>
          </a:p>
          <a:p>
            <a:r>
              <a:rPr lang="en-US" sz="2800" dirty="0"/>
              <a:t>How to do it </a:t>
            </a:r>
          </a:p>
          <a:p>
            <a:r>
              <a:rPr lang="en-US" sz="2800" dirty="0"/>
              <a:t>What to consider in delegation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2590800"/>
            <a:ext cx="7772400" cy="1219200"/>
          </a:xfrm>
        </p:spPr>
        <p:txBody>
          <a:bodyPr/>
          <a:lstStyle/>
          <a:p>
            <a:r>
              <a:rPr lang="en-US" sz="4000">
                <a:solidFill>
                  <a:schemeClr val="tx1"/>
                </a:solidFill>
              </a:rPr>
              <a:t>Why Delegate?</a:t>
            </a:r>
          </a:p>
        </p:txBody>
      </p:sp>
    </p:spTree>
  </p:cSld>
  <p:clrMapOvr>
    <a:masterClrMapping/>
  </p:clrMapOvr>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TC101972873[[fn=Summer]]</Template>
  <TotalTime>522</TotalTime>
  <Words>1754</Words>
  <Application>Microsoft Office PowerPoint</Application>
  <PresentationFormat>On-screen Show (4:3)</PresentationFormat>
  <Paragraphs>119</Paragraphs>
  <Slides>23</Slides>
  <Notes>21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Summer</vt:lpstr>
      <vt:lpstr>Chapter 26   Delegation: An Art of Professional Practice</vt:lpstr>
      <vt:lpstr>Objectives</vt:lpstr>
      <vt:lpstr>Delegation</vt:lpstr>
      <vt:lpstr>Delegation: Exploring the Definition</vt:lpstr>
      <vt:lpstr>Delegation: Exploring the Definition (cont’d)</vt:lpstr>
      <vt:lpstr>Organizational Accountability</vt:lpstr>
      <vt:lpstr>Delegation: Exploring the Definition</vt:lpstr>
      <vt:lpstr>What You Need to Know About Delegation</vt:lpstr>
      <vt:lpstr>Why Delegate?</vt:lpstr>
      <vt:lpstr>Delegate (cont’d)</vt:lpstr>
      <vt:lpstr>When to Use It</vt:lpstr>
      <vt:lpstr>When (cont’d)</vt:lpstr>
      <vt:lpstr>Whom to Delegate to</vt:lpstr>
      <vt:lpstr>Who Are They?</vt:lpstr>
      <vt:lpstr>Who Are They? (cont’d)</vt:lpstr>
      <vt:lpstr>How to Delegate</vt:lpstr>
      <vt:lpstr>How to Delegate (cont’d)</vt:lpstr>
      <vt:lpstr>How to Delegate (cont’d)</vt:lpstr>
      <vt:lpstr>What to Consider in Delegation</vt:lpstr>
      <vt:lpstr>Delegation: Getting to the Right Answers</vt:lpstr>
      <vt:lpstr>Delegation: Getting to the Right Answers (cont’d)</vt:lpstr>
      <vt:lpstr>The Context of the Organization</vt:lpstr>
      <vt:lpstr>Delegation Is</vt:lpstr>
    </vt:vector>
  </TitlesOfParts>
  <Company>The Wise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DELEGATION</dc:title>
  <dc:creator>Patricia Yoder-Wise</dc:creator>
  <cp:lastModifiedBy>Owner</cp:lastModifiedBy>
  <cp:revision>39</cp:revision>
  <dcterms:created xsi:type="dcterms:W3CDTF">2006-01-27T20:55:20Z</dcterms:created>
  <dcterms:modified xsi:type="dcterms:W3CDTF">2013-03-31T16:12:14Z</dcterms:modified>
</cp:coreProperties>
</file>