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7"/>
  </p:notesMasterIdLst>
  <p:handoutMasterIdLst>
    <p:handoutMasterId r:id="rId28"/>
  </p:handoutMasterIdLst>
  <p:sldIdLst>
    <p:sldId id="256" r:id="rId2"/>
    <p:sldId id="270" r:id="rId3"/>
    <p:sldId id="257" r:id="rId4"/>
    <p:sldId id="269" r:id="rId5"/>
    <p:sldId id="278" r:id="rId6"/>
    <p:sldId id="271" r:id="rId7"/>
    <p:sldId id="258" r:id="rId8"/>
    <p:sldId id="259" r:id="rId9"/>
    <p:sldId id="260" r:id="rId10"/>
    <p:sldId id="261" r:id="rId11"/>
    <p:sldId id="277" r:id="rId12"/>
    <p:sldId id="262" r:id="rId13"/>
    <p:sldId id="265" r:id="rId14"/>
    <p:sldId id="267" r:id="rId15"/>
    <p:sldId id="268" r:id="rId16"/>
    <p:sldId id="272" r:id="rId17"/>
    <p:sldId id="274" r:id="rId18"/>
    <p:sldId id="273" r:id="rId19"/>
    <p:sldId id="276" r:id="rId20"/>
    <p:sldId id="266" r:id="rId21"/>
    <p:sldId id="279" r:id="rId22"/>
    <p:sldId id="280" r:id="rId23"/>
    <p:sldId id="282" r:id="rId24"/>
    <p:sldId id="283" r:id="rId25"/>
    <p:sldId id="284"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7590" autoAdjust="0"/>
  </p:normalViewPr>
  <p:slideViewPr>
    <p:cSldViewPr>
      <p:cViewPr>
        <p:scale>
          <a:sx n="66" d="100"/>
          <a:sy n="66" d="100"/>
        </p:scale>
        <p:origin x="-1512" y="-61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794" y="25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9AC3024-666F-467B-82D6-860C8D786F0D}" type="slidenum">
              <a:rPr lang="en-US"/>
              <a:pPr>
                <a:defRPr/>
              </a:pPr>
              <a:t>‹#›</a:t>
            </a:fld>
            <a:endParaRPr lang="en-US" dirty="0"/>
          </a:p>
        </p:txBody>
      </p:sp>
    </p:spTree>
    <p:extLst>
      <p:ext uri="{BB962C8B-B14F-4D97-AF65-F5344CB8AC3E}">
        <p14:creationId xmlns:p14="http://schemas.microsoft.com/office/powerpoint/2010/main" val="830127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C71F5F6-0157-47CD-94A9-860E83A33EC0}" type="slidenum">
              <a:rPr lang="en-US"/>
              <a:pPr>
                <a:defRPr/>
              </a:pPr>
              <a:t>‹#›</a:t>
            </a:fld>
            <a:endParaRPr lang="en-US" dirty="0"/>
          </a:p>
        </p:txBody>
      </p:sp>
    </p:spTree>
    <p:extLst>
      <p:ext uri="{BB962C8B-B14F-4D97-AF65-F5344CB8AC3E}">
        <p14:creationId xmlns:p14="http://schemas.microsoft.com/office/powerpoint/2010/main" val="2842718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C00F26C-9685-4314-AC65-85FA6BEAEF64}"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BC6BB855-DB8A-4F50-BEB4-CC2E3973B218}"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1A99CFB-B1E0-41DF-B55B-6E66716DA1AA}" type="slidenum">
              <a:rPr lang="en-US" smtClean="0"/>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Workplace advocacy describes what we do in advocating for ourselves and our peers. This advocacy process can be supportive when management and staff agree on key concepts; it can also be contentious when the basic concepts are not agreed to. For example, if both management and staff agree that a career ladder is needed, both work toward this end, and perhaps only minor disagreements may occur over specific dollar amounts or how the benefit is accessed. If, however, the groups don’t agree, then the focus of the conversation is on the core concept. Although some mutual understanding may be reached, discord may be noted within the setting because members of one “side” or the other think something was forced on them. When everyone is alert to workplace issues such as handling patients, workplaces that are free from abusive behaviors, safe transportation to and from parking facilities, and clear support for professionals speaking up for their patients, workplace advocacy can be a positive experience.  </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85E864C-225F-4B07-8E0F-3DAA4FBF88FA}" type="slidenum">
              <a:rPr lang="en-US" smtClean="0"/>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A continuing issue is: [Read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B71AAD0-606A-4E45-AE43-51E9CD8FC9FF}"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Collective bargaining is a formal process whereby employees select a bargaining agent to represent their interests. It begins with the election of a union or group to represent the employees in a class, such as registered nurses, or groups up to and including all no management employees within an organization.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5FE4AE8-BE99-4F0E-B3F6-5B126EC2F337}"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A40BA27B-CB76-4A4E-A894-25B201907079}"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9920EEB8-BD30-4CD1-AFA8-222C7F7B1964}"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5F8C5EF0-52B4-4A93-9CD0-5BFDEEF194AA}"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98A85E35-7F44-4584-8BBE-4ADF97AE5727}"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C9A6A84-3D36-4DF9-8270-0ACCA82099CB}" type="slidenum">
              <a:rPr lang="en-US" smtClean="0"/>
              <a:pPr/>
              <a:t>20</a:t>
            </a:fld>
            <a:endParaRPr lang="en-US" smtClean="0"/>
          </a:p>
        </p:txBody>
      </p:sp>
      <p:sp>
        <p:nvSpPr>
          <p:cNvPr id="44035"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p:spPr>
        <p:txBody>
          <a:bodyPr/>
          <a:lstStyle/>
          <a:p>
            <a:pPr eaLnBrk="1" hangingPunct="1">
              <a:lnSpc>
                <a:spcPct val="80000"/>
              </a:lnSpc>
            </a:pPr>
            <a:r>
              <a:rPr lang="en-US" sz="1000" smtClean="0"/>
              <a:t>Alternative dispute resolution has taken on new meanings in health care because it is a formalized process that occurs in situations where no collective bargaining agreement exists. Four common strategies are used within this construct.  </a:t>
            </a:r>
          </a:p>
          <a:p>
            <a:pPr eaLnBrk="1" hangingPunct="1">
              <a:lnSpc>
                <a:spcPct val="80000"/>
              </a:lnSpc>
            </a:pPr>
            <a:r>
              <a:rPr lang="en-US" sz="1000" smtClean="0"/>
              <a:t>Negotiation may be accomplished between two parties in dispute. Someone may help define clear ground rules and the expected outcome, but the way in which the individuals reach agreement is theirs to decide. In other situations when a dispute becomes evident, someone may say: “I expect that you will work this out. Let me know within x hours what your decision is.”  </a:t>
            </a:r>
          </a:p>
          <a:p>
            <a:pPr eaLnBrk="1" hangingPunct="1">
              <a:lnSpc>
                <a:spcPct val="80000"/>
              </a:lnSpc>
            </a:pPr>
            <a:r>
              <a:rPr lang="en-US" sz="1000" smtClean="0"/>
              <a:t>Facilitation involves the presence of a third party. This person may simply reflect what is being said and raise questions such as: “Does that fit with what you think? What could you live with in this situation? How does that strike you?” This person often starts the conversation and sets the ground rules for how the process will proceed.</a:t>
            </a:r>
          </a:p>
          <a:p>
            <a:pPr eaLnBrk="1" hangingPunct="1">
              <a:lnSpc>
                <a:spcPct val="80000"/>
              </a:lnSpc>
            </a:pPr>
            <a:r>
              <a:rPr lang="en-US" sz="1000" smtClean="0"/>
              <a:t>Mediation is an informal process in which a neutral third party assists the opposing parties to reach a voluntary, negotiated resolution of a charge of discrimination. It gives the parties the opportunity to discuss the issues raised in the charge, clear up misunderstandings, determine the underlying interests or concerns, find areas of agreement, and ultimately, incorporate those areas of agreements into resolutions. A mediator does not resolve the charge or impose a decision on the parties. Instead, the mediator helps the parties to agree on a mutually acceptable resolution. It is a confidential process limited to the individuals involved.</a:t>
            </a:r>
          </a:p>
          <a:p>
            <a:pPr eaLnBrk="1" hangingPunct="1">
              <a:lnSpc>
                <a:spcPct val="80000"/>
              </a:lnSpc>
            </a:pPr>
            <a:r>
              <a:rPr lang="en-US" sz="1000" smtClean="0"/>
              <a:t>Arbitration is a formal process whereby the person serving as the arbitrator makes the decision. The decision is binding on both parties. Because it is used as the last stage in the alternative dispute resolution process, it usually means that clear distinctions in positions have prevented any conclusion about how to move forward. As a result, more difficult emotions may be associated with this process.</a:t>
            </a:r>
          </a:p>
          <a:p>
            <a:pPr eaLnBrk="1" hangingPunct="1">
              <a:lnSpc>
                <a:spcPct val="80000"/>
              </a:lnSpc>
            </a:pPr>
            <a:endParaRPr lang="en-US" sz="1000" smtClean="0"/>
          </a:p>
          <a:p>
            <a:pPr eaLnBrk="1" hangingPunct="1">
              <a:lnSpc>
                <a:spcPct val="8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97F6DE89-A1CB-4572-8D67-2DD173E61DA6}"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0FAE961-1D08-487B-A796-CD45A1CACF10}" type="slidenum">
              <a:rPr lang="en-US" smtClean="0"/>
              <a:pPr/>
              <a:t>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[Read slide] That something may be patient care. Organizing a group of providers to ensure seamless transitions is one example of collective action. That something may focus on the workplace. Having a group sign a petition to support a manager is another example of collective action, as is committing to work together to cover a colleague’s illness. Collective action can also mean organizing for the purposes of collective bargaining. Although the purpose may differ, the desire and skill of working together are comparable across situations.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4D27E54-AAE5-48D0-9FE9-069E8AE3F660}" type="slidenum">
              <a:rPr lang="en-US" smtClean="0"/>
              <a:pPr/>
              <a:t>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65CD28FB-9283-471B-887F-BC2441674468}"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53E602B-AF91-4942-BB99-F079408F6BBA}"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Although people work collectively for many reasons, we are going to focus on three common ones found in employment settings where nurses work. They are: [Read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ACEC246-80D9-4CDD-9247-CE44AA24F83E}" type="slidenum">
              <a:rPr lang="en-US" smtClean="0"/>
              <a:pPr/>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3A222C-1763-430F-8DD6-026710DAB1D9}"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When the idea of shared governance is instituted in an organization, it requires that all change the way decisions are made. Although staff nurses may have to assume new roles in providing input for decisions, those nurses who previously made the decisions also have to change. They must now deliberately seek the input of staff. So, both manager and follower roles have changed.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657742-A6DF-40FF-AA1A-4438088B9248}" type="slidenum">
              <a:rPr lang="en-US" smtClean="0"/>
              <a:pPr/>
              <a:t>10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When shared governance is first implemented, it not uncommon to find that a committee or two are charged with specific tasks. As the organization gains experience, these committee structures spread throughout the organization.</a:t>
            </a:r>
          </a:p>
          <a:p>
            <a:pPr eaLnBrk="1" hangingPunct="1"/>
            <a:r>
              <a:rPr lang="en-US" smtClean="0"/>
              <a:t>Getting to better decisions often is one of the outcomes. Because more diversity is included upfront, more ideas are tested before a decision is made.  </a:t>
            </a:r>
          </a:p>
          <a:p>
            <a:pPr eaLnBrk="1" hangingPunct="1"/>
            <a:r>
              <a:rPr lang="en-US" smtClean="0"/>
              <a:t>Because “people like me” are involved in the decision, it is likely that more of us will implement the new policy or practice. After all, someone who works with a given issue on a daily basis may be able to say why other strategies wouldn’t work and why one or more strategies were more effective.  </a:t>
            </a:r>
          </a:p>
          <a:p>
            <a:pPr eaLnBrk="1" hangingPunct="1"/>
            <a:r>
              <a:rPr lang="en-US" smtClean="0"/>
              <a:t>Again, because support for speaking up and offering ideas is evolving, more people risk participating and offering ideas. Those ideas may be about issues presented from management, but they eventually evolve into self-generated ideas.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115E21A-85C5-4069-A22A-93A4C80E4D8B}" type="datetime4">
              <a:rPr lang="en-US" smtClean="0"/>
              <a:pPr/>
              <a:t>March 31, 2013</a:t>
            </a:fld>
            <a:endParaRPr lang="en-US" dirty="0"/>
          </a:p>
        </p:txBody>
      </p:sp>
      <p:sp>
        <p:nvSpPr>
          <p:cNvPr id="23" name="Slide Number Placeholder 22"/>
          <p:cNvSpPr>
            <a:spLocks noGrp="1"/>
          </p:cNvSpPr>
          <p:nvPr>
            <p:ph type="sldNum" sz="quarter" idx="11"/>
          </p:nvPr>
        </p:nvSpPr>
        <p:spPr/>
        <p:txBody>
          <a:bodyPr/>
          <a:lstStyle/>
          <a:p>
            <a:fld id="{5744759D-0EFF-4FB2-9CCE-04E00944F0FE}"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DFA24-17DC-48A5-A19F-F3393529559E}"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F32E-F396-4857-9E0B-A297DAB043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DFA24-17DC-48A5-A19F-F3393529559E}"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F32E-F396-4857-9E0B-A297DAB043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115E21A-85C5-4069-A22A-93A4C80E4D8B}" type="datetime4">
              <a:rPr lang="en-US" smtClean="0"/>
              <a:pPr/>
              <a:t>March 31, 2013</a:t>
            </a:fld>
            <a:endParaRPr lang="en-US" dirty="0"/>
          </a:p>
        </p:txBody>
      </p:sp>
      <p:sp>
        <p:nvSpPr>
          <p:cNvPr id="19" name="Slide Number Placeholder 18"/>
          <p:cNvSpPr>
            <a:spLocks noGrp="1"/>
          </p:cNvSpPr>
          <p:nvPr>
            <p:ph type="sldNum" sz="quarter" idx="15"/>
          </p:nvPr>
        </p:nvSpPr>
        <p:spPr/>
        <p:txBody>
          <a:bodyPr/>
          <a:lstStyle/>
          <a:p>
            <a:fld id="{5744759D-0EFF-4FB2-9CCE-04E00944F0FE}"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115E21A-85C5-4069-A22A-93A4C80E4D8B}" type="datetime4">
              <a:rPr lang="en-US" smtClean="0"/>
              <a:pPr/>
              <a:t>March 31, 2013</a:t>
            </a:fld>
            <a:endParaRPr lang="en-US" dirty="0"/>
          </a:p>
        </p:txBody>
      </p:sp>
      <p:sp>
        <p:nvSpPr>
          <p:cNvPr id="20" name="Slide Number Placeholder 19"/>
          <p:cNvSpPr>
            <a:spLocks noGrp="1"/>
          </p:cNvSpPr>
          <p:nvPr>
            <p:ph type="sldNum" sz="quarter" idx="11"/>
          </p:nvPr>
        </p:nvSpPr>
        <p:spPr/>
        <p:txBody>
          <a:bodyPr/>
          <a:lstStyle/>
          <a:p>
            <a:fld id="{5744759D-0EFF-4FB2-9CCE-04E00944F0FE}"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E115E21A-85C5-4069-A22A-93A4C80E4D8B}" type="datetime4">
              <a:rPr lang="en-US" smtClean="0"/>
              <a:pPr/>
              <a:t>March 31, 2013</a:t>
            </a:fld>
            <a:endParaRPr lang="en-US" dirty="0"/>
          </a:p>
        </p:txBody>
      </p:sp>
      <p:sp>
        <p:nvSpPr>
          <p:cNvPr id="25" name="Slide Number Placeholder 24"/>
          <p:cNvSpPr>
            <a:spLocks noGrp="1"/>
          </p:cNvSpPr>
          <p:nvPr>
            <p:ph type="sldNum" sz="quarter" idx="16"/>
          </p:nvPr>
        </p:nvSpPr>
        <p:spPr/>
        <p:txBody>
          <a:bodyPr/>
          <a:lstStyle/>
          <a:p>
            <a:fld id="{5744759D-0EFF-4FB2-9CCE-04E00944F0FE}"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E115E21A-85C5-4069-A22A-93A4C80E4D8B}" type="datetime4">
              <a:rPr lang="en-US" smtClean="0"/>
              <a:pPr/>
              <a:t>March 31, 2013</a:t>
            </a:fld>
            <a:endParaRPr lang="en-US" dirty="0"/>
          </a:p>
        </p:txBody>
      </p:sp>
      <p:sp>
        <p:nvSpPr>
          <p:cNvPr id="24" name="Slide Number Placeholder 23"/>
          <p:cNvSpPr>
            <a:spLocks noGrp="1"/>
          </p:cNvSpPr>
          <p:nvPr>
            <p:ph type="sldNum" sz="quarter" idx="17"/>
          </p:nvPr>
        </p:nvSpPr>
        <p:spPr/>
        <p:txBody>
          <a:bodyPr/>
          <a:lstStyle/>
          <a:p>
            <a:fld id="{5744759D-0EFF-4FB2-9CCE-04E00944F0FE}"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115E21A-85C5-4069-A22A-93A4C80E4D8B}" type="datetime4">
              <a:rPr lang="en-US" smtClean="0"/>
              <a:pPr/>
              <a:t>March 31, 2013</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115E21A-85C5-4069-A22A-93A4C80E4D8B}" type="datetime4">
              <a:rPr lang="en-US" smtClean="0"/>
              <a:pPr/>
              <a:t>March 31, 2013</a:t>
            </a:fld>
            <a:endParaRPr lang="en-US" dirty="0"/>
          </a:p>
        </p:txBody>
      </p:sp>
      <p:sp>
        <p:nvSpPr>
          <p:cNvPr id="12" name="Slide Number Placeholder 11"/>
          <p:cNvSpPr>
            <a:spLocks noGrp="1"/>
          </p:cNvSpPr>
          <p:nvPr>
            <p:ph type="sldNum" sz="quarter" idx="11"/>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115E21A-85C5-4069-A22A-93A4C80E4D8B}" type="datetime4">
              <a:rPr lang="en-US" smtClean="0"/>
              <a:pPr/>
              <a:t>March 31, 2013</a:t>
            </a:fld>
            <a:endParaRPr lang="en-US" dirty="0"/>
          </a:p>
        </p:txBody>
      </p:sp>
      <p:sp>
        <p:nvSpPr>
          <p:cNvPr id="18" name="Slide Number Placeholder 17"/>
          <p:cNvSpPr>
            <a:spLocks noGrp="1"/>
          </p:cNvSpPr>
          <p:nvPr>
            <p:ph type="sldNum" sz="quarter" idx="16"/>
          </p:nvPr>
        </p:nvSpPr>
        <p:spPr/>
        <p:txBody>
          <a:bodyPr/>
          <a:lstStyle/>
          <a:p>
            <a:fld id="{5744759D-0EFF-4FB2-9CCE-04E00944F0FE}"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115E21A-85C5-4069-A22A-93A4C80E4D8B}" type="datetime4">
              <a:rPr lang="en-US" smtClean="0"/>
              <a:pPr/>
              <a:t>March 31, 2013</a:t>
            </a:fld>
            <a:endParaRPr lang="en-US" dirty="0"/>
          </a:p>
        </p:txBody>
      </p:sp>
      <p:sp>
        <p:nvSpPr>
          <p:cNvPr id="20" name="Slide Number Placeholder 19"/>
          <p:cNvSpPr>
            <a:spLocks noGrp="1"/>
          </p:cNvSpPr>
          <p:nvPr>
            <p:ph type="sldNum" sz="quarter" idx="15"/>
          </p:nvPr>
        </p:nvSpPr>
        <p:spPr/>
        <p:txBody>
          <a:bodyPr/>
          <a:lstStyle/>
          <a:p>
            <a:fld id="{5744759D-0EFF-4FB2-9CCE-04E00944F0FE}"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115E21A-85C5-4069-A22A-93A4C80E4D8B}" type="datetime4">
              <a:rPr lang="en-US" smtClean="0"/>
              <a:pPr/>
              <a:t>March 31, 2013</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5744759D-0EFF-4FB2-9CCE-04E00944F0FE}" type="slidenum">
              <a:rPr lang="en-US" smtClean="0"/>
              <a:pPr/>
              <a:t>‹#›</a:t>
            </a:fld>
            <a:endParaRPr lang="en-US" dirty="0"/>
          </a:p>
        </p:txBody>
      </p:sp>
      <p:sp>
        <p:nvSpPr>
          <p:cNvPr id="7" name="Rectangle 4"/>
          <p:cNvSpPr>
            <a:spLocks noChangeArrowheads="1"/>
          </p:cNvSpPr>
          <p:nvPr userDrawn="1"/>
        </p:nvSpPr>
        <p:spPr bwMode="auto">
          <a:xfrm>
            <a:off x="914400" y="6477000"/>
            <a:ext cx="7162800" cy="211138"/>
          </a:xfrm>
          <a:prstGeom prst="rect">
            <a:avLst/>
          </a:prstGeom>
          <a:noFill/>
          <a:ln w="9525">
            <a:noFill/>
            <a:miter lim="800000"/>
            <a:headEnd/>
            <a:tailEnd/>
          </a:ln>
        </p:spPr>
        <p:txBody>
          <a:bodyPr/>
          <a:lstStyle/>
          <a:p>
            <a:pPr algn="ctr"/>
            <a:r>
              <a:rPr lang="en-US" sz="1000">
                <a:effectLst>
                  <a:outerShdw blurRad="38100" dist="38100" dir="2700000" algn="tl">
                    <a:srgbClr val="000000"/>
                  </a:outerShdw>
                </a:effectLst>
              </a:rPr>
              <a:t>Copyright © 2011 by Mosby, Inc., an affiliate of Elsevier Inc.</a:t>
            </a:r>
            <a:endParaRPr lang="en-GB" sz="1000">
              <a:effectLst>
                <a:outerShdw blurRad="38100" dist="38100" dir="2700000" algn="tl">
                  <a:srgbClr val="000000"/>
                </a:outerShdw>
              </a:effectLst>
            </a:endParaRP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143000"/>
            <a:ext cx="7772400" cy="3810000"/>
          </a:xfrm>
        </p:spPr>
        <p:txBody>
          <a:bodyPr/>
          <a:lstStyle/>
          <a:p>
            <a:r>
              <a:rPr lang="en-US" sz="4000"/>
              <a:t>Chapter 19 </a:t>
            </a:r>
            <a:br>
              <a:rPr lang="en-US" sz="4000"/>
            </a:br>
            <a:r>
              <a:rPr lang="en-US" sz="4000"/>
              <a:t/>
            </a:r>
            <a:br>
              <a:rPr lang="en-US" sz="4000"/>
            </a:br>
            <a:r>
              <a:rPr lang="en-US" sz="4000"/>
              <a:t/>
            </a:r>
            <a:br>
              <a:rPr lang="en-US" sz="4000"/>
            </a:br>
            <a:r>
              <a:rPr lang="en-US" sz="3600">
                <a:solidFill>
                  <a:schemeClr val="tx1"/>
                </a:solidFill>
              </a:rPr>
              <a:t>Collective Action</a:t>
            </a:r>
          </a:p>
        </p:txBody>
      </p:sp>
      <p:sp>
        <p:nvSpPr>
          <p:cNvPr id="47108" name="Rectangle 4"/>
          <p:cNvSpPr>
            <a:spLocks noChangeArrowheads="1"/>
          </p:cNvSpPr>
          <p:nvPr/>
        </p:nvSpPr>
        <p:spPr bwMode="auto">
          <a:xfrm>
            <a:off x="914400" y="6477000"/>
            <a:ext cx="7162800" cy="211138"/>
          </a:xfrm>
          <a:prstGeom prst="rect">
            <a:avLst/>
          </a:prstGeom>
          <a:noFill/>
          <a:ln w="9525">
            <a:noFill/>
            <a:miter lim="800000"/>
            <a:headEnd/>
            <a:tailEnd/>
          </a:ln>
        </p:spPr>
        <p:txBody>
          <a:bodyPr/>
          <a:lstStyle/>
          <a:p>
            <a:pPr algn="ctr"/>
            <a:r>
              <a:rPr lang="en-US" sz="1000" dirty="0" smtClean="0">
                <a:effectLst>
                  <a:outerShdw blurRad="38100" dist="38100" dir="2700000" algn="tl">
                    <a:srgbClr val="000000"/>
                  </a:outerShdw>
                </a:effectLst>
              </a:rPr>
              <a:t>.</a:t>
            </a:r>
            <a:endParaRPr lang="en-GB" sz="1000" dirty="0">
              <a:effectLst>
                <a:outerShdw blurRad="38100" dist="38100" dir="2700000" algn="tl">
                  <a:srgbClr val="000000"/>
                </a:outerShdw>
              </a:effectLst>
            </a:endParaRPr>
          </a:p>
        </p:txBody>
      </p:sp>
      <p:pic>
        <p:nvPicPr>
          <p:cNvPr id="1026" name="Picture 2" descr="C:\Users\Owner\AppData\Local\Microsoft\Windows\Temporary Internet Files\Content.IE5\350UZRZG\MP9004487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12" y="2362200"/>
            <a:ext cx="5300688" cy="3935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28600"/>
            <a:ext cx="7772400" cy="1219200"/>
          </a:xfrm>
        </p:spPr>
        <p:txBody>
          <a:bodyPr/>
          <a:lstStyle/>
          <a:p>
            <a:r>
              <a:rPr lang="en-US" sz="4000"/>
              <a:t>Shared Governance Can</a:t>
            </a:r>
          </a:p>
        </p:txBody>
      </p:sp>
      <p:sp>
        <p:nvSpPr>
          <p:cNvPr id="13315" name="Rectangle 3"/>
          <p:cNvSpPr>
            <a:spLocks noGrp="1" noChangeArrowheads="1"/>
          </p:cNvSpPr>
          <p:nvPr>
            <p:ph type="body" idx="4294967295"/>
          </p:nvPr>
        </p:nvSpPr>
        <p:spPr>
          <a:xfrm>
            <a:off x="0" y="1641475"/>
            <a:ext cx="7772400" cy="4454525"/>
          </a:xfrm>
        </p:spPr>
        <p:txBody>
          <a:bodyPr>
            <a:normAutofit/>
          </a:bodyPr>
          <a:lstStyle/>
          <a:p>
            <a:r>
              <a:rPr lang="en-US" sz="3200" dirty="0"/>
              <a:t>Lead to better decisions.</a:t>
            </a:r>
          </a:p>
          <a:p>
            <a:r>
              <a:rPr lang="en-US" sz="3200" dirty="0"/>
              <a:t>Be more effective in day-to-day practices.</a:t>
            </a:r>
          </a:p>
          <a:p>
            <a:r>
              <a:rPr lang="en-US" sz="3200" dirty="0"/>
              <a:t>Generate additional ideas for implementation.</a:t>
            </a:r>
          </a:p>
        </p:txBody>
      </p:sp>
      <p:pic>
        <p:nvPicPr>
          <p:cNvPr id="10242" name="Picture 2" descr="C:\Users\Owner\AppData\Local\Microsoft\Windows\Temporary Internet Files\Content.IE5\QTFV70T2\MP9002893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800600"/>
            <a:ext cx="3657600" cy="2407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228600"/>
            <a:ext cx="7772400" cy="1219200"/>
          </a:xfrm>
        </p:spPr>
        <p:txBody>
          <a:bodyPr/>
          <a:lstStyle/>
          <a:p>
            <a:r>
              <a:rPr lang="en-US" sz="4000"/>
              <a:t>Traits of a Good Follower</a:t>
            </a:r>
          </a:p>
        </p:txBody>
      </p:sp>
      <p:sp>
        <p:nvSpPr>
          <p:cNvPr id="47107" name="Rectangle 3"/>
          <p:cNvSpPr>
            <a:spLocks noGrp="1" noChangeArrowheads="1"/>
          </p:cNvSpPr>
          <p:nvPr>
            <p:ph type="body" idx="4294967295"/>
          </p:nvPr>
        </p:nvSpPr>
        <p:spPr>
          <a:xfrm>
            <a:off x="0" y="1641475"/>
            <a:ext cx="7772400" cy="4454525"/>
          </a:xfrm>
        </p:spPr>
        <p:txBody>
          <a:bodyPr>
            <a:normAutofit/>
          </a:bodyPr>
          <a:lstStyle/>
          <a:p>
            <a:pPr>
              <a:defRPr/>
            </a:pPr>
            <a:r>
              <a:rPr lang="en-US" sz="2800" dirty="0">
                <a:latin typeface="+mn-lt"/>
                <a:ea typeface="+mn-ea"/>
                <a:cs typeface="+mn-cs"/>
              </a:rPr>
              <a:t>Trustworthy</a:t>
            </a:r>
          </a:p>
          <a:p>
            <a:pPr>
              <a:defRPr/>
            </a:pPr>
            <a:r>
              <a:rPr lang="en-US" sz="2800" dirty="0">
                <a:latin typeface="+mn-lt"/>
                <a:ea typeface="+mn-ea"/>
                <a:cs typeface="+mn-cs"/>
              </a:rPr>
              <a:t>Dependable</a:t>
            </a:r>
          </a:p>
          <a:p>
            <a:pPr>
              <a:defRPr/>
            </a:pPr>
            <a:r>
              <a:rPr lang="en-US" sz="2800" dirty="0">
                <a:latin typeface="+mn-lt"/>
                <a:ea typeface="+mn-ea"/>
                <a:cs typeface="+mn-cs"/>
              </a:rPr>
              <a:t>Excellent communicator and listener</a:t>
            </a:r>
          </a:p>
          <a:p>
            <a:pPr>
              <a:defRPr/>
            </a:pPr>
            <a:r>
              <a:rPr lang="en-US" sz="2800" dirty="0">
                <a:latin typeface="+mn-lt"/>
                <a:ea typeface="+mn-ea"/>
                <a:cs typeface="+mn-cs"/>
              </a:rPr>
              <a:t>Team player</a:t>
            </a:r>
          </a:p>
          <a:p>
            <a:pPr>
              <a:defRPr/>
            </a:pPr>
            <a:r>
              <a:rPr lang="en-US" sz="2800" dirty="0">
                <a:latin typeface="+mn-lt"/>
                <a:ea typeface="+mn-ea"/>
                <a:cs typeface="+mn-cs"/>
              </a:rPr>
              <a:t>Courage of convictions</a:t>
            </a:r>
          </a:p>
          <a:p>
            <a:pPr>
              <a:defRPr/>
            </a:pPr>
            <a:r>
              <a:rPr lang="en-US" sz="2800" dirty="0">
                <a:latin typeface="+mn-lt"/>
                <a:ea typeface="+mn-ea"/>
                <a:cs typeface="+mn-cs"/>
              </a:rPr>
              <a:t>Collaborator</a:t>
            </a:r>
          </a:p>
          <a:p>
            <a:pPr>
              <a:defRPr/>
            </a:pPr>
            <a:r>
              <a:rPr lang="en-US" sz="2800" dirty="0">
                <a:latin typeface="+mn-lt"/>
                <a:ea typeface="+mn-ea"/>
                <a:cs typeface="+mn-cs"/>
              </a:rPr>
              <a:t>Questioner</a:t>
            </a:r>
          </a:p>
        </p:txBody>
      </p:sp>
      <p:pic>
        <p:nvPicPr>
          <p:cNvPr id="11266" name="Picture 2" descr="C:\Users\Owner\AppData\Local\Microsoft\Windows\Temporary Internet Files\Content.IE5\350UZRZG\MC9002405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177970"/>
            <a:ext cx="1758391" cy="179771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Owner\AppData\Local\Microsoft\Windows\Temporary Internet Files\Content.IE5\LH0R4N38\MM90028394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99692"/>
            <a:ext cx="1200150" cy="1677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28600"/>
            <a:ext cx="7772400" cy="1219200"/>
          </a:xfrm>
        </p:spPr>
        <p:txBody>
          <a:bodyPr/>
          <a:lstStyle/>
          <a:p>
            <a:r>
              <a:rPr lang="en-US" sz="4000"/>
              <a:t>Workplace Advocacy</a:t>
            </a:r>
          </a:p>
        </p:txBody>
      </p:sp>
      <p:sp>
        <p:nvSpPr>
          <p:cNvPr id="15363" name="Rectangle 3"/>
          <p:cNvSpPr>
            <a:spLocks noGrp="1" noChangeArrowheads="1"/>
          </p:cNvSpPr>
          <p:nvPr>
            <p:ph type="body" idx="4294967295"/>
          </p:nvPr>
        </p:nvSpPr>
        <p:spPr>
          <a:xfrm>
            <a:off x="0" y="1641475"/>
            <a:ext cx="7772400" cy="4454525"/>
          </a:xfrm>
        </p:spPr>
        <p:txBody>
          <a:bodyPr/>
          <a:lstStyle/>
          <a:p>
            <a:pPr marL="0" indent="0">
              <a:buFont typeface="Wingdings 2" pitchFamily="18" charset="2"/>
              <a:buNone/>
            </a:pPr>
            <a:r>
              <a:rPr lang="en-GB" sz="2800" dirty="0"/>
              <a:t>The objective is to equip nurses to practice in a </a:t>
            </a:r>
            <a:r>
              <a:rPr lang="en-GB" sz="2800" dirty="0" smtClean="0"/>
              <a:t>rapidly </a:t>
            </a:r>
            <a:r>
              <a:rPr lang="en-GB" sz="2800" dirty="0"/>
              <a:t>changing environment. Advocacy </a:t>
            </a:r>
            <a:r>
              <a:rPr lang="en-GB" sz="2800" dirty="0" smtClean="0"/>
              <a:t>occurs </a:t>
            </a:r>
            <a:r>
              <a:rPr lang="en-GB" sz="2800" dirty="0"/>
              <a:t>within a framework of mutuality, 	facilitation, protection, and coordination</a:t>
            </a:r>
            <a:r>
              <a:rPr lang="en-GB" dirty="0"/>
              <a:t>.</a:t>
            </a:r>
            <a:endParaRPr lang="en-US" dirty="0"/>
          </a:p>
          <a:p>
            <a:pPr marL="0" indent="0">
              <a:buFont typeface="Wingdings 2" pitchFamily="18" charset="2"/>
              <a:buNone/>
            </a:pPr>
            <a:endParaRPr lang="en-US" dirty="0"/>
          </a:p>
          <a:p>
            <a:pPr marL="0" indent="0">
              <a:buFont typeface="Wingdings 2" pitchFamily="18" charset="2"/>
              <a:buNone/>
            </a:pPr>
            <a:endParaRPr lang="en-US" dirty="0"/>
          </a:p>
        </p:txBody>
      </p:sp>
      <p:pic>
        <p:nvPicPr>
          <p:cNvPr id="12290" name="Picture 2" descr="C:\Users\Owner\AppData\Local\Microsoft\Windows\Temporary Internet Files\Content.IE5\QTFV70T2\MM90031585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486400"/>
            <a:ext cx="2310003"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Owner\AppData\Local\Microsoft\Windows\Temporary Internet Files\Content.IE5\DBULRN14\MC9002380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4467885"/>
            <a:ext cx="2636067" cy="2037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a:xfrm>
            <a:off x="0" y="228600"/>
            <a:ext cx="7772400" cy="1219200"/>
          </a:xfrm>
        </p:spPr>
        <p:txBody>
          <a:bodyPr/>
          <a:lstStyle/>
          <a:p>
            <a:r>
              <a:rPr lang="en-US" sz="4000"/>
              <a:t>Workplace Advocacy </a:t>
            </a:r>
            <a:r>
              <a:rPr lang="en-US" sz="3600"/>
              <a:t>(cont’d)</a:t>
            </a:r>
          </a:p>
        </p:txBody>
      </p:sp>
      <p:sp>
        <p:nvSpPr>
          <p:cNvPr id="20485" name="Rectangle 5"/>
          <p:cNvSpPr>
            <a:spLocks noGrp="1" noChangeArrowheads="1"/>
          </p:cNvSpPr>
          <p:nvPr>
            <p:ph type="body" idx="4294967295"/>
          </p:nvPr>
        </p:nvSpPr>
        <p:spPr>
          <a:xfrm>
            <a:off x="0" y="1641475"/>
            <a:ext cx="7772400" cy="4454525"/>
          </a:xfrm>
        </p:spPr>
        <p:txBody>
          <a:bodyPr>
            <a:normAutofit/>
          </a:bodyPr>
          <a:lstStyle/>
          <a:p>
            <a:r>
              <a:rPr lang="en-GB" sz="2800" dirty="0"/>
              <a:t>Manifestations of workplace advocacy:</a:t>
            </a:r>
          </a:p>
          <a:p>
            <a:pPr lvl="1"/>
            <a:r>
              <a:rPr lang="en-GB" sz="2400" dirty="0"/>
              <a:t>Ensuring relevant information</a:t>
            </a:r>
          </a:p>
          <a:p>
            <a:pPr lvl="1"/>
            <a:r>
              <a:rPr lang="en-GB" sz="2400" dirty="0"/>
              <a:t>Enabling the selection of information</a:t>
            </a:r>
          </a:p>
          <a:p>
            <a:pPr lvl="1"/>
            <a:r>
              <a:rPr lang="en-GB" sz="2400" dirty="0"/>
              <a:t>Disclosing a personal view</a:t>
            </a:r>
          </a:p>
          <a:p>
            <a:pPr lvl="1"/>
            <a:r>
              <a:rPr lang="en-GB" sz="2400" dirty="0"/>
              <a:t>Providing support for making and implementing decisions</a:t>
            </a:r>
          </a:p>
          <a:p>
            <a:pPr lvl="1"/>
            <a:r>
              <a:rPr lang="en-GB" sz="2400" dirty="0"/>
              <a:t>Helping determine personal values</a:t>
            </a:r>
            <a:endParaRPr lang="en-US" sz="2400" dirty="0"/>
          </a:p>
        </p:txBody>
      </p:sp>
      <p:pic>
        <p:nvPicPr>
          <p:cNvPr id="13314" name="Picture 2" descr="C:\Users\Owner\AppData\Local\Microsoft\Windows\Temporary Internet Files\Content.IE5\350UZRZG\MC9002149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886200"/>
            <a:ext cx="1736756" cy="1726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28600"/>
            <a:ext cx="7772400" cy="1219200"/>
          </a:xfrm>
        </p:spPr>
        <p:txBody>
          <a:bodyPr/>
          <a:lstStyle/>
          <a:p>
            <a:r>
              <a:rPr lang="en-US" sz="4000"/>
              <a:t>Collective Bargaining</a:t>
            </a:r>
          </a:p>
        </p:txBody>
      </p:sp>
      <p:sp>
        <p:nvSpPr>
          <p:cNvPr id="24579" name="Rectangle 3"/>
          <p:cNvSpPr>
            <a:spLocks noGrp="1" noChangeArrowheads="1"/>
          </p:cNvSpPr>
          <p:nvPr>
            <p:ph type="body" idx="4294967295"/>
          </p:nvPr>
        </p:nvSpPr>
        <p:spPr>
          <a:xfrm>
            <a:off x="0" y="1641475"/>
            <a:ext cx="7772400" cy="4454525"/>
          </a:xfrm>
        </p:spPr>
        <p:txBody>
          <a:bodyPr/>
          <a:lstStyle/>
          <a:p>
            <a:pPr>
              <a:lnSpc>
                <a:spcPct val="80000"/>
              </a:lnSpc>
              <a:buFont typeface="Wingdings 2" pitchFamily="18" charset="2"/>
              <a:buNone/>
            </a:pPr>
            <a:r>
              <a:rPr lang="en-US" sz="2400" dirty="0"/>
              <a:t>“…the performance of mutual obligation of the employer and the representatives of the employees to meet at reasonable times and confer in good faith with respect to wages, hours, and other terms and conditions of employment or the negotiation of any agreement or any question arising thereunder...”</a:t>
            </a:r>
          </a:p>
          <a:p>
            <a:pPr>
              <a:lnSpc>
                <a:spcPct val="80000"/>
              </a:lnSpc>
              <a:buFont typeface="Wingdings 2" pitchFamily="18" charset="2"/>
              <a:buNone/>
            </a:pPr>
            <a:r>
              <a:rPr lang="en-US" sz="3200" dirty="0"/>
              <a:t>	</a:t>
            </a:r>
            <a:r>
              <a:rPr lang="en-US" sz="2000" dirty="0" smtClean="0"/>
              <a:t>Labor </a:t>
            </a:r>
            <a:r>
              <a:rPr lang="en-US" sz="2000" dirty="0"/>
              <a:t>Management Reporting Act, 1947, Section </a:t>
            </a:r>
            <a:r>
              <a:rPr lang="en-US" sz="2000" dirty="0" smtClean="0"/>
              <a:t>8</a:t>
            </a:r>
          </a:p>
          <a:p>
            <a:pPr>
              <a:lnSpc>
                <a:spcPct val="80000"/>
              </a:lnSpc>
              <a:buFont typeface="Wingdings 2" pitchFamily="18" charset="2"/>
              <a:buNone/>
            </a:pPr>
            <a:endParaRPr lang="en-US" sz="1000" dirty="0"/>
          </a:p>
        </p:txBody>
      </p:sp>
      <p:pic>
        <p:nvPicPr>
          <p:cNvPr id="14338" name="Picture 2" descr="C:\Users\Owner\AppData\Local\Microsoft\Windows\Temporary Internet Files\Content.IE5\DBULRN14\MP9004423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7257"/>
            <a:ext cx="53721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28600"/>
            <a:ext cx="7772400" cy="1219200"/>
          </a:xfrm>
        </p:spPr>
        <p:txBody>
          <a:bodyPr/>
          <a:lstStyle/>
          <a:p>
            <a:r>
              <a:rPr lang="en-US" sz="4000"/>
              <a:t>Collective Bargaining </a:t>
            </a:r>
            <a:r>
              <a:rPr lang="en-US" sz="3600"/>
              <a:t>(cont’d)</a:t>
            </a:r>
          </a:p>
        </p:txBody>
      </p:sp>
      <p:sp>
        <p:nvSpPr>
          <p:cNvPr id="26627" name="Rectangle 3"/>
          <p:cNvSpPr>
            <a:spLocks noGrp="1" noChangeArrowheads="1"/>
          </p:cNvSpPr>
          <p:nvPr>
            <p:ph type="body" idx="4294967295"/>
          </p:nvPr>
        </p:nvSpPr>
        <p:spPr>
          <a:xfrm>
            <a:off x="0" y="1641475"/>
            <a:ext cx="7772400" cy="4454525"/>
          </a:xfrm>
        </p:spPr>
        <p:txBody>
          <a:bodyPr>
            <a:normAutofit/>
          </a:bodyPr>
          <a:lstStyle/>
          <a:p>
            <a:r>
              <a:rPr lang="en-US" sz="2400" dirty="0"/>
              <a:t>Nurses have a low rate of unionization.</a:t>
            </a:r>
          </a:p>
          <a:p>
            <a:r>
              <a:rPr lang="en-US" sz="2400" dirty="0" smtClean="0"/>
              <a:t>Nurses </a:t>
            </a:r>
            <a:r>
              <a:rPr lang="en-US" sz="2400" dirty="0"/>
              <a:t>are a prime target for membership growth.</a:t>
            </a:r>
          </a:p>
          <a:p>
            <a:r>
              <a:rPr lang="en-US" sz="2400" dirty="0"/>
              <a:t>Constant challenges exist to the way nurses are viewed for collective bargaining purposes.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600"/>
            <a:ext cx="7772400" cy="1219200"/>
          </a:xfrm>
        </p:spPr>
        <p:txBody>
          <a:bodyPr/>
          <a:lstStyle/>
          <a:p>
            <a:r>
              <a:rPr lang="en-US" sz="4000"/>
              <a:t>Terms to Know</a:t>
            </a:r>
          </a:p>
        </p:txBody>
      </p:sp>
      <p:sp>
        <p:nvSpPr>
          <p:cNvPr id="41987" name="Rectangle 3"/>
          <p:cNvSpPr>
            <a:spLocks noGrp="1" noChangeArrowheads="1"/>
          </p:cNvSpPr>
          <p:nvPr>
            <p:ph type="body" idx="4294967295"/>
          </p:nvPr>
        </p:nvSpPr>
        <p:spPr>
          <a:xfrm>
            <a:off x="0" y="1641475"/>
            <a:ext cx="7772400" cy="4454525"/>
          </a:xfrm>
        </p:spPr>
        <p:txBody>
          <a:bodyPr>
            <a:normAutofit/>
          </a:bodyPr>
          <a:lstStyle/>
          <a:p>
            <a:r>
              <a:rPr lang="en-US" sz="2400" dirty="0"/>
              <a:t>Nurses as knowledge </a:t>
            </a:r>
            <a:r>
              <a:rPr lang="en-US" sz="2400" dirty="0" smtClean="0"/>
              <a:t>workers-for them, collective bargaining seen more as associations rather than like industrial unions</a:t>
            </a:r>
            <a:endParaRPr lang="en-US" sz="2400" dirty="0"/>
          </a:p>
          <a:p>
            <a:r>
              <a:rPr lang="en-US" sz="2400" dirty="0"/>
              <a:t>Union or at </a:t>
            </a:r>
            <a:r>
              <a:rPr lang="en-US" sz="2400" dirty="0" smtClean="0"/>
              <a:t>will-protects Nurses from termination due to C/O about quality</a:t>
            </a:r>
            <a:endParaRPr lang="en-US" sz="2400" dirty="0"/>
          </a:p>
          <a:p>
            <a:r>
              <a:rPr lang="en-US" sz="2400" dirty="0"/>
              <a:t>Bargaining </a:t>
            </a:r>
            <a:r>
              <a:rPr lang="en-US" sz="2400" dirty="0" smtClean="0"/>
              <a:t>agent-for Nursing needs to be someone knowledgeable in healthcare</a:t>
            </a:r>
            <a:endParaRPr lang="en-US" sz="2400" dirty="0"/>
          </a:p>
          <a:p>
            <a:r>
              <a:rPr lang="en-US" sz="2400" dirty="0" smtClean="0"/>
              <a:t>Whistleblower-Unionized people exempt from this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28600"/>
            <a:ext cx="7772400" cy="1219200"/>
          </a:xfrm>
        </p:spPr>
        <p:txBody>
          <a:bodyPr/>
          <a:lstStyle/>
          <a:p>
            <a:r>
              <a:rPr lang="en-US" sz="4000"/>
              <a:t>Whistleblower Protection</a:t>
            </a:r>
          </a:p>
        </p:txBody>
      </p:sp>
      <p:sp>
        <p:nvSpPr>
          <p:cNvPr id="44035" name="Rectangle 3"/>
          <p:cNvSpPr>
            <a:spLocks noGrp="1" noChangeArrowheads="1"/>
          </p:cNvSpPr>
          <p:nvPr>
            <p:ph type="body" idx="4294967295"/>
          </p:nvPr>
        </p:nvSpPr>
        <p:spPr>
          <a:xfrm>
            <a:off x="0" y="1641475"/>
            <a:ext cx="7772400" cy="4454525"/>
          </a:xfrm>
        </p:spPr>
        <p:txBody>
          <a:bodyPr>
            <a:normAutofit/>
          </a:bodyPr>
          <a:lstStyle/>
          <a:p>
            <a:r>
              <a:rPr lang="en-US" sz="2800" dirty="0"/>
              <a:t>Whistleblowing “refers to a warning issued by a current or former employee of an organization to the public about a serious wrongdoing or danger created or concealed within the organization” (Hunt, 1995, p. 155). The 1989 Whistle Blower Protection Act protects federal workers. The law does not cover the private sector.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28600"/>
            <a:ext cx="7772400" cy="1219200"/>
          </a:xfrm>
        </p:spPr>
        <p:txBody>
          <a:bodyPr>
            <a:normAutofit fontScale="90000"/>
          </a:bodyPr>
          <a:lstStyle/>
          <a:p>
            <a:r>
              <a:rPr lang="en-US" sz="4000"/>
              <a:t>Suggested Criteria for </a:t>
            </a:r>
            <a:br>
              <a:rPr lang="en-US" sz="4000"/>
            </a:br>
            <a:r>
              <a:rPr lang="en-US" sz="4000"/>
              <a:t>Selecting a Bargaining Unit</a:t>
            </a:r>
          </a:p>
        </p:txBody>
      </p:sp>
      <p:sp>
        <p:nvSpPr>
          <p:cNvPr id="43011" name="Rectangle 3"/>
          <p:cNvSpPr>
            <a:spLocks noGrp="1" noChangeArrowheads="1"/>
          </p:cNvSpPr>
          <p:nvPr>
            <p:ph type="body" idx="4294967295"/>
          </p:nvPr>
        </p:nvSpPr>
        <p:spPr>
          <a:xfrm>
            <a:off x="0" y="1641475"/>
            <a:ext cx="7772400" cy="4454525"/>
          </a:xfrm>
        </p:spPr>
        <p:txBody>
          <a:bodyPr>
            <a:normAutofit/>
          </a:bodyPr>
          <a:lstStyle/>
          <a:p>
            <a:r>
              <a:rPr lang="en-US" sz="2800" dirty="0"/>
              <a:t>A strong commitment to nursing practice, legislation, regulation, and education</a:t>
            </a:r>
          </a:p>
          <a:p>
            <a:r>
              <a:rPr lang="en-US" sz="2800" dirty="0"/>
              <a:t>A well-prepared practice, policy, and labor staff; a minimum of a bachelor’s degree in nursing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8686800" cy="1524000"/>
          </a:xfrm>
        </p:spPr>
        <p:txBody>
          <a:bodyPr/>
          <a:lstStyle/>
          <a:p>
            <a:r>
              <a:rPr lang="en-US" sz="4000"/>
              <a:t>Suggested Criteria for </a:t>
            </a:r>
            <a:br>
              <a:rPr lang="en-US" sz="4000"/>
            </a:br>
            <a:r>
              <a:rPr lang="en-US" sz="4000"/>
              <a:t>Selecting a Bargaining Unit </a:t>
            </a:r>
            <a:r>
              <a:rPr lang="en-US" sz="3600"/>
              <a:t>(cont’d)</a:t>
            </a:r>
          </a:p>
        </p:txBody>
      </p:sp>
      <p:sp>
        <p:nvSpPr>
          <p:cNvPr id="46083" name="Rectangle 3"/>
          <p:cNvSpPr>
            <a:spLocks noGrp="1" noChangeArrowheads="1"/>
          </p:cNvSpPr>
          <p:nvPr>
            <p:ph type="body" idx="4294967295"/>
          </p:nvPr>
        </p:nvSpPr>
        <p:spPr>
          <a:xfrm>
            <a:off x="0" y="2057400"/>
            <a:ext cx="7772400" cy="4038600"/>
          </a:xfrm>
        </p:spPr>
        <p:txBody>
          <a:bodyPr>
            <a:normAutofit/>
          </a:bodyPr>
          <a:lstStyle/>
          <a:p>
            <a:r>
              <a:rPr lang="en-US" sz="2800" dirty="0"/>
              <a:t>Representative of those the bargaining unit represents in both gender and ethnic makeup</a:t>
            </a:r>
          </a:p>
          <a:p>
            <a:r>
              <a:rPr lang="en-US" sz="2800" dirty="0"/>
              <a:t>National scope and local implementation</a:t>
            </a:r>
          </a:p>
          <a:p>
            <a:r>
              <a:rPr lang="en-US" sz="2800" dirty="0"/>
              <a:t>Control by individual members over bargaining unit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228600"/>
            <a:ext cx="7772400" cy="1219200"/>
          </a:xfrm>
        </p:spPr>
        <p:txBody>
          <a:bodyPr/>
          <a:lstStyle/>
          <a:p>
            <a:r>
              <a:rPr lang="en-US" sz="4000"/>
              <a:t>Objectives</a:t>
            </a:r>
          </a:p>
        </p:txBody>
      </p:sp>
      <p:sp>
        <p:nvSpPr>
          <p:cNvPr id="39939" name="Rectangle 3"/>
          <p:cNvSpPr>
            <a:spLocks noGrp="1" noChangeArrowheads="1"/>
          </p:cNvSpPr>
          <p:nvPr>
            <p:ph type="body" idx="4294967295"/>
          </p:nvPr>
        </p:nvSpPr>
        <p:spPr>
          <a:xfrm>
            <a:off x="0" y="1905000"/>
            <a:ext cx="7772400" cy="3962400"/>
          </a:xfrm>
        </p:spPr>
        <p:txBody>
          <a:bodyPr/>
          <a:lstStyle/>
          <a:p>
            <a:r>
              <a:rPr lang="en-GB" sz="2000" dirty="0"/>
              <a:t>Evaluate key characteristics of selected collective action strategies.</a:t>
            </a:r>
          </a:p>
          <a:p>
            <a:r>
              <a:rPr lang="en-GB" sz="2000" dirty="0"/>
              <a:t>Distinguish between the rights of individuals included in collective bargaining and at-will employees.</a:t>
            </a:r>
          </a:p>
          <a:p>
            <a:r>
              <a:rPr lang="en-GB" sz="2000" dirty="0"/>
              <a:t>Compare the factors that contribute to decisions to be represented by collective bargaining vs. no representation</a:t>
            </a:r>
            <a:r>
              <a:rPr lang="en-GB" dirty="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a:xfrm>
            <a:off x="0" y="228600"/>
            <a:ext cx="7772400" cy="1219200"/>
          </a:xfrm>
        </p:spPr>
        <p:txBody>
          <a:bodyPr/>
          <a:lstStyle/>
          <a:p>
            <a:r>
              <a:rPr lang="en-US" sz="4000" dirty="0"/>
              <a:t>Alternative Dispute Resolution</a:t>
            </a:r>
          </a:p>
        </p:txBody>
      </p:sp>
      <p:sp>
        <p:nvSpPr>
          <p:cNvPr id="22531" name="Rectangle 3"/>
          <p:cNvSpPr>
            <a:spLocks noGrp="1" noChangeArrowheads="1"/>
          </p:cNvSpPr>
          <p:nvPr>
            <p:ph type="body" idx="4294967295"/>
          </p:nvPr>
        </p:nvSpPr>
        <p:spPr>
          <a:xfrm>
            <a:off x="0" y="1641475"/>
            <a:ext cx="7772400" cy="4454525"/>
          </a:xfrm>
        </p:spPr>
        <p:txBody>
          <a:bodyPr>
            <a:normAutofit/>
          </a:bodyPr>
          <a:lstStyle/>
          <a:p>
            <a:r>
              <a:rPr lang="en-US" sz="2800" dirty="0" smtClean="0"/>
              <a:t>Negotiation-conferring others to bring a settlement of disagreements</a:t>
            </a:r>
            <a:endParaRPr lang="en-US" sz="2800" dirty="0"/>
          </a:p>
          <a:p>
            <a:r>
              <a:rPr lang="en-US" sz="2800" dirty="0" smtClean="0"/>
              <a:t>Facilitation-someone externally promotes movement to desired outcome</a:t>
            </a:r>
            <a:endParaRPr lang="en-US" sz="2800" dirty="0"/>
          </a:p>
          <a:p>
            <a:r>
              <a:rPr lang="en-US" sz="2800" dirty="0" smtClean="0"/>
              <a:t>Mediation-use 3</a:t>
            </a:r>
            <a:r>
              <a:rPr lang="en-US" sz="2800" baseline="30000" dirty="0" smtClean="0"/>
              <a:t>rd</a:t>
            </a:r>
            <a:r>
              <a:rPr lang="en-US" sz="2800" dirty="0" smtClean="0"/>
              <a:t> party  to assist with conflict resolution</a:t>
            </a:r>
            <a:endParaRPr lang="en-US" sz="2800" dirty="0"/>
          </a:p>
          <a:p>
            <a:r>
              <a:rPr lang="en-US" sz="2800" dirty="0" smtClean="0"/>
              <a:t>Arbitration-the act of staff and management working on a mutual solution to disagreements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smtClean="0"/>
              <a:t>Eden Valley is a community hospital, that is, it is an institution that operates solely within the community in which it is located. It is experiencing financial pressures. The options being considered include selling to a national company, joining a multihospital group in the surrounding area, and trying to preserve its identity. Employees, including nurses, are experiencing stress related to the uncertainty. </a:t>
            </a:r>
            <a:endParaRPr lang="en-US" sz="2800" dirty="0"/>
          </a:p>
        </p:txBody>
      </p:sp>
      <p:sp>
        <p:nvSpPr>
          <p:cNvPr id="2" name="Title 1"/>
          <p:cNvSpPr>
            <a:spLocks noGrp="1"/>
          </p:cNvSpPr>
          <p:nvPr>
            <p:ph type="title"/>
          </p:nvPr>
        </p:nvSpPr>
        <p:spPr/>
        <p:txBody>
          <a:bodyPr/>
          <a:lstStyle/>
          <a:p>
            <a:r>
              <a:rPr lang="en-US" dirty="0" smtClean="0"/>
              <a:t>Activity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800" dirty="0" smtClean="0"/>
              <a:t>Breakup into 4 groups and discuss </a:t>
            </a:r>
            <a:r>
              <a:rPr lang="en-US" sz="2800" dirty="0" err="1" smtClean="0"/>
              <a:t>scenerio</a:t>
            </a:r>
            <a:r>
              <a:rPr lang="en-US" sz="2800" dirty="0" smtClean="0"/>
              <a:t> and following questions:</a:t>
            </a:r>
          </a:p>
          <a:p>
            <a:endParaRPr lang="en-US" sz="2800" dirty="0" smtClean="0"/>
          </a:p>
          <a:p>
            <a:r>
              <a:rPr lang="en-US" sz="2800" dirty="0" smtClean="0"/>
              <a:t>Employees in other job categories are unionized. Several nurses believe that it is a good time to consider organizing a staff union. They contact the constituent member association (CMA) to discuss their concerns.</a:t>
            </a:r>
          </a:p>
          <a:p>
            <a:endParaRPr lang="en-US" dirty="0"/>
          </a:p>
        </p:txBody>
      </p:sp>
      <p:sp>
        <p:nvSpPr>
          <p:cNvPr id="2" name="Title 1"/>
          <p:cNvSpPr>
            <a:spLocks noGrp="1"/>
          </p:cNvSpPr>
          <p:nvPr>
            <p:ph type="title"/>
          </p:nvPr>
        </p:nvSpPr>
        <p:spPr/>
        <p:txBody>
          <a:bodyPr/>
          <a:lstStyle/>
          <a:p>
            <a:r>
              <a:rPr lang="en-US" dirty="0" smtClean="0"/>
              <a:t>Classroom Activity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1. What factors will influence the establishment of a union?</a:t>
            </a:r>
          </a:p>
          <a:p>
            <a:r>
              <a:rPr lang="en-US" sz="2400" dirty="0" smtClean="0"/>
              <a:t> 2. </a:t>
            </a:r>
            <a:r>
              <a:rPr lang="en-US" sz="2400" dirty="0" smtClean="0"/>
              <a:t>What </a:t>
            </a:r>
            <a:r>
              <a:rPr lang="en-US" sz="2400" dirty="0" err="1" smtClean="0"/>
              <a:t>stategies</a:t>
            </a:r>
            <a:r>
              <a:rPr lang="en-US" sz="2400" dirty="0" smtClean="0"/>
              <a:t> </a:t>
            </a:r>
            <a:r>
              <a:rPr lang="en-US" sz="2400" dirty="0"/>
              <a:t>that nurses might consider before formalizing action to </a:t>
            </a:r>
            <a:r>
              <a:rPr lang="en-US" sz="2400" dirty="0" smtClean="0"/>
              <a:t>  create </a:t>
            </a:r>
            <a:r>
              <a:rPr lang="en-US" sz="2400" dirty="0"/>
              <a:t>a union.</a:t>
            </a:r>
          </a:p>
          <a:p>
            <a:r>
              <a:rPr lang="en-US" sz="2400" dirty="0"/>
              <a:t>4. What criteria are important in the selection of a union?</a:t>
            </a:r>
          </a:p>
          <a:p>
            <a:r>
              <a:rPr lang="en-US" sz="2400" dirty="0" smtClean="0"/>
              <a:t>t </a:t>
            </a:r>
            <a:r>
              <a:rPr lang="en-US" sz="2400" dirty="0" smtClean="0"/>
              <a:t>factors will be a barrier to the establishment of a union?</a:t>
            </a:r>
          </a:p>
          <a:p>
            <a:r>
              <a:rPr lang="en-US" sz="2400" dirty="0" smtClean="0"/>
              <a:t> 3. Identify </a:t>
            </a:r>
            <a:r>
              <a:rPr lang="en-US" sz="2400" dirty="0" smtClean="0"/>
              <a:t>other factors.</a:t>
            </a:r>
            <a:endParaRPr lang="en-US" sz="2400" dirty="0"/>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r>
              <a:rPr lang="en-US" sz="2800" dirty="0" smtClean="0"/>
              <a:t>Cohesiveness of the nursing staff; leadership of nurses interested in unionizing and their ability to rally support; ability of management/administration to listen and collaborate with nursing about issues, union chosen to represent nurses; model of governance currently in place</a:t>
            </a:r>
          </a:p>
          <a:p>
            <a:r>
              <a:rPr lang="en-US" sz="2800" dirty="0" smtClean="0"/>
              <a:t>2. Inability to motivate nurses to work together to form a majority for unionization; poor leadership; poor representation of the issues; employer tactics to dissuade nurses to unionize </a:t>
            </a:r>
          </a:p>
          <a:p>
            <a:endParaRPr lang="en-US" dirty="0"/>
          </a:p>
        </p:txBody>
      </p:sp>
      <p:sp>
        <p:nvSpPr>
          <p:cNvPr id="2" name="Title 1"/>
          <p:cNvSpPr>
            <a:spLocks noGrp="1"/>
          </p:cNvSpPr>
          <p:nvPr>
            <p:ph type="title"/>
          </p:nvPr>
        </p:nvSpPr>
        <p:spPr/>
        <p:txBody>
          <a:bodyPr/>
          <a:lstStyle/>
          <a:p>
            <a:r>
              <a:rPr lang="en-US" dirty="0" smtClean="0"/>
              <a:t>Potential Answers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sz="2800" dirty="0" smtClean="0"/>
              <a:t>Open, collaborative meetings with administration; governance model that supports nursing involvement in issues that are important to nursing</a:t>
            </a:r>
          </a:p>
          <a:p>
            <a:r>
              <a:rPr lang="en-US" sz="2800" dirty="0" smtClean="0"/>
              <a:t> Union should have a strong commitment to nursing, have a strong labor staff with nursing representation, and have national scope.</a:t>
            </a:r>
          </a:p>
          <a:p>
            <a:endParaRPr lang="en-US" dirty="0"/>
          </a:p>
        </p:txBody>
      </p:sp>
      <p:sp>
        <p:nvSpPr>
          <p:cNvPr id="4" name="Title 3"/>
          <p:cNvSpPr>
            <a:spLocks noGrp="1"/>
          </p:cNvSpPr>
          <p:nvPr>
            <p:ph type="title"/>
          </p:nvPr>
        </p:nvSpPr>
        <p:spPr/>
        <p:txBody>
          <a:bodyPr/>
          <a:lstStyle/>
          <a:p>
            <a:r>
              <a:rPr lang="en-US" dirty="0" smtClean="0"/>
              <a:t>Potential Answers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28600"/>
            <a:ext cx="7772400" cy="1219200"/>
          </a:xfrm>
        </p:spPr>
        <p:txBody>
          <a:bodyPr/>
          <a:lstStyle/>
          <a:p>
            <a:r>
              <a:rPr lang="en-US" sz="4000"/>
              <a:t>Collective Action</a:t>
            </a:r>
          </a:p>
        </p:txBody>
      </p:sp>
      <p:sp>
        <p:nvSpPr>
          <p:cNvPr id="3075" name="Rectangle 3"/>
          <p:cNvSpPr>
            <a:spLocks noGrp="1" noChangeArrowheads="1"/>
          </p:cNvSpPr>
          <p:nvPr>
            <p:ph type="body" idx="4294967295"/>
          </p:nvPr>
        </p:nvSpPr>
        <p:spPr>
          <a:xfrm>
            <a:off x="0" y="1641475"/>
            <a:ext cx="7772400" cy="4454525"/>
          </a:xfrm>
        </p:spPr>
        <p:txBody>
          <a:bodyPr/>
          <a:lstStyle/>
          <a:p>
            <a:pPr>
              <a:buFont typeface="Wingdings 2" pitchFamily="18" charset="2"/>
              <a:buNone/>
            </a:pPr>
            <a:r>
              <a:rPr lang="en-US" sz="2800" dirty="0"/>
              <a:t>Activities that are undertaken by a group of people who have common interests</a:t>
            </a:r>
            <a:r>
              <a:rPr lang="en-US" dirty="0"/>
              <a:t>. </a:t>
            </a:r>
          </a:p>
        </p:txBody>
      </p:sp>
      <p:pic>
        <p:nvPicPr>
          <p:cNvPr id="2" name="Picture 2" descr="C:\Users\Owner\AppData\Local\Microsoft\Windows\Temporary Internet Files\Content.IE5\LH0R4N38\MC900200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648200"/>
            <a:ext cx="2743200" cy="2425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28600"/>
            <a:ext cx="7772400" cy="1219200"/>
          </a:xfrm>
        </p:spPr>
        <p:txBody>
          <a:bodyPr/>
          <a:lstStyle/>
          <a:p>
            <a:r>
              <a:rPr lang="en-US" sz="4000" dirty="0"/>
              <a:t>Collective Action </a:t>
            </a:r>
            <a:r>
              <a:rPr lang="en-US" sz="3600" dirty="0"/>
              <a:t>(cont’d)</a:t>
            </a:r>
          </a:p>
        </p:txBody>
      </p:sp>
      <p:sp>
        <p:nvSpPr>
          <p:cNvPr id="28675" name="Rectangle 3"/>
          <p:cNvSpPr>
            <a:spLocks noGrp="1" noChangeArrowheads="1"/>
          </p:cNvSpPr>
          <p:nvPr>
            <p:ph type="body" idx="4294967295"/>
          </p:nvPr>
        </p:nvSpPr>
        <p:spPr>
          <a:xfrm>
            <a:off x="0" y="1641475"/>
            <a:ext cx="7772400" cy="4454525"/>
          </a:xfrm>
        </p:spPr>
        <p:txBody>
          <a:bodyPr>
            <a:normAutofit/>
          </a:bodyPr>
          <a:lstStyle/>
          <a:p>
            <a:pPr>
              <a:lnSpc>
                <a:spcPct val="90000"/>
              </a:lnSpc>
            </a:pPr>
            <a:r>
              <a:rPr lang="en-US" sz="3200" dirty="0"/>
              <a:t>These strategies can coexist in any given setting. Differences about how to approach collective action exist geographically, philosophically, and certainly by type of facility.</a:t>
            </a:r>
          </a:p>
          <a:p>
            <a:pPr>
              <a:lnSpc>
                <a:spcPct val="90000"/>
              </a:lnSpc>
            </a:pPr>
            <a:r>
              <a:rPr lang="en-US" sz="3200" dirty="0"/>
              <a:t>Be informed and proactive about working together on issues of importance to nurses.  </a:t>
            </a:r>
          </a:p>
        </p:txBody>
      </p:sp>
      <p:pic>
        <p:nvPicPr>
          <p:cNvPr id="4098" name="Picture 2" descr="C:\Users\Owner\AppData\Local\Microsoft\Windows\Temporary Internet Files\Content.IE5\QTFV70T2\MC9000906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457" y="5123543"/>
            <a:ext cx="234484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err="1" smtClean="0"/>
              <a:t>Minarik</a:t>
            </a:r>
            <a:r>
              <a:rPr lang="en-US" dirty="0" smtClean="0"/>
              <a:t> and </a:t>
            </a:r>
            <a:r>
              <a:rPr lang="en-US" dirty="0" err="1" smtClean="0"/>
              <a:t>Catramabone</a:t>
            </a:r>
            <a:r>
              <a:rPr lang="en-US" dirty="0" smtClean="0"/>
              <a:t> (1998) 4 reasons for Nursing to participate in </a:t>
            </a:r>
            <a:r>
              <a:rPr lang="en-US" sz="3200" dirty="0" smtClean="0"/>
              <a:t>Collective Action:</a:t>
            </a:r>
          </a:p>
          <a:p>
            <a:pPr lvl="1"/>
            <a:r>
              <a:rPr lang="en-US" sz="2800" dirty="0" smtClean="0"/>
              <a:t>To promote professional Nursing</a:t>
            </a:r>
          </a:p>
          <a:p>
            <a:pPr lvl="1"/>
            <a:r>
              <a:rPr lang="en-US" sz="2800" dirty="0" smtClean="0"/>
              <a:t>To establish and maintain standards of care</a:t>
            </a:r>
          </a:p>
          <a:p>
            <a:pPr lvl="1"/>
            <a:r>
              <a:rPr lang="en-US" sz="2800" dirty="0" smtClean="0"/>
              <a:t>To ensure resources are allocated effectively and efficiently</a:t>
            </a:r>
          </a:p>
          <a:p>
            <a:pPr lvl="1"/>
            <a:r>
              <a:rPr lang="en-US" sz="2800" dirty="0" smtClean="0"/>
              <a:t>To create satisfaction and support in the practice environment</a:t>
            </a:r>
            <a:endParaRPr lang="en-US" sz="2800" dirty="0"/>
          </a:p>
        </p:txBody>
      </p:sp>
      <p:sp>
        <p:nvSpPr>
          <p:cNvPr id="2" name="Title 1"/>
          <p:cNvSpPr>
            <a:spLocks noGrp="1"/>
          </p:cNvSpPr>
          <p:nvPr>
            <p:ph type="title"/>
          </p:nvPr>
        </p:nvSpPr>
        <p:spPr/>
        <p:txBody>
          <a:bodyPr/>
          <a:lstStyle/>
          <a:p>
            <a:r>
              <a:rPr lang="en-US" dirty="0" smtClean="0"/>
              <a:t>Collective Action</a:t>
            </a:r>
            <a:endParaRPr lang="en-US" dirty="0"/>
          </a:p>
        </p:txBody>
      </p:sp>
      <p:pic>
        <p:nvPicPr>
          <p:cNvPr id="5122" name="Picture 2" descr="C:\Users\Owner\AppData\Local\Microsoft\Windows\Temporary Internet Files\Content.IE5\QTFV70T2\MP9004305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5486400"/>
            <a:ext cx="5181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228600"/>
            <a:ext cx="7772400" cy="1219200"/>
          </a:xfrm>
        </p:spPr>
        <p:txBody>
          <a:bodyPr/>
          <a:lstStyle/>
          <a:p>
            <a:r>
              <a:rPr lang="en-US" sz="4000"/>
              <a:t>Nursing Governance</a:t>
            </a:r>
          </a:p>
        </p:txBody>
      </p:sp>
      <p:sp>
        <p:nvSpPr>
          <p:cNvPr id="40963" name="Rectangle 3"/>
          <p:cNvSpPr>
            <a:spLocks noGrp="1" noChangeArrowheads="1"/>
          </p:cNvSpPr>
          <p:nvPr>
            <p:ph type="body" idx="4294967295"/>
          </p:nvPr>
        </p:nvSpPr>
        <p:spPr>
          <a:xfrm>
            <a:off x="0" y="1641475"/>
            <a:ext cx="7772400" cy="4454525"/>
          </a:xfrm>
        </p:spPr>
        <p:txBody>
          <a:bodyPr>
            <a:normAutofit/>
          </a:bodyPr>
          <a:lstStyle/>
          <a:p>
            <a:pPr>
              <a:buSzPct val="125000"/>
              <a:buFont typeface="Wingdings 2" pitchFamily="18" charset="2"/>
              <a:buChar char="P"/>
              <a:defRPr/>
            </a:pPr>
            <a:r>
              <a:rPr lang="en-US" sz="3200" dirty="0">
                <a:latin typeface="+mn-lt"/>
                <a:ea typeface="+mn-ea"/>
                <a:cs typeface="+mn-cs"/>
              </a:rPr>
              <a:t>The method or system by which a department of nursing controls and directs the formulation and administration of nursing policy. </a:t>
            </a:r>
          </a:p>
        </p:txBody>
      </p:sp>
      <p:pic>
        <p:nvPicPr>
          <p:cNvPr id="6146" name="Picture 2" descr="C:\Users\Owner\AppData\Local\Microsoft\Windows\Temporary Internet Files\Content.IE5\LH0R4N38\MP9004009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736848"/>
            <a:ext cx="3901440" cy="3121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idx="4294967295"/>
          </p:nvPr>
        </p:nvSpPr>
        <p:spPr>
          <a:xfrm>
            <a:off x="0" y="228600"/>
            <a:ext cx="7772400" cy="1219200"/>
          </a:xfrm>
        </p:spPr>
        <p:txBody>
          <a:bodyPr/>
          <a:lstStyle/>
          <a:p>
            <a:r>
              <a:rPr lang="en-US" sz="4000"/>
              <a:t>The Focus</a:t>
            </a:r>
          </a:p>
        </p:txBody>
      </p:sp>
      <p:sp>
        <p:nvSpPr>
          <p:cNvPr id="6149" name="Rectangle 5"/>
          <p:cNvSpPr>
            <a:spLocks noGrp="1" noChangeArrowheads="1"/>
          </p:cNvSpPr>
          <p:nvPr>
            <p:ph type="body" idx="4294967295"/>
          </p:nvPr>
        </p:nvSpPr>
        <p:spPr>
          <a:xfrm>
            <a:off x="0" y="1641475"/>
            <a:ext cx="7772400" cy="4454525"/>
          </a:xfrm>
        </p:spPr>
        <p:txBody>
          <a:bodyPr>
            <a:normAutofit/>
          </a:bodyPr>
          <a:lstStyle/>
          <a:p>
            <a:r>
              <a:rPr lang="en-US" sz="3200" dirty="0"/>
              <a:t>Shared governance</a:t>
            </a:r>
          </a:p>
          <a:p>
            <a:r>
              <a:rPr lang="en-US" sz="3200" dirty="0"/>
              <a:t>Workplace advocacy</a:t>
            </a:r>
          </a:p>
          <a:p>
            <a:r>
              <a:rPr lang="en-US" sz="3200" dirty="0"/>
              <a:t>Collective bargaining</a:t>
            </a:r>
          </a:p>
        </p:txBody>
      </p:sp>
      <p:pic>
        <p:nvPicPr>
          <p:cNvPr id="7170" name="Picture 2" descr="C:\Users\Owner\AppData\Local\Microsoft\Windows\Temporary Internet Files\Content.IE5\QTFV70T2\MC9004339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5717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Owner\AppData\Local\Microsoft\Windows\Temporary Internet Files\Content.IE5\QTFV70T2\MC9004395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09800"/>
            <a:ext cx="3777562"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Owner\AppData\Local\Microsoft\Windows\Temporary Internet Files\Content.IE5\DBULRN14\MC9004339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8862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28600"/>
            <a:ext cx="7772400" cy="762000"/>
          </a:xfrm>
        </p:spPr>
        <p:txBody>
          <a:bodyPr/>
          <a:lstStyle/>
          <a:p>
            <a:r>
              <a:rPr lang="en-US" sz="4000" dirty="0"/>
              <a:t>Shared Governance</a:t>
            </a:r>
          </a:p>
        </p:txBody>
      </p:sp>
      <p:sp>
        <p:nvSpPr>
          <p:cNvPr id="8195" name="Rectangle 3"/>
          <p:cNvSpPr>
            <a:spLocks noGrp="1" noChangeArrowheads="1"/>
          </p:cNvSpPr>
          <p:nvPr>
            <p:ph type="body" idx="4294967295"/>
          </p:nvPr>
        </p:nvSpPr>
        <p:spPr>
          <a:xfrm>
            <a:off x="0" y="1641475"/>
            <a:ext cx="7772400" cy="4454525"/>
          </a:xfrm>
        </p:spPr>
        <p:txBody>
          <a:bodyPr/>
          <a:lstStyle/>
          <a:p>
            <a:r>
              <a:rPr lang="en-US" dirty="0"/>
              <a:t>A </a:t>
            </a:r>
          </a:p>
        </p:txBody>
      </p:sp>
      <p:pic>
        <p:nvPicPr>
          <p:cNvPr id="2" name="Picture 2" descr="C:\Users\Owner\AppData\Local\Microsoft\Windows\Temporary Internet Files\Content.IE5\350UZRZG\MP9004097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724400"/>
            <a:ext cx="4343400" cy="2891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870774"/>
            <a:ext cx="7467600" cy="1508105"/>
          </a:xfrm>
          <a:prstGeom prst="rect">
            <a:avLst/>
          </a:prstGeom>
        </p:spPr>
        <p:txBody>
          <a:bodyPr wrap="square">
            <a:spAutoFit/>
          </a:bodyPr>
          <a:lstStyle/>
          <a:p>
            <a:pPr lvl="0" fontAlgn="auto">
              <a:spcBef>
                <a:spcPts val="1200"/>
              </a:spcBef>
              <a:spcAft>
                <a:spcPts val="0"/>
              </a:spcAft>
              <a:buClr>
                <a:srgbClr val="838995"/>
              </a:buClr>
            </a:pPr>
            <a:r>
              <a:rPr lang="en-US" spc="30" dirty="0" smtClean="0">
                <a:solidFill>
                  <a:srgbClr val="FFFFFF"/>
                </a:solidFill>
                <a:latin typeface="Corbel"/>
                <a:cs typeface="Tahoma" pitchFamily="34" charset="0"/>
              </a:rPr>
              <a:t>A democratic</a:t>
            </a:r>
            <a:r>
              <a:rPr lang="en-US" spc="30" dirty="0">
                <a:solidFill>
                  <a:srgbClr val="FFFFFF"/>
                </a:solidFill>
                <a:latin typeface="Corbel"/>
                <a:cs typeface="Tahoma" pitchFamily="34" charset="0"/>
              </a:rPr>
              <a:t>, egalitarian concept</a:t>
            </a:r>
          </a:p>
          <a:p>
            <a:pPr lvl="0" fontAlgn="auto">
              <a:spcBef>
                <a:spcPts val="1200"/>
              </a:spcBef>
              <a:spcAft>
                <a:spcPts val="0"/>
              </a:spcAft>
              <a:buClr>
                <a:srgbClr val="838995"/>
              </a:buClr>
            </a:pPr>
            <a:r>
              <a:rPr lang="en-US" spc="30" dirty="0">
                <a:solidFill>
                  <a:srgbClr val="FFFFFF"/>
                </a:solidFill>
                <a:latin typeface="Corbel"/>
                <a:cs typeface="Tahoma" pitchFamily="34" charset="0"/>
              </a:rPr>
              <a:t>A dynamic </a:t>
            </a:r>
            <a:r>
              <a:rPr lang="en-US" spc="30" dirty="0" smtClean="0">
                <a:solidFill>
                  <a:srgbClr val="FFFFFF"/>
                </a:solidFill>
                <a:latin typeface="Corbel"/>
                <a:cs typeface="Tahoma" pitchFamily="34" charset="0"/>
              </a:rPr>
              <a:t>process</a:t>
            </a:r>
            <a:endParaRPr lang="en-US" spc="30" dirty="0">
              <a:solidFill>
                <a:srgbClr val="FFFFFF"/>
              </a:solidFill>
              <a:latin typeface="Corbel"/>
              <a:cs typeface="Tahoma" pitchFamily="34" charset="0"/>
            </a:endParaRPr>
          </a:p>
          <a:p>
            <a:pPr lvl="0" fontAlgn="auto">
              <a:spcBef>
                <a:spcPts val="1200"/>
              </a:spcBef>
              <a:spcAft>
                <a:spcPts val="0"/>
              </a:spcAft>
              <a:buClr>
                <a:srgbClr val="838995"/>
              </a:buClr>
            </a:pPr>
            <a:r>
              <a:rPr lang="en-US" spc="30" dirty="0" smtClean="0">
                <a:solidFill>
                  <a:srgbClr val="FFFFFF"/>
                </a:solidFill>
                <a:latin typeface="Corbel"/>
                <a:cs typeface="Tahoma" pitchFamily="34" charset="0"/>
              </a:rPr>
              <a:t>A </a:t>
            </a:r>
            <a:r>
              <a:rPr lang="en-US" spc="30" dirty="0">
                <a:solidFill>
                  <a:srgbClr val="FFFFFF"/>
                </a:solidFill>
                <a:latin typeface="Corbel"/>
                <a:cs typeface="Tahoma" pitchFamily="34" charset="0"/>
              </a:rPr>
              <a:t>process of shared decision making and accountability</a:t>
            </a:r>
            <a:endParaRPr lang="en-US" spc="30" dirty="0">
              <a:solidFill>
                <a:srgbClr val="FFFFFF"/>
              </a:solidFill>
              <a:latin typeface="Corbel"/>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0" y="228600"/>
            <a:ext cx="7772400" cy="1219200"/>
          </a:xfrm>
        </p:spPr>
        <p:txBody>
          <a:bodyPr/>
          <a:lstStyle/>
          <a:p>
            <a:r>
              <a:rPr lang="en-US" sz="4000"/>
              <a:t>Shared Governance: Context</a:t>
            </a:r>
          </a:p>
        </p:txBody>
      </p:sp>
      <p:sp>
        <p:nvSpPr>
          <p:cNvPr id="11269" name="Rectangle 5"/>
          <p:cNvSpPr>
            <a:spLocks noGrp="1" noChangeArrowheads="1"/>
          </p:cNvSpPr>
          <p:nvPr>
            <p:ph type="body" idx="4294967295"/>
          </p:nvPr>
        </p:nvSpPr>
        <p:spPr>
          <a:xfrm>
            <a:off x="0" y="1641475"/>
            <a:ext cx="7772400" cy="4454525"/>
          </a:xfrm>
        </p:spPr>
        <p:txBody>
          <a:bodyPr>
            <a:normAutofit/>
          </a:bodyPr>
          <a:lstStyle/>
          <a:p>
            <a:r>
              <a:rPr lang="en-US" sz="2400" dirty="0"/>
              <a:t>Culture</a:t>
            </a:r>
          </a:p>
          <a:p>
            <a:r>
              <a:rPr lang="en-US" sz="2400" dirty="0"/>
              <a:t>Subculture</a:t>
            </a:r>
          </a:p>
        </p:txBody>
      </p:sp>
      <p:pic>
        <p:nvPicPr>
          <p:cNvPr id="9218" name="Picture 2" descr="C:\Users\Owner\AppData\Local\Microsoft\Windows\Temporary Internet Files\Content.IE5\LH0R4N38\MC9004453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014020"/>
            <a:ext cx="1776679" cy="123535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Owner\AppData\Local\Microsoft\Windows\Temporary Internet Files\Content.IE5\QTFV70T2\MC90044539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3083" y="1981200"/>
            <a:ext cx="1782166" cy="13341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Owner\AppData\Local\Microsoft\Windows\Temporary Internet Files\Content.IE5\DBULRN14\MC90044538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6514" y="4289711"/>
            <a:ext cx="1379830" cy="683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489</TotalTime>
  <Words>1848</Words>
  <Application>Microsoft Office PowerPoint</Application>
  <PresentationFormat>On-screen Show (4:3)</PresentationFormat>
  <Paragraphs>130</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Mylar</vt:lpstr>
      <vt:lpstr>Chapter 19    Collective Action</vt:lpstr>
      <vt:lpstr>Objectives</vt:lpstr>
      <vt:lpstr>Collective Action</vt:lpstr>
      <vt:lpstr>Collective Action (cont’d)</vt:lpstr>
      <vt:lpstr>Collective Action</vt:lpstr>
      <vt:lpstr>Nursing Governance</vt:lpstr>
      <vt:lpstr>The Focus</vt:lpstr>
      <vt:lpstr>Shared Governance</vt:lpstr>
      <vt:lpstr>Shared Governance: Context</vt:lpstr>
      <vt:lpstr>Shared Governance Can</vt:lpstr>
      <vt:lpstr>Traits of a Good Follower</vt:lpstr>
      <vt:lpstr>Workplace Advocacy</vt:lpstr>
      <vt:lpstr>Workplace Advocacy (cont’d)</vt:lpstr>
      <vt:lpstr>Collective Bargaining</vt:lpstr>
      <vt:lpstr>Collective Bargaining (cont’d)</vt:lpstr>
      <vt:lpstr>Terms to Know</vt:lpstr>
      <vt:lpstr>Whistleblower Protection</vt:lpstr>
      <vt:lpstr>Suggested Criteria for  Selecting a Bargaining Unit</vt:lpstr>
      <vt:lpstr>Suggested Criteria for  Selecting a Bargaining Unit (cont’d)</vt:lpstr>
      <vt:lpstr>Alternative Dispute Resolution</vt:lpstr>
      <vt:lpstr>Activity</vt:lpstr>
      <vt:lpstr>Classroom Activity</vt:lpstr>
      <vt:lpstr>Questions</vt:lpstr>
      <vt:lpstr>Potential Answers</vt:lpstr>
      <vt:lpstr>Potential Answers</vt:lpstr>
    </vt:vector>
  </TitlesOfParts>
  <Company>The Wise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 Yoder-Wise</dc:creator>
  <cp:lastModifiedBy>Owner</cp:lastModifiedBy>
  <cp:revision>60</cp:revision>
  <dcterms:created xsi:type="dcterms:W3CDTF">2006-02-18T23:44:18Z</dcterms:created>
  <dcterms:modified xsi:type="dcterms:W3CDTF">2013-03-31T16:03:23Z</dcterms:modified>
</cp:coreProperties>
</file>