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72" r:id="rId4"/>
    <p:sldId id="259" r:id="rId5"/>
    <p:sldId id="260" r:id="rId6"/>
    <p:sldId id="258" r:id="rId7"/>
    <p:sldId id="261" r:id="rId8"/>
    <p:sldId id="262" r:id="rId9"/>
    <p:sldId id="263" r:id="rId10"/>
    <p:sldId id="264" r:id="rId11"/>
    <p:sldId id="265" r:id="rId12"/>
    <p:sldId id="266" r:id="rId13"/>
    <p:sldId id="269" r:id="rId14"/>
    <p:sldId id="267" r:id="rId15"/>
    <p:sldId id="268" r:id="rId16"/>
    <p:sldId id="270" r:id="rId17"/>
    <p:sldId id="271"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3184" autoAdjust="0"/>
  </p:normalViewPr>
  <p:slideViewPr>
    <p:cSldViewPr>
      <p:cViewPr>
        <p:scale>
          <a:sx n="73" d="100"/>
          <a:sy n="73" d="100"/>
        </p:scale>
        <p:origin x="-672" y="0"/>
      </p:cViewPr>
      <p:guideLst>
        <p:guide orient="horz" pos="2160"/>
        <p:guide pos="2880"/>
      </p:guideLst>
    </p:cSldViewPr>
  </p:slideViewPr>
  <p:notesTextViewPr>
    <p:cViewPr>
      <p:scale>
        <a:sx n="1" d="1"/>
        <a:sy n="1" d="1"/>
      </p:scale>
      <p:origin x="12" y="840"/>
    </p:cViewPr>
  </p:notesTextViewPr>
  <p:notesViewPr>
    <p:cSldViewPr>
      <p:cViewPr varScale="1">
        <p:scale>
          <a:sx n="53" d="100"/>
          <a:sy n="53" d="100"/>
        </p:scale>
        <p:origin x="-2166"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38EDC78-A63D-4963-9D6C-90219D4CCD4F}" type="slidenum">
              <a:rPr lang="en-US"/>
              <a:pPr/>
              <a:t>‹#›</a:t>
            </a:fld>
            <a:endParaRPr lang="en-US"/>
          </a:p>
        </p:txBody>
      </p:sp>
    </p:spTree>
    <p:extLst>
      <p:ext uri="{BB962C8B-B14F-4D97-AF65-F5344CB8AC3E}">
        <p14:creationId xmlns:p14="http://schemas.microsoft.com/office/powerpoint/2010/main" val="393468316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School nursing services were viewed as a way to decrease the problem of</a:t>
            </a:r>
            <a:r>
              <a:rPr lang="en-US" baseline="0" dirty="0" smtClean="0"/>
              <a:t> </a:t>
            </a:r>
            <a:r>
              <a:rPr lang="en-US" dirty="0" smtClean="0"/>
              <a:t>excessive absenteeism.</a:t>
            </a:r>
            <a:r>
              <a:rPr lang="en-US" baseline="0" dirty="0" smtClean="0"/>
              <a:t>  The role of nurses was limited, though, to treatment of minor contagious disease, conducting health education programs, and using home visits to demonstrate recommended treatments to the family.  Soon after, the first city-wide school nursing program in the world was established.</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3</a:t>
            </a:fld>
            <a:endParaRPr lang="en-US"/>
          </a:p>
        </p:txBody>
      </p:sp>
    </p:spTree>
    <p:extLst>
      <p:ext uri="{BB962C8B-B14F-4D97-AF65-F5344CB8AC3E}">
        <p14:creationId xmlns:p14="http://schemas.microsoft.com/office/powerpoint/2010/main" val="15304340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Sexual behavior and teen pregnancy</a:t>
            </a:r>
          </a:p>
          <a:p>
            <a:r>
              <a:rPr lang="en-US" b="0" dirty="0" smtClean="0"/>
              <a:t>The American Psychological Association has recommended annual screening for sexual activity</a:t>
            </a:r>
            <a:r>
              <a:rPr lang="en-US" b="0" baseline="0" dirty="0" smtClean="0"/>
              <a:t> and condom use in adolescents.  This screening, though, is a little more complex than a hearing test due to many barriers for this type of healthcare for the teen population.  Teen pregnancies have been declining over the past 10 years; however each year approximately 1 million adolescent females become pregnant.  The long-lasting effects of teen pregnancy have kept it on the list of major public health problems.  Morbidity associated with teen pregnancy includes pre-term birth, low birth weight, child abuse, neglect, poverty, and premature death.  Infant mortality is higher in children of teenaged mothers than in other children.</a:t>
            </a:r>
          </a:p>
          <a:p>
            <a:endParaRPr lang="en-US" b="0" baseline="0" dirty="0" smtClean="0"/>
          </a:p>
          <a:p>
            <a:endParaRPr lang="en-US" b="0" baseline="0" dirty="0" smtClean="0"/>
          </a:p>
          <a:p>
            <a:r>
              <a:rPr lang="en-US" b="0" baseline="0" dirty="0" smtClean="0"/>
              <a:t>The decline in teen pregnancies is theorized to be due to a welfare reform which resulted in laws that mandated that at least 25% of communities in the country have programs to prevent teen pregnancy in operation.  This program also gave states incentives to reduce out-of-wedlock births.  Additional federal programs provided funding for pregnancy prevention services.</a:t>
            </a:r>
          </a:p>
          <a:p>
            <a:endParaRPr lang="en-US" b="0" baseline="0" dirty="0" smtClean="0"/>
          </a:p>
          <a:p>
            <a:r>
              <a:rPr lang="en-US" b="0" baseline="0" dirty="0" smtClean="0"/>
              <a:t>The prevalence of sexual intercourse among high school students is 47.8%.  Nationally, 7.1% of students report that their first sexual experience was prior to 13 years of age.</a:t>
            </a:r>
          </a:p>
          <a:p>
            <a:endParaRPr lang="en-US" b="0" baseline="0" dirty="0" smtClean="0"/>
          </a:p>
          <a:p>
            <a:r>
              <a:rPr lang="en-US" b="0" baseline="0" dirty="0" smtClean="0"/>
              <a:t>Successful strategies for school-based prevention programs range from pregnancy prevention to responsible sexual behavior (including abstinence education) to improved contraceptive counseling and confidential reproductive services.</a:t>
            </a:r>
            <a:endParaRPr lang="en-US" b="0"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12</a:t>
            </a:fld>
            <a:endParaRPr lang="en-US"/>
          </a:p>
        </p:txBody>
      </p:sp>
    </p:spTree>
    <p:extLst>
      <p:ext uri="{BB962C8B-B14F-4D97-AF65-F5344CB8AC3E}">
        <p14:creationId xmlns:p14="http://schemas.microsoft.com/office/powerpoint/2010/main" val="32464874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Sexually Transmitted Infections</a:t>
            </a:r>
          </a:p>
          <a:p>
            <a:r>
              <a:rPr lang="en-US" b="0" dirty="0" smtClean="0"/>
              <a:t>STIs</a:t>
            </a:r>
            <a:r>
              <a:rPr lang="en-US" b="0" baseline="0" dirty="0" smtClean="0"/>
              <a:t> are among the most common infectious diseases nationwide.  In a 2003-2004 survey, at least 1 in 4 adolescents had at least one of the most common STIs.  HPV was the most common, followed by chlamydia, </a:t>
            </a:r>
            <a:r>
              <a:rPr lang="en-US" b="0" baseline="0" dirty="0" err="1" smtClean="0"/>
              <a:t>trichomoniasis</a:t>
            </a:r>
            <a:r>
              <a:rPr lang="en-US" b="0" baseline="0" dirty="0" smtClean="0"/>
              <a:t>, and HSV-2.  </a:t>
            </a:r>
          </a:p>
          <a:p>
            <a:endParaRPr lang="en-US" b="0" baseline="0" dirty="0" smtClean="0"/>
          </a:p>
          <a:p>
            <a:r>
              <a:rPr lang="en-US" b="0" baseline="0" dirty="0" smtClean="0"/>
              <a:t>The school nurse’s role as case finder is important as he or she can provide counseling and referral for STI treatment.  Symptomatic students cannot be excluded from school due to a suspected STI.  Federal law states that adolescents can go to a health department STI clinic and receive diagnosis and treatment WITHOUT parental consent.  If this were not the case, some students would choose to NOT seek treatment, which, as you may recall from our STI presentations, may have long-term consequences.  The school nurse should respect the student’s privacy and assist with arranging for diagnosis and treatment.  Sexual contacts of the student may be more easily located by health department staff at the school;  this facilitates the diagnosis and treatment of the contacts and the school nurse may also be a part of this process.</a:t>
            </a:r>
          </a:p>
          <a:p>
            <a:endParaRPr lang="en-US" b="0" baseline="0" dirty="0" smtClean="0"/>
          </a:p>
          <a:p>
            <a:r>
              <a:rPr lang="en-US" b="0" baseline="0" dirty="0" smtClean="0"/>
              <a:t>One of the most important strategies recommended by the CDC for reducing the spread of HIV is making HIV screening a routine part of healthcare for adolescents and adults aged 13 to 64 years of age.</a:t>
            </a:r>
            <a:endParaRPr lang="en-US" b="0"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13</a:t>
            </a:fld>
            <a:endParaRPr lang="en-US"/>
          </a:p>
        </p:txBody>
      </p:sp>
    </p:spTree>
    <p:extLst>
      <p:ext uri="{BB962C8B-B14F-4D97-AF65-F5344CB8AC3E}">
        <p14:creationId xmlns:p14="http://schemas.microsoft.com/office/powerpoint/2010/main" val="27190137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Nutrition</a:t>
            </a:r>
          </a:p>
          <a:p>
            <a:r>
              <a:rPr lang="en-US" b="0" dirty="0" smtClean="0"/>
              <a:t>Obesity is a serious health concern for both children</a:t>
            </a:r>
            <a:r>
              <a:rPr lang="en-US" b="0" baseline="0" dirty="0" smtClean="0"/>
              <a:t> and adolescents.  An estimated 17% of children and adolescents aged 2 to 19 are obese.  This is mostly due to overeating and insufficient amounts of exercise.  Obesity in childhood and adolescence, of course, can lead to multiple problems in adulthood such as hypertension, hypercholesterolemia, and Type II diabetes.  Additionally, cardiovascular disease is the 5</a:t>
            </a:r>
            <a:r>
              <a:rPr lang="en-US" b="0" baseline="30000" dirty="0" smtClean="0"/>
              <a:t>th</a:t>
            </a:r>
            <a:r>
              <a:rPr lang="en-US" b="0" baseline="0" dirty="0" smtClean="0"/>
              <a:t> leading cause of death in adolescents, and there has been a marked increase in insulin resistance and Type II diabetes in this population.  In recent years, the obesity epidemic appears to be stabilizing, but still remains at an extremely high level.</a:t>
            </a:r>
          </a:p>
          <a:p>
            <a:endParaRPr lang="en-US" b="0" baseline="0" dirty="0" smtClean="0"/>
          </a:p>
          <a:p>
            <a:r>
              <a:rPr lang="en-US" b="0" baseline="0" dirty="0" smtClean="0"/>
              <a:t>Adolescents, both in the school setting and outside the school setting, have access to foods with low nutritional value and high fat and calories.  This can be in the form of vending machines, selecting school lunch items “a la carte” (and making multiple poor choices) and fast food.  The United States Department of Agriculture (USDA) has played a key role in improving school lunch programs, there is no law addressing foods sold OUTSIDE the cafeteria (think vending machines, going out to eat, etc.).</a:t>
            </a:r>
          </a:p>
          <a:p>
            <a:endParaRPr lang="en-US" b="0" baseline="0" dirty="0" smtClean="0"/>
          </a:p>
          <a:p>
            <a:r>
              <a:rPr lang="en-US" b="0" baseline="0" dirty="0" smtClean="0"/>
              <a:t>School health programs focus on changing societal norms as well as the environment.  The idea is to make it “OK” or “cool” to make healthy, nutritious selections as well as to offer healthier choices in vending machines.  There are multiple guidelines recommended by the CDC including policy and regulatory strategies, community participation, establishment of public and private partnerships, and strategic use of media among others.</a:t>
            </a:r>
            <a:endParaRPr lang="en-US" b="0"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14</a:t>
            </a:fld>
            <a:endParaRPr lang="en-US"/>
          </a:p>
        </p:txBody>
      </p:sp>
    </p:spTree>
    <p:extLst>
      <p:ext uri="{BB962C8B-B14F-4D97-AF65-F5344CB8AC3E}">
        <p14:creationId xmlns:p14="http://schemas.microsoft.com/office/powerpoint/2010/main" val="11261906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Violence</a:t>
            </a:r>
          </a:p>
          <a:p>
            <a:r>
              <a:rPr lang="en-US" b="0" dirty="0" smtClean="0"/>
              <a:t>Violence was</a:t>
            </a:r>
            <a:r>
              <a:rPr lang="en-US" b="0" baseline="0" dirty="0" smtClean="0"/>
              <a:t> declared a health emergency in 1985 and has been a focus ever since.  The incidence of youth violence is higher here than in other developed countries.  Often behaviors such as bullying, coercion, and threats go under- or unreported.</a:t>
            </a:r>
          </a:p>
          <a:p>
            <a:endParaRPr lang="en-US" b="0" baseline="0" dirty="0" smtClean="0"/>
          </a:p>
          <a:p>
            <a:r>
              <a:rPr lang="en-US" b="0" baseline="0" dirty="0" smtClean="0"/>
              <a:t>Many prevention programs have been implemented that make the schools a safer environment than anywhere else for some children.  Traditional violence is not the only problem, though.  With the advances in technology, students are texting, </a:t>
            </a:r>
            <a:r>
              <a:rPr lang="en-US" b="0" baseline="0" dirty="0" err="1" smtClean="0"/>
              <a:t>IMing</a:t>
            </a:r>
            <a:r>
              <a:rPr lang="en-US" b="0" baseline="0" dirty="0" smtClean="0"/>
              <a:t> and using social networks such as Facebook and Twitter.  Although there are many positives to this technology, it also comes with negatives as well as it can be used to harass and intimidate other people.  </a:t>
            </a:r>
          </a:p>
          <a:p>
            <a:endParaRPr lang="en-US" b="0" baseline="0" dirty="0" smtClean="0"/>
          </a:p>
          <a:p>
            <a:r>
              <a:rPr lang="en-US" b="1" baseline="0" dirty="0" smtClean="0"/>
              <a:t>“Electronic aggression</a:t>
            </a:r>
            <a:r>
              <a:rPr lang="en-US" b="0" baseline="0" dirty="0" smtClean="0"/>
              <a:t> is defined as any kind of aggression perpetrated through technology.  It includes harassment, bullying, teasing, telling lies, making fun of someone, making rude or mean comments, spreading rumors, or making threatening or aggressive comments that occur through e-mail, a chat room, instant messaging, a website, blogs, or text messaging.”  </a:t>
            </a:r>
          </a:p>
          <a:p>
            <a:endParaRPr lang="en-US" b="0" baseline="0" dirty="0" smtClean="0"/>
          </a:p>
          <a:p>
            <a:r>
              <a:rPr lang="en-US" b="0" baseline="0" dirty="0" smtClean="0"/>
              <a:t>Additional areas of concern arise with “sexting” or text/pix messaging images or dialogue of a sexual nature.  Many teens do not consider the fact that their texts are NOT private, particularly if the recipient of their message chooses to “pass it on” to numerous other individuals.  </a:t>
            </a:r>
          </a:p>
          <a:p>
            <a:endParaRPr lang="en-US" b="0" baseline="0" dirty="0" smtClean="0"/>
          </a:p>
          <a:p>
            <a:r>
              <a:rPr lang="en-US" b="0" baseline="0" dirty="0" smtClean="0"/>
              <a:t>School have responded by developing policies on the use of cell phones on school grounds and developed policies to block access to certain websites on school-owned computers.  Other areas for schools to focus include bullying prevention policies, training for staff on electronic aggression, creating a positive school atmosphere as well as having a plan in place to address any incidents or violations of the policies.</a:t>
            </a:r>
          </a:p>
          <a:p>
            <a:endParaRPr lang="en-US" b="0" baseline="0" dirty="0" smtClean="0"/>
          </a:p>
          <a:p>
            <a:r>
              <a:rPr lang="en-US" b="0" baseline="0" dirty="0" smtClean="0"/>
              <a:t>Bullying is a very real problem both in large cities and small towns.  Please go to the link listed in the slide – it is a short article from the Chicago Tribune.  This small community is just south of Danville, and </a:t>
            </a:r>
            <a:r>
              <a:rPr lang="en-US" b="0" baseline="0" dirty="0" err="1" smtClean="0"/>
              <a:t>Ashlynn</a:t>
            </a:r>
            <a:r>
              <a:rPr lang="en-US" b="0" baseline="0" dirty="0" smtClean="0"/>
              <a:t> did, in fact, commit suicide due to the bullying she endured.</a:t>
            </a:r>
            <a:endParaRPr lang="en-US" b="1"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15</a:t>
            </a:fld>
            <a:endParaRPr lang="en-US"/>
          </a:p>
        </p:txBody>
      </p:sp>
    </p:spTree>
    <p:extLst>
      <p:ext uri="{BB962C8B-B14F-4D97-AF65-F5344CB8AC3E}">
        <p14:creationId xmlns:p14="http://schemas.microsoft.com/office/powerpoint/2010/main" val="20373077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text states that as many as 10-15% of children in schools</a:t>
            </a:r>
            <a:r>
              <a:rPr lang="en-US" baseline="0" dirty="0" smtClean="0"/>
              <a:t> are affected with chronic conditions.  The school nurse as an advocate has two roles:  spreading knowledge and networking.  Although spreading knowledge does not necessarily guarantee that someone will be or stay healthy, it does give a person a sense of control over his or her own healthcare, which will encourage health behaviors and healthy lifestyle choices.  Networking with parents, teachers, administration, and other healthcare providers can ensure that a child has access to all educational resources and opportunities possible to maximize a child’s full potential.  </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16</a:t>
            </a:fld>
            <a:endParaRPr lang="en-US"/>
          </a:p>
        </p:txBody>
      </p:sp>
    </p:spTree>
    <p:extLst>
      <p:ext uri="{BB962C8B-B14F-4D97-AF65-F5344CB8AC3E}">
        <p14:creationId xmlns:p14="http://schemas.microsoft.com/office/powerpoint/2010/main" val="894233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Public Law 94-142,</a:t>
            </a:r>
            <a:r>
              <a:rPr lang="en-US" baseline="0" dirty="0" smtClean="0"/>
              <a:t> passed in 1975, now allowed children who previously had been excluded from the classroom the opportunity to attend classes with their peers.  This means that children with complex medical conditions are now a part of the “regular” classroom, further establishing the need for school nurses.  </a:t>
            </a:r>
          </a:p>
          <a:p>
            <a:endParaRPr lang="en-US" baseline="0" dirty="0" smtClean="0"/>
          </a:p>
          <a:p>
            <a:r>
              <a:rPr lang="en-US" baseline="0" dirty="0" smtClean="0"/>
              <a:t>A specialized plan is created for children with an identified need for additional services called an Individualized Education Plan or IEP.  The process of identification involves many professionals who conduct testing on the child and/or interviews with the child, if appropriate, and family.  The results are then shared with the parents, child and others who will be involved in the child’s learning process – from the social worker to the teacher to the administration.  If, for example, a child has cerebral palsy, physical or occupational therapists may also be involved, depending on the individual’s need.  This plan is individualized for each child – someone with a learning disability will have a very different plan than the child with a heart condition or the child with a seizure disorder.</a:t>
            </a:r>
          </a:p>
          <a:p>
            <a:endParaRPr lang="en-US" baseline="0" dirty="0" smtClean="0"/>
          </a:p>
          <a:p>
            <a:r>
              <a:rPr lang="en-US" baseline="0" dirty="0" smtClean="0"/>
              <a:t>Some services provided by the schools are reimbursable by Medicaid, such as speech or language therapy and evaluation and physical therapy.  </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4</a:t>
            </a:fld>
            <a:endParaRPr lang="en-US"/>
          </a:p>
        </p:txBody>
      </p:sp>
    </p:spTree>
    <p:extLst>
      <p:ext uri="{BB962C8B-B14F-4D97-AF65-F5344CB8AC3E}">
        <p14:creationId xmlns:p14="http://schemas.microsoft.com/office/powerpoint/2010/main" val="22397334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was actually</a:t>
            </a:r>
            <a:r>
              <a:rPr lang="en-US" baseline="0" dirty="0" smtClean="0"/>
              <a:t> a part of the Social Security Act.  These screenings include height and weight measurement, health history, immunization review, hearing and vision screenings, and developmental screenings among others.</a:t>
            </a:r>
          </a:p>
          <a:p>
            <a:endParaRPr lang="en-US" baseline="0" dirty="0" smtClean="0"/>
          </a:p>
        </p:txBody>
      </p:sp>
      <p:sp>
        <p:nvSpPr>
          <p:cNvPr id="4" name="Slide Number Placeholder 3"/>
          <p:cNvSpPr>
            <a:spLocks noGrp="1"/>
          </p:cNvSpPr>
          <p:nvPr>
            <p:ph type="sldNum" sz="quarter" idx="10"/>
          </p:nvPr>
        </p:nvSpPr>
        <p:spPr/>
        <p:txBody>
          <a:bodyPr/>
          <a:lstStyle/>
          <a:p>
            <a:fld id="{138EDC78-A63D-4963-9D6C-90219D4CCD4F}" type="slidenum">
              <a:rPr lang="en-US" smtClean="0"/>
              <a:pPr/>
              <a:t>5</a:t>
            </a:fld>
            <a:endParaRPr lang="en-US"/>
          </a:p>
        </p:txBody>
      </p:sp>
    </p:spTree>
    <p:extLst>
      <p:ext uri="{BB962C8B-B14F-4D97-AF65-F5344CB8AC3E}">
        <p14:creationId xmlns:p14="http://schemas.microsoft.com/office/powerpoint/2010/main" val="2009909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1990,</a:t>
            </a:r>
            <a:r>
              <a:rPr lang="en-US" baseline="0" dirty="0" smtClean="0"/>
              <a:t> lawmakers enacted federal legislation which made society more accessible to everyone.  This ensures that all people have an equal opportunity for full participation in society, therefore allowing people to live as independently as possible.  </a:t>
            </a:r>
          </a:p>
          <a:p>
            <a:endParaRPr lang="en-US" baseline="0" dirty="0" smtClean="0"/>
          </a:p>
          <a:p>
            <a:r>
              <a:rPr lang="en-US" baseline="0" dirty="0" smtClean="0"/>
              <a:t>More recently, in 2003, the No Child Left Behind Act was passed.  This came into being as society became concerned about the state of the educational system.  The Act renewed Title I, a governmental program for disadvantaged students, and set about to improve the educational systems in our country by focusing on the setting of high standard with measurable goals toward meeting those standards.  The federal government required each individual state to determine a set of basic assessment skills.  In order to receive federal funding, annual testing, school report cards, annual academic progress and teacher qualifications must be a certain level.  Many of you may remember the springtime testing taken in elementary schools such as the ISATs and the Iowa tests.  When my kids were little, my husband would tease the kids that they would be taking the Indiana tests the next week and the </a:t>
            </a:r>
            <a:r>
              <a:rPr lang="en-US" baseline="0" dirty="0" err="1" smtClean="0"/>
              <a:t>Californias</a:t>
            </a:r>
            <a:r>
              <a:rPr lang="en-US" baseline="0" dirty="0" smtClean="0"/>
              <a:t> the week after that!</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6</a:t>
            </a:fld>
            <a:endParaRPr lang="en-US"/>
          </a:p>
        </p:txBody>
      </p:sp>
    </p:spTree>
    <p:extLst>
      <p:ext uri="{BB962C8B-B14F-4D97-AF65-F5344CB8AC3E}">
        <p14:creationId xmlns:p14="http://schemas.microsoft.com/office/powerpoint/2010/main" val="2311412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act promoted</a:t>
            </a:r>
            <a:r>
              <a:rPr lang="en-US" baseline="0" dirty="0" smtClean="0"/>
              <a:t> the belief that the educational process was the cornerstone for people with disabilities to have the greatest potential for successful independent living.  </a:t>
            </a:r>
          </a:p>
          <a:p>
            <a:endParaRPr lang="en-US" baseline="0" dirty="0" smtClean="0"/>
          </a:p>
          <a:p>
            <a:r>
              <a:rPr lang="en-US" sz="1200" dirty="0" smtClean="0"/>
              <a:t> </a:t>
            </a:r>
            <a:endParaRPr lang="en-US" sz="1200"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7</a:t>
            </a:fld>
            <a:endParaRPr lang="en-US"/>
          </a:p>
        </p:txBody>
      </p:sp>
    </p:spTree>
    <p:extLst>
      <p:ext uri="{BB962C8B-B14F-4D97-AF65-F5344CB8AC3E}">
        <p14:creationId xmlns:p14="http://schemas.microsoft.com/office/powerpoint/2010/main" val="3187142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school nurse is often a link (and a</a:t>
            </a:r>
            <a:r>
              <a:rPr lang="en-US" baseline="0" dirty="0" smtClean="0"/>
              <a:t> very important one at that!) between the child, the family, the educational system, and the healthcare system.  A comprehensive school health program encompasses 8 different components:  K-12 health education curriculum, K-12 physical education curriculum, health services, nutrition services, health promotion for the staff, counseling and psychology services, a healthy school environment, and parent/community involvement.</a:t>
            </a:r>
          </a:p>
          <a:p>
            <a:endParaRPr lang="en-US" baseline="0" dirty="0" smtClean="0"/>
          </a:p>
          <a:p>
            <a:r>
              <a:rPr lang="en-US" baseline="0" dirty="0" smtClean="0"/>
              <a:t>There are two types of visits typically made to the school nurse’s office:  the acute visit and the counseling visit.  The acute visit is usually for some type of acute illness, which can be anything from a fever to vomiting to a headache to a </a:t>
            </a:r>
            <a:r>
              <a:rPr lang="en-US" baseline="0" dirty="0" err="1" smtClean="0"/>
              <a:t>tummyache</a:t>
            </a:r>
            <a:r>
              <a:rPr lang="en-US" baseline="0" dirty="0" smtClean="0"/>
              <a:t>, as well as playground injury.  The counseling visit is when the school nurse is sought out for advice and support.  Discussions may include a variety of content from stressors at home to bullying as well as education/advice on  STDs or other health related topics.  Additionally the school nurse will be conducting  a variety of screening tests such as height and weight and hearing and vision screens as well as monitoring for immunization compliance.</a:t>
            </a:r>
          </a:p>
          <a:p>
            <a:endParaRPr lang="en-US" baseline="0" dirty="0" smtClean="0"/>
          </a:p>
          <a:p>
            <a:r>
              <a:rPr lang="en-US" baseline="0" dirty="0" smtClean="0"/>
              <a:t>Health assessment is an integral part of the school nurse’s day and </a:t>
            </a:r>
            <a:r>
              <a:rPr lang="en-US" baseline="0" dirty="0" smtClean="0"/>
              <a:t>can be either individual or population-based.  The individual assessment if specific to the need of the child and may not even occur in the nurse’s office.  Just like in health assessment class, the nurse begins with compiling subjective data from the child, the teacher, the parent, and others who may be able to contribute (such as a witness if a child fell on the playground).  OLDCART (remember???!?!) is used as the nurse focuses on the location, frequency, duration and severity, quality, and quantity, setting, associated symptoms, and factors that make the symptoms better or worse.  This assessment, combined with the nurse’s objective assessment findings, will guide the action taken by the nurse.  Actions may include treatment, referral to healthcare provider, notification of a parent, and/or sending the child home.  School district policy dictates the extent to which the nurse is able to treat symptoms.  Some districts allow more than others.</a:t>
            </a:r>
          </a:p>
          <a:p>
            <a:endParaRPr lang="en-US" baseline="0" dirty="0" smtClean="0"/>
          </a:p>
          <a:p>
            <a:r>
              <a:rPr lang="en-US" baseline="0" dirty="0" smtClean="0"/>
              <a:t>Federal laws DO NOT require that the screenings that are a part of EPSDT be done in the schools, although many school districts include them as a major part of the school health programming.  Early detection and intervention of  a problem is crucial to academic success.  It is important that the nurse educate staff, students, and families as to WHY the screening is being done before the screening actually takes place and what the desired outcomes are..  The nurse should have procedures in place for the evaluation and reporting of the results as well.</a:t>
            </a:r>
          </a:p>
          <a:p>
            <a:endParaRPr lang="en-US" baseline="0" dirty="0" smtClean="0"/>
          </a:p>
          <a:p>
            <a:endParaRPr lang="en-US" baseline="0" dirty="0" smtClean="0"/>
          </a:p>
          <a:p>
            <a:r>
              <a:rPr lang="en-US" baseline="0" dirty="0" smtClean="0"/>
              <a:t>School nurses act as primarily as consultants for health education activities.</a:t>
            </a:r>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8</a:t>
            </a:fld>
            <a:endParaRPr lang="en-US"/>
          </a:p>
        </p:txBody>
      </p:sp>
    </p:spTree>
    <p:extLst>
      <p:ext uri="{BB962C8B-B14F-4D97-AF65-F5344CB8AC3E}">
        <p14:creationId xmlns:p14="http://schemas.microsoft.com/office/powerpoint/2010/main" val="31841871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854200" y="685800"/>
            <a:ext cx="3149600" cy="2362200"/>
          </a:xfrm>
        </p:spPr>
      </p:sp>
      <p:sp>
        <p:nvSpPr>
          <p:cNvPr id="3" name="Notes Placeholder 2"/>
          <p:cNvSpPr>
            <a:spLocks noGrp="1"/>
          </p:cNvSpPr>
          <p:nvPr>
            <p:ph type="body" idx="1"/>
          </p:nvPr>
        </p:nvSpPr>
        <p:spPr>
          <a:xfrm>
            <a:off x="685800" y="3048000"/>
            <a:ext cx="5486400" cy="4114800"/>
          </a:xfrm>
        </p:spPr>
        <p:txBody>
          <a:bodyPr/>
          <a:lstStyle/>
          <a:p>
            <a:r>
              <a:rPr lang="en-US" b="0" i="0" dirty="0" smtClean="0"/>
              <a:t>Discussion</a:t>
            </a:r>
            <a:r>
              <a:rPr lang="en-US" b="0" i="0" baseline="0" dirty="0" smtClean="0"/>
              <a:t> on each of these occurs on the next few slides.</a:t>
            </a:r>
            <a:endParaRPr lang="en-US" b="0" i="0" dirty="0" smtClean="0"/>
          </a:p>
        </p:txBody>
      </p:sp>
      <p:sp>
        <p:nvSpPr>
          <p:cNvPr id="4" name="Slide Number Placeholder 3"/>
          <p:cNvSpPr>
            <a:spLocks noGrp="1"/>
          </p:cNvSpPr>
          <p:nvPr>
            <p:ph type="sldNum" sz="quarter" idx="10"/>
          </p:nvPr>
        </p:nvSpPr>
        <p:spPr/>
        <p:txBody>
          <a:bodyPr/>
          <a:lstStyle/>
          <a:p>
            <a:fld id="{138EDC78-A63D-4963-9D6C-90219D4CCD4F}" type="slidenum">
              <a:rPr lang="en-US" smtClean="0"/>
              <a:pPr/>
              <a:t>9</a:t>
            </a:fld>
            <a:endParaRPr lang="en-US"/>
          </a:p>
        </p:txBody>
      </p:sp>
    </p:spTree>
    <p:extLst>
      <p:ext uri="{BB962C8B-B14F-4D97-AF65-F5344CB8AC3E}">
        <p14:creationId xmlns:p14="http://schemas.microsoft.com/office/powerpoint/2010/main" val="3583936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Drugs and alcohol</a:t>
            </a:r>
          </a:p>
          <a:p>
            <a:r>
              <a:rPr lang="en-US" b="0" dirty="0" smtClean="0"/>
              <a:t>The prevalence</a:t>
            </a:r>
            <a:r>
              <a:rPr lang="en-US" b="0" baseline="0" dirty="0" smtClean="0"/>
              <a:t> of illicit drug use in the 12 to 18 year old population has dropped between the period of 2002 to 2008 and has remained stable since.  The most commonly reported illicit drug for this age group is…you guess it!  Marijuana.  In 2008, just over 50% of youth aged 12 to 20 reported drinking alcohol in the previous month.  Of these, 23.3% were binge drinkers, which is defined as having five or more drinks on the same occasion on at least 1 day in the past 30 days.  An additional 6.9% were heavy drinkers, defined as five or more drinks on the same occasion on 5 or more days in the past 30 days.  Staggering statistics!</a:t>
            </a:r>
          </a:p>
          <a:p>
            <a:endParaRPr lang="en-US" b="0" baseline="0" dirty="0" smtClean="0"/>
          </a:p>
          <a:p>
            <a:r>
              <a:rPr lang="en-US" b="0" baseline="0" dirty="0" smtClean="0"/>
              <a:t>School-based drug and alcohol prevention programs have been fairly effective.  </a:t>
            </a:r>
          </a:p>
          <a:p>
            <a:endParaRPr lang="en-US" b="0" baseline="0" dirty="0" smtClean="0"/>
          </a:p>
          <a:p>
            <a:endParaRPr lang="en-US" b="0" i="1" dirty="0" smtClean="0"/>
          </a:p>
          <a:p>
            <a:endParaRPr lang="en-US" dirty="0"/>
          </a:p>
        </p:txBody>
      </p:sp>
      <p:sp>
        <p:nvSpPr>
          <p:cNvPr id="4" name="Slide Number Placeholder 3"/>
          <p:cNvSpPr>
            <a:spLocks noGrp="1"/>
          </p:cNvSpPr>
          <p:nvPr>
            <p:ph type="sldNum" sz="quarter" idx="10"/>
          </p:nvPr>
        </p:nvSpPr>
        <p:spPr/>
        <p:txBody>
          <a:bodyPr/>
          <a:lstStyle/>
          <a:p>
            <a:fld id="{138EDC78-A63D-4963-9D6C-90219D4CCD4F}" type="slidenum">
              <a:rPr lang="en-US" smtClean="0"/>
              <a:pPr/>
              <a:t>10</a:t>
            </a:fld>
            <a:endParaRPr lang="en-US"/>
          </a:p>
        </p:txBody>
      </p:sp>
    </p:spTree>
    <p:extLst>
      <p:ext uri="{BB962C8B-B14F-4D97-AF65-F5344CB8AC3E}">
        <p14:creationId xmlns:p14="http://schemas.microsoft.com/office/powerpoint/2010/main" val="1458654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Smoking</a:t>
            </a:r>
          </a:p>
          <a:p>
            <a:r>
              <a:rPr lang="en-US" b="0" dirty="0" smtClean="0"/>
              <a:t>Although there was a downward trend of youth</a:t>
            </a:r>
            <a:r>
              <a:rPr lang="en-US" b="0" baseline="0" dirty="0" smtClean="0"/>
              <a:t> cigarette smoking in the years 2004-2006, the numbers have remained fairly stable since.  White students were more likely to smoke cigarettes than any other racial or ethnic group.  The number of current female cigarette smokers has decreased, but the number of males aged 12 to 17 who smoke cigarettes has remained the same.  As cigarette smoking is a primary risk factor for the development of coronary artery disease and stroke, predictions indicate that ¼ to ½ million people will have shorter lives due to  smoking at a cost of $36 to $73 BILLION in life years.</a:t>
            </a:r>
          </a:p>
          <a:p>
            <a:endParaRPr lang="en-US" b="0" baseline="0" dirty="0" smtClean="0"/>
          </a:p>
          <a:p>
            <a:r>
              <a:rPr lang="en-US" b="0" i="1" baseline="0" dirty="0" smtClean="0"/>
              <a:t>Healthy People 2010</a:t>
            </a:r>
            <a:r>
              <a:rPr lang="en-US" b="0" i="0" baseline="0" dirty="0" smtClean="0"/>
              <a:t>  focuses in on specific objectives which target adolescent tobacco use, including reducing the number of people who reported using a tobacco product in the past month from by almost 20% and increasing the average age in which youth begin tobacco use from 12 to 14.</a:t>
            </a:r>
          </a:p>
          <a:p>
            <a:endParaRPr lang="en-US" b="0" i="0" baseline="0" dirty="0" smtClean="0"/>
          </a:p>
          <a:p>
            <a:r>
              <a:rPr lang="en-US" b="0" i="0" baseline="0" dirty="0" smtClean="0"/>
              <a:t>A 1994 MMWR article states that youth spend up to 25% of their waking hours in school – they are a captive audience!  Tobacco prevention programming should begin PRIOR to use…hopefully, students will never start.  Schools should develop (and enforce!) a school policy on tobacco use, provide instruction on short- and long-term negative consequences (both physiologic and social) of use, teach refusal skills, provide training for teachers who will be teaching the content, involve families/parents in support of school-based programs to prevent use, support cessation efforts, as well as assess current programming at regular intervals to determine if needs are being met and what changes can be made.</a:t>
            </a:r>
          </a:p>
          <a:p>
            <a:endParaRPr lang="en-US" b="0" i="0" baseline="0" dirty="0" smtClean="0"/>
          </a:p>
        </p:txBody>
      </p:sp>
      <p:sp>
        <p:nvSpPr>
          <p:cNvPr id="4" name="Slide Number Placeholder 3"/>
          <p:cNvSpPr>
            <a:spLocks noGrp="1"/>
          </p:cNvSpPr>
          <p:nvPr>
            <p:ph type="sldNum" sz="quarter" idx="10"/>
          </p:nvPr>
        </p:nvSpPr>
        <p:spPr/>
        <p:txBody>
          <a:bodyPr/>
          <a:lstStyle/>
          <a:p>
            <a:fld id="{138EDC78-A63D-4963-9D6C-90219D4CCD4F}" type="slidenum">
              <a:rPr lang="en-US" smtClean="0"/>
              <a:pPr/>
              <a:t>11</a:t>
            </a:fld>
            <a:endParaRPr lang="en-US"/>
          </a:p>
        </p:txBody>
      </p:sp>
    </p:spTree>
    <p:extLst>
      <p:ext uri="{BB962C8B-B14F-4D97-AF65-F5344CB8AC3E}">
        <p14:creationId xmlns:p14="http://schemas.microsoft.com/office/powerpoint/2010/main" val="6196141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FE7D661-1836-44F7-8FAF-35E8F866ECD3}" type="datetime1">
              <a:rPr lang="en-US" smtClean="0"/>
              <a:pPr/>
              <a:t>4/6/2012</a:t>
            </a:fld>
            <a:endParaRPr lang="en-US"/>
          </a:p>
        </p:txBody>
      </p:sp>
      <p:sp>
        <p:nvSpPr>
          <p:cNvPr id="8" name="Slide Number Placeholder 7"/>
          <p:cNvSpPr>
            <a:spLocks noGrp="1"/>
          </p:cNvSpPr>
          <p:nvPr>
            <p:ph type="sldNum" sz="quarter" idx="11"/>
          </p:nvPr>
        </p:nvSpPr>
        <p:spPr/>
        <p:txBody>
          <a:bodyPr/>
          <a:lstStyle/>
          <a:p>
            <a:fld id="{CE8079A4-7AA8-4A4F-87E2-7781EC5097DD}" type="slidenum">
              <a:rPr lang="en-US" smtClean="0"/>
              <a:pPr/>
              <a:t>‹#›</a:t>
            </a:fld>
            <a:endParaRPr lang="en-US"/>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A08511-CBA9-45BB-A703-D2124CA0B095}" type="datetime1">
              <a:rPr lang="en-US" smtClean="0"/>
              <a:t>4/6/2012</a:t>
            </a:fld>
            <a:endParaRPr lang="en-US"/>
          </a:p>
        </p:txBody>
      </p:sp>
      <p:sp>
        <p:nvSpPr>
          <p:cNvPr id="5" name="Footer Placeholder 4"/>
          <p:cNvSpPr>
            <a:spLocks noGrp="1"/>
          </p:cNvSpPr>
          <p:nvPr>
            <p:ph type="ftr" sz="quarter" idx="11"/>
          </p:nvPr>
        </p:nvSpPr>
        <p:spPr/>
        <p:txBody>
          <a:bodyPr/>
          <a:lstStyle/>
          <a:p>
            <a:r>
              <a:rPr lang="en-US" smtClean="0"/>
              <a:t>add footer here (go to view menu and choose header)</a:t>
            </a:r>
            <a:endParaRPr lang="en-US"/>
          </a:p>
        </p:txBody>
      </p:sp>
      <p:sp>
        <p:nvSpPr>
          <p:cNvPr id="6" name="Slide Number Placeholder 5"/>
          <p:cNvSpPr>
            <a:spLocks noGrp="1"/>
          </p:cNvSpPr>
          <p:nvPr>
            <p:ph type="sldNum" sz="quarter" idx="12"/>
          </p:nvPr>
        </p:nvSpPr>
        <p:spPr/>
        <p:txBody>
          <a:bodyPr/>
          <a:lstStyle/>
          <a:p>
            <a:fld id="{AAF83F7E-31E4-40BB-B9D6-C3F2C2C06CA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93C041-8D6B-4741-BA5C-48779B36887C}" type="datetime1">
              <a:rPr lang="en-US" smtClean="0"/>
              <a:t>4/6/2012</a:t>
            </a:fld>
            <a:endParaRPr lang="en-US"/>
          </a:p>
        </p:txBody>
      </p:sp>
      <p:sp>
        <p:nvSpPr>
          <p:cNvPr id="5" name="Footer Placeholder 4"/>
          <p:cNvSpPr>
            <a:spLocks noGrp="1"/>
          </p:cNvSpPr>
          <p:nvPr>
            <p:ph type="ftr" sz="quarter" idx="11"/>
          </p:nvPr>
        </p:nvSpPr>
        <p:spPr/>
        <p:txBody>
          <a:bodyPr/>
          <a:lstStyle/>
          <a:p>
            <a:r>
              <a:rPr lang="en-US" smtClean="0"/>
              <a:t>add footer here (go to view menu and choose header)</a:t>
            </a:r>
            <a:endParaRPr lang="en-US"/>
          </a:p>
        </p:txBody>
      </p:sp>
      <p:sp>
        <p:nvSpPr>
          <p:cNvPr id="6" name="Slide Number Placeholder 5"/>
          <p:cNvSpPr>
            <a:spLocks noGrp="1"/>
          </p:cNvSpPr>
          <p:nvPr>
            <p:ph type="sldNum" sz="quarter" idx="12"/>
          </p:nvPr>
        </p:nvSpPr>
        <p:spPr/>
        <p:txBody>
          <a:bodyPr/>
          <a:lstStyle/>
          <a:p>
            <a:fld id="{8094F7ED-1321-456C-B250-572BDF2127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8D9878C-9A49-4416-8AEE-903725275A9D}" type="datetime1">
              <a:rPr lang="en-US" smtClean="0"/>
              <a:t>4/6/2012</a:t>
            </a:fld>
            <a:endParaRPr lang="en-US"/>
          </a:p>
        </p:txBody>
      </p:sp>
      <p:sp>
        <p:nvSpPr>
          <p:cNvPr id="5" name="Footer Placeholder 4"/>
          <p:cNvSpPr>
            <a:spLocks noGrp="1"/>
          </p:cNvSpPr>
          <p:nvPr>
            <p:ph type="ftr" sz="quarter" idx="11"/>
          </p:nvPr>
        </p:nvSpPr>
        <p:spPr/>
        <p:txBody>
          <a:bodyPr/>
          <a:lstStyle/>
          <a:p>
            <a:r>
              <a:rPr lang="en-US" smtClean="0"/>
              <a:t>add footer here (go to view menu and choose header)</a:t>
            </a:r>
            <a:endParaRPr lang="en-US"/>
          </a:p>
        </p:txBody>
      </p:sp>
      <p:sp>
        <p:nvSpPr>
          <p:cNvPr id="6" name="Slide Number Placeholder 5"/>
          <p:cNvSpPr>
            <a:spLocks noGrp="1"/>
          </p:cNvSpPr>
          <p:nvPr>
            <p:ph type="sldNum" sz="quarter" idx="12"/>
          </p:nvPr>
        </p:nvSpPr>
        <p:spPr/>
        <p:txBody>
          <a:bodyPr/>
          <a:lstStyle/>
          <a:p>
            <a:fld id="{C811863C-B943-4A62-BAA7-8363C09B745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C75D3F-7165-4695-9A7E-34D2B3674000}" type="datetime1">
              <a:rPr lang="en-US" smtClean="0"/>
              <a:t>4/6/2012</a:t>
            </a:fld>
            <a:endParaRPr lang="en-US"/>
          </a:p>
        </p:txBody>
      </p:sp>
      <p:sp>
        <p:nvSpPr>
          <p:cNvPr id="5" name="Footer Placeholder 4"/>
          <p:cNvSpPr>
            <a:spLocks noGrp="1"/>
          </p:cNvSpPr>
          <p:nvPr>
            <p:ph type="ftr" sz="quarter" idx="11"/>
          </p:nvPr>
        </p:nvSpPr>
        <p:spPr/>
        <p:txBody>
          <a:bodyPr/>
          <a:lstStyle/>
          <a:p>
            <a:r>
              <a:rPr lang="en-US" smtClean="0"/>
              <a:t>add footer here (go to view menu and choose header)</a:t>
            </a:r>
            <a:endParaRPr lang="en-US"/>
          </a:p>
        </p:txBody>
      </p:sp>
      <p:sp>
        <p:nvSpPr>
          <p:cNvPr id="6" name="Slide Number Placeholder 5"/>
          <p:cNvSpPr>
            <a:spLocks noGrp="1"/>
          </p:cNvSpPr>
          <p:nvPr>
            <p:ph type="sldNum" sz="quarter" idx="12"/>
          </p:nvPr>
        </p:nvSpPr>
        <p:spPr/>
        <p:txBody>
          <a:bodyPr/>
          <a:lstStyle/>
          <a:p>
            <a:fld id="{F27A2D96-752C-44CF-816B-51C14FCDEC9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75B11C9-6F22-4457-A888-1E20DC75618C}" type="datetime1">
              <a:rPr lang="en-US" smtClean="0"/>
              <a:t>4/6/2012</a:t>
            </a:fld>
            <a:endParaRPr lang="en-US"/>
          </a:p>
        </p:txBody>
      </p:sp>
      <p:sp>
        <p:nvSpPr>
          <p:cNvPr id="6" name="Footer Placeholder 5"/>
          <p:cNvSpPr>
            <a:spLocks noGrp="1"/>
          </p:cNvSpPr>
          <p:nvPr>
            <p:ph type="ftr" sz="quarter" idx="11"/>
          </p:nvPr>
        </p:nvSpPr>
        <p:spPr/>
        <p:txBody>
          <a:bodyPr/>
          <a:lstStyle/>
          <a:p>
            <a:r>
              <a:rPr lang="en-US" smtClean="0"/>
              <a:t>add footer here (go to view menu and choose header)</a:t>
            </a:r>
            <a:endParaRPr lang="en-US"/>
          </a:p>
        </p:txBody>
      </p:sp>
      <p:sp>
        <p:nvSpPr>
          <p:cNvPr id="7" name="Slide Number Placeholder 6"/>
          <p:cNvSpPr>
            <a:spLocks noGrp="1"/>
          </p:cNvSpPr>
          <p:nvPr>
            <p:ph type="sldNum" sz="quarter" idx="12"/>
          </p:nvPr>
        </p:nvSpPr>
        <p:spPr/>
        <p:txBody>
          <a:bodyPr/>
          <a:lstStyle/>
          <a:p>
            <a:fld id="{76F71C4C-9053-4FD6-B967-E3A3B3BB8931}" type="slidenum">
              <a:rPr lang="en-US" smtClean="0"/>
              <a:pPr/>
              <a:t>‹#›</a:t>
            </a:fld>
            <a:endParaRPr lang="en-US"/>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931CC8C4-ECBF-4A8B-A620-4AAA025DB144}" type="datetime1">
              <a:rPr lang="en-US" smtClean="0"/>
              <a:t>4/6/2012</a:t>
            </a:fld>
            <a:endParaRPr lang="en-US"/>
          </a:p>
        </p:txBody>
      </p:sp>
      <p:sp>
        <p:nvSpPr>
          <p:cNvPr id="8" name="Footer Placeholder 7"/>
          <p:cNvSpPr>
            <a:spLocks noGrp="1"/>
          </p:cNvSpPr>
          <p:nvPr>
            <p:ph type="ftr" sz="quarter" idx="11"/>
          </p:nvPr>
        </p:nvSpPr>
        <p:spPr/>
        <p:txBody>
          <a:bodyPr/>
          <a:lstStyle/>
          <a:p>
            <a:r>
              <a:rPr lang="en-US" smtClean="0"/>
              <a:t>add footer here (go to view menu and choose header)</a:t>
            </a:r>
            <a:endParaRPr lang="en-US"/>
          </a:p>
        </p:txBody>
      </p:sp>
      <p:sp>
        <p:nvSpPr>
          <p:cNvPr id="9" name="Slide Number Placeholder 8"/>
          <p:cNvSpPr>
            <a:spLocks noGrp="1"/>
          </p:cNvSpPr>
          <p:nvPr>
            <p:ph type="sldNum" sz="quarter" idx="12"/>
          </p:nvPr>
        </p:nvSpPr>
        <p:spPr/>
        <p:txBody>
          <a:bodyPr/>
          <a:lstStyle/>
          <a:p>
            <a:fld id="{D8A316CF-2DF3-4BFD-8072-7BBAE43E8FB6}" type="slidenum">
              <a:rPr lang="en-US" smtClean="0"/>
              <a:pPr/>
              <a:t>‹#›</a:t>
            </a:fld>
            <a:endParaRPr lang="en-US"/>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99A156-F913-4F16-B760-6B0CADA1D087}" type="datetime1">
              <a:rPr lang="en-US" smtClean="0"/>
              <a:t>4/6/2012</a:t>
            </a:fld>
            <a:endParaRPr lang="en-US"/>
          </a:p>
        </p:txBody>
      </p:sp>
      <p:sp>
        <p:nvSpPr>
          <p:cNvPr id="4" name="Footer Placeholder 3"/>
          <p:cNvSpPr>
            <a:spLocks noGrp="1"/>
          </p:cNvSpPr>
          <p:nvPr>
            <p:ph type="ftr" sz="quarter" idx="11"/>
          </p:nvPr>
        </p:nvSpPr>
        <p:spPr/>
        <p:txBody>
          <a:bodyPr/>
          <a:lstStyle/>
          <a:p>
            <a:r>
              <a:rPr lang="en-US" smtClean="0"/>
              <a:t>add footer here (go to view menu and choose header)</a:t>
            </a:r>
            <a:endParaRPr lang="en-US"/>
          </a:p>
        </p:txBody>
      </p:sp>
      <p:sp>
        <p:nvSpPr>
          <p:cNvPr id="5" name="Slide Number Placeholder 4"/>
          <p:cNvSpPr>
            <a:spLocks noGrp="1"/>
          </p:cNvSpPr>
          <p:nvPr>
            <p:ph type="sldNum" sz="quarter" idx="12"/>
          </p:nvPr>
        </p:nvSpPr>
        <p:spPr/>
        <p:txBody>
          <a:bodyPr/>
          <a:lstStyle/>
          <a:p>
            <a:fld id="{80B08703-8562-4050-821A-1C0A80A450A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1620D7-A061-441C-800C-6ECF8F84B425}" type="datetime1">
              <a:rPr lang="en-US" smtClean="0"/>
              <a:t>4/6/2012</a:t>
            </a:fld>
            <a:endParaRPr lang="en-US"/>
          </a:p>
        </p:txBody>
      </p:sp>
      <p:sp>
        <p:nvSpPr>
          <p:cNvPr id="3" name="Footer Placeholder 2"/>
          <p:cNvSpPr>
            <a:spLocks noGrp="1"/>
          </p:cNvSpPr>
          <p:nvPr>
            <p:ph type="ftr" sz="quarter" idx="11"/>
          </p:nvPr>
        </p:nvSpPr>
        <p:spPr/>
        <p:txBody>
          <a:bodyPr/>
          <a:lstStyle/>
          <a:p>
            <a:r>
              <a:rPr lang="en-US" smtClean="0"/>
              <a:t>add footer here (go to view menu and choose header)</a:t>
            </a:r>
            <a:endParaRPr lang="en-US"/>
          </a:p>
        </p:txBody>
      </p:sp>
      <p:sp>
        <p:nvSpPr>
          <p:cNvPr id="4" name="Slide Number Placeholder 3"/>
          <p:cNvSpPr>
            <a:spLocks noGrp="1"/>
          </p:cNvSpPr>
          <p:nvPr>
            <p:ph type="sldNum" sz="quarter" idx="12"/>
          </p:nvPr>
        </p:nvSpPr>
        <p:spPr/>
        <p:txBody>
          <a:bodyPr/>
          <a:lstStyle/>
          <a:p>
            <a:fld id="{8031AC25-782A-448B-81FB-493F22D7122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873F0E-2590-495E-9A9F-D6543E92A8CB}" type="datetime1">
              <a:rPr lang="en-US" smtClean="0"/>
              <a:t>4/6/2012</a:t>
            </a:fld>
            <a:endParaRPr lang="en-US"/>
          </a:p>
        </p:txBody>
      </p:sp>
      <p:sp>
        <p:nvSpPr>
          <p:cNvPr id="6" name="Footer Placeholder 5"/>
          <p:cNvSpPr>
            <a:spLocks noGrp="1"/>
          </p:cNvSpPr>
          <p:nvPr>
            <p:ph type="ftr" sz="quarter" idx="11"/>
          </p:nvPr>
        </p:nvSpPr>
        <p:spPr/>
        <p:txBody>
          <a:bodyPr/>
          <a:lstStyle/>
          <a:p>
            <a:r>
              <a:rPr lang="en-US" smtClean="0"/>
              <a:t>add footer here (go to view menu and choose header)</a:t>
            </a:r>
            <a:endParaRPr lang="en-US"/>
          </a:p>
        </p:txBody>
      </p:sp>
      <p:sp>
        <p:nvSpPr>
          <p:cNvPr id="7" name="Slide Number Placeholder 6"/>
          <p:cNvSpPr>
            <a:spLocks noGrp="1"/>
          </p:cNvSpPr>
          <p:nvPr>
            <p:ph type="sldNum" sz="quarter" idx="12"/>
          </p:nvPr>
        </p:nvSpPr>
        <p:spPr/>
        <p:txBody>
          <a:bodyPr/>
          <a:lstStyle/>
          <a:p>
            <a:fld id="{32D95679-ABAB-4F12-B5EE-BCEDF148D8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EABF5E-CDAD-4196-8E34-6C4BE2539EFA}" type="datetime1">
              <a:rPr lang="en-US" smtClean="0"/>
              <a:t>4/6/2012</a:t>
            </a:fld>
            <a:endParaRPr lang="en-US"/>
          </a:p>
        </p:txBody>
      </p:sp>
      <p:sp>
        <p:nvSpPr>
          <p:cNvPr id="6" name="Footer Placeholder 5"/>
          <p:cNvSpPr>
            <a:spLocks noGrp="1"/>
          </p:cNvSpPr>
          <p:nvPr>
            <p:ph type="ftr" sz="quarter" idx="11"/>
          </p:nvPr>
        </p:nvSpPr>
        <p:spPr/>
        <p:txBody>
          <a:bodyPr/>
          <a:lstStyle/>
          <a:p>
            <a:r>
              <a:rPr lang="en-US" smtClean="0"/>
              <a:t>add footer here (go to view menu and choose header)</a:t>
            </a:r>
            <a:endParaRPr lang="en-US"/>
          </a:p>
        </p:txBody>
      </p:sp>
      <p:sp>
        <p:nvSpPr>
          <p:cNvPr id="7" name="Slide Number Placeholder 6"/>
          <p:cNvSpPr>
            <a:spLocks noGrp="1"/>
          </p:cNvSpPr>
          <p:nvPr>
            <p:ph type="sldNum" sz="quarter" idx="12"/>
          </p:nvPr>
        </p:nvSpPr>
        <p:spPr/>
        <p:txBody>
          <a:bodyPr/>
          <a:lstStyle/>
          <a:p>
            <a:fld id="{3DB97E5F-A67D-46B6-AA78-6B846E0DAA7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E667D082-C70B-466A-99E3-8EC34F4BD66F}" type="datetime1">
              <a:rPr lang="en-US" smtClean="0"/>
              <a:t>4/6/2012</a:t>
            </a:fld>
            <a:endParaRPr lang="en-US"/>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1A4D6D44-6A25-41E0-8538-F479DF4960DB}" type="slidenum">
              <a:rPr lang="en-US" smtClean="0"/>
              <a:pPr/>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r>
              <a:rPr lang="en-US" smtClean="0"/>
              <a:t>add footer here (go to view menu and choose header)</a:t>
            </a:r>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articles.chicagotribune.com/2011-11-17/news/ct-met-hanging-death-1117-20111117_1_apparent-suicide-death-stun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fontScale="90000"/>
          </a:bodyPr>
          <a:lstStyle/>
          <a:p>
            <a:pPr algn="ctr"/>
            <a:r>
              <a:rPr lang="en-US" dirty="0" smtClean="0"/>
              <a:t>Community &amp; Public Health Nursing:  Evidence for Practice</a:t>
            </a:r>
            <a:r>
              <a:rPr lang="en-US" sz="4800" dirty="0" smtClean="0"/>
              <a:t/>
            </a:r>
            <a:br>
              <a:rPr lang="en-US" sz="4800" dirty="0" smtClean="0"/>
            </a:br>
            <a:r>
              <a:rPr lang="en-US" sz="4800" dirty="0" smtClean="0"/>
              <a:t>Chapter </a:t>
            </a:r>
            <a:r>
              <a:rPr lang="en-US" sz="4800" dirty="0" smtClean="0"/>
              <a:t>21</a:t>
            </a:r>
            <a:br>
              <a:rPr lang="en-US" sz="4800" dirty="0" smtClean="0"/>
            </a:br>
            <a:r>
              <a:rPr lang="en-US" sz="4800" dirty="0" smtClean="0"/>
              <a:t>School Health</a:t>
            </a:r>
            <a:endParaRPr lang="en-US" sz="4800" dirty="0"/>
          </a:p>
        </p:txBody>
      </p:sp>
      <p:sp>
        <p:nvSpPr>
          <p:cNvPr id="2051" name="Rectangle 3"/>
          <p:cNvSpPr>
            <a:spLocks noGrp="1" noChangeArrowheads="1"/>
          </p:cNvSpPr>
          <p:nvPr>
            <p:ph type="subTitle" idx="1"/>
          </p:nvPr>
        </p:nvSpPr>
        <p:spPr/>
        <p:txBody>
          <a:bodyPr/>
          <a:lstStyle/>
          <a:p>
            <a:r>
              <a:rPr lang="en-US" dirty="0" smtClean="0"/>
              <a:t>Lisa Shepherd</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7315200" cy="1154097"/>
          </a:xfrm>
        </p:spPr>
        <p:txBody>
          <a:bodyPr/>
          <a:lstStyle/>
          <a:p>
            <a:r>
              <a:rPr lang="en-US" dirty="0" smtClean="0"/>
              <a:t>A closer look…Drugs &amp; Alcohol</a:t>
            </a:r>
            <a:endParaRPr lang="en-US" dirty="0"/>
          </a:p>
        </p:txBody>
      </p:sp>
      <p:sp>
        <p:nvSpPr>
          <p:cNvPr id="3" name="Content Placeholder 2"/>
          <p:cNvSpPr>
            <a:spLocks noGrp="1"/>
          </p:cNvSpPr>
          <p:nvPr>
            <p:ph idx="1"/>
          </p:nvPr>
        </p:nvSpPr>
        <p:spPr/>
        <p:txBody>
          <a:bodyPr>
            <a:normAutofit/>
          </a:bodyPr>
          <a:lstStyle/>
          <a:p>
            <a:r>
              <a:rPr lang="en-US" sz="2800" dirty="0" smtClean="0"/>
              <a:t>Most commonly reported illicit drug</a:t>
            </a:r>
          </a:p>
          <a:p>
            <a:r>
              <a:rPr lang="en-US" sz="2800" dirty="0" smtClean="0"/>
              <a:t>Binge drinking/heavy drinking</a:t>
            </a:r>
          </a:p>
          <a:p>
            <a:r>
              <a:rPr lang="en-US" sz="2800" dirty="0" smtClean="0"/>
              <a:t>School-based programming</a:t>
            </a:r>
            <a:endParaRPr lang="en-US" sz="28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10</a:t>
            </a:fld>
            <a:endParaRPr lang="en-US"/>
          </a:p>
        </p:txBody>
      </p:sp>
    </p:spTree>
    <p:extLst>
      <p:ext uri="{BB962C8B-B14F-4D97-AF65-F5344CB8AC3E}">
        <p14:creationId xmlns:p14="http://schemas.microsoft.com/office/powerpoint/2010/main" val="1121444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315200" cy="1154097"/>
          </a:xfrm>
        </p:spPr>
        <p:txBody>
          <a:bodyPr/>
          <a:lstStyle/>
          <a:p>
            <a:r>
              <a:rPr lang="en-US" dirty="0" smtClean="0"/>
              <a:t>A closer look…Smoking</a:t>
            </a:r>
            <a:endParaRPr lang="en-US" dirty="0"/>
          </a:p>
        </p:txBody>
      </p:sp>
      <p:sp>
        <p:nvSpPr>
          <p:cNvPr id="3" name="Content Placeholder 2"/>
          <p:cNvSpPr>
            <a:spLocks noGrp="1"/>
          </p:cNvSpPr>
          <p:nvPr>
            <p:ph idx="1"/>
          </p:nvPr>
        </p:nvSpPr>
        <p:spPr>
          <a:xfrm>
            <a:off x="914400" y="2057400"/>
            <a:ext cx="7315200" cy="3539527"/>
          </a:xfrm>
        </p:spPr>
        <p:txBody>
          <a:bodyPr>
            <a:normAutofit/>
          </a:bodyPr>
          <a:lstStyle/>
          <a:p>
            <a:r>
              <a:rPr lang="en-US" sz="2800" dirty="0" smtClean="0"/>
              <a:t>Numbers currently stable overall</a:t>
            </a:r>
          </a:p>
          <a:p>
            <a:r>
              <a:rPr lang="en-US" sz="2800" dirty="0" smtClean="0"/>
              <a:t>White students</a:t>
            </a:r>
          </a:p>
          <a:p>
            <a:r>
              <a:rPr lang="en-US" sz="2800" dirty="0" smtClean="0"/>
              <a:t>Females</a:t>
            </a:r>
          </a:p>
          <a:p>
            <a:r>
              <a:rPr lang="en-US" sz="2800" i="1" dirty="0" smtClean="0"/>
              <a:t>Healthy People 2010</a:t>
            </a:r>
          </a:p>
          <a:p>
            <a:r>
              <a:rPr lang="en-US" sz="2800" dirty="0" smtClean="0"/>
              <a:t>School-based programming</a:t>
            </a:r>
            <a:endParaRPr lang="en-US" sz="28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11</a:t>
            </a:fld>
            <a:endParaRPr lang="en-US"/>
          </a:p>
        </p:txBody>
      </p:sp>
    </p:spTree>
    <p:extLst>
      <p:ext uri="{BB962C8B-B14F-4D97-AF65-F5344CB8AC3E}">
        <p14:creationId xmlns:p14="http://schemas.microsoft.com/office/powerpoint/2010/main" val="2596786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827103"/>
            <a:ext cx="7315200" cy="1154097"/>
          </a:xfrm>
        </p:spPr>
        <p:txBody>
          <a:bodyPr>
            <a:normAutofit fontScale="90000"/>
          </a:bodyPr>
          <a:lstStyle/>
          <a:p>
            <a:r>
              <a:rPr lang="en-US" dirty="0" smtClean="0"/>
              <a:t>A closer look…Sexual behavior &amp; teen pregnancy</a:t>
            </a:r>
            <a:endParaRPr lang="en-US" dirty="0"/>
          </a:p>
        </p:txBody>
      </p:sp>
      <p:sp>
        <p:nvSpPr>
          <p:cNvPr id="3" name="Content Placeholder 2"/>
          <p:cNvSpPr>
            <a:spLocks noGrp="1"/>
          </p:cNvSpPr>
          <p:nvPr>
            <p:ph idx="1"/>
          </p:nvPr>
        </p:nvSpPr>
        <p:spPr>
          <a:xfrm>
            <a:off x="914400" y="2682240"/>
            <a:ext cx="7315200" cy="4099560"/>
          </a:xfrm>
        </p:spPr>
        <p:txBody>
          <a:bodyPr>
            <a:normAutofit/>
          </a:bodyPr>
          <a:lstStyle/>
          <a:p>
            <a:r>
              <a:rPr lang="en-US" sz="2400" dirty="0" smtClean="0"/>
              <a:t>Recommendation is annual screening</a:t>
            </a:r>
          </a:p>
          <a:p>
            <a:r>
              <a:rPr lang="en-US" sz="2400" dirty="0" smtClean="0"/>
              <a:t>1 million adolescent females each year</a:t>
            </a:r>
          </a:p>
          <a:p>
            <a:r>
              <a:rPr lang="en-US" sz="2400" dirty="0" smtClean="0"/>
              <a:t>Morbidity and mortality</a:t>
            </a:r>
          </a:p>
          <a:p>
            <a:r>
              <a:rPr lang="en-US" sz="2400" dirty="0" smtClean="0"/>
              <a:t>School-based programming</a:t>
            </a:r>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12</a:t>
            </a:fld>
            <a:endParaRPr lang="en-US"/>
          </a:p>
        </p:txBody>
      </p:sp>
    </p:spTree>
    <p:extLst>
      <p:ext uri="{BB962C8B-B14F-4D97-AF65-F5344CB8AC3E}">
        <p14:creationId xmlns:p14="http://schemas.microsoft.com/office/powerpoint/2010/main" val="1163678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closer look…Sexually transmitted infections (STIs)</a:t>
            </a:r>
            <a:endParaRPr lang="en-US" dirty="0"/>
          </a:p>
        </p:txBody>
      </p:sp>
      <p:sp>
        <p:nvSpPr>
          <p:cNvPr id="3" name="Content Placeholder 2"/>
          <p:cNvSpPr>
            <a:spLocks noGrp="1"/>
          </p:cNvSpPr>
          <p:nvPr>
            <p:ph idx="1"/>
          </p:nvPr>
        </p:nvSpPr>
        <p:spPr>
          <a:xfrm>
            <a:off x="914400" y="3429000"/>
            <a:ext cx="7315200" cy="3539527"/>
          </a:xfrm>
        </p:spPr>
        <p:txBody>
          <a:bodyPr>
            <a:normAutofit/>
          </a:bodyPr>
          <a:lstStyle/>
          <a:p>
            <a:r>
              <a:rPr lang="en-US" sz="2400" dirty="0" smtClean="0"/>
              <a:t>1 in 4 adolescents had at least one STI</a:t>
            </a:r>
          </a:p>
          <a:p>
            <a:r>
              <a:rPr lang="en-US" sz="2400" dirty="0" smtClean="0"/>
              <a:t>Counseling and referral</a:t>
            </a:r>
          </a:p>
          <a:p>
            <a:r>
              <a:rPr lang="en-US" sz="2400" dirty="0" smtClean="0"/>
              <a:t>Federal law and parental consent</a:t>
            </a:r>
          </a:p>
          <a:p>
            <a:r>
              <a:rPr lang="en-US" sz="2400" dirty="0" smtClean="0"/>
              <a:t>HIV</a:t>
            </a:r>
          </a:p>
          <a:p>
            <a:pPr marL="45720" indent="0">
              <a:buNone/>
            </a:pPr>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13</a:t>
            </a:fld>
            <a:endParaRPr lang="en-US"/>
          </a:p>
        </p:txBody>
      </p:sp>
    </p:spTree>
    <p:extLst>
      <p:ext uri="{BB962C8B-B14F-4D97-AF65-F5344CB8AC3E}">
        <p14:creationId xmlns:p14="http://schemas.microsoft.com/office/powerpoint/2010/main" val="1361281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closer look…Nutrition</a:t>
            </a:r>
            <a:endParaRPr lang="en-US" dirty="0"/>
          </a:p>
        </p:txBody>
      </p:sp>
      <p:sp>
        <p:nvSpPr>
          <p:cNvPr id="3" name="Content Placeholder 2"/>
          <p:cNvSpPr>
            <a:spLocks noGrp="1"/>
          </p:cNvSpPr>
          <p:nvPr>
            <p:ph idx="1"/>
          </p:nvPr>
        </p:nvSpPr>
        <p:spPr/>
        <p:txBody>
          <a:bodyPr/>
          <a:lstStyle/>
          <a:p>
            <a:r>
              <a:rPr lang="en-US" sz="2400" dirty="0" smtClean="0"/>
              <a:t>Obesity a serious concern</a:t>
            </a:r>
          </a:p>
          <a:p>
            <a:r>
              <a:rPr lang="en-US" sz="2400" dirty="0" smtClean="0"/>
              <a:t>Leads to problems in adulthood</a:t>
            </a:r>
          </a:p>
          <a:p>
            <a:r>
              <a:rPr lang="en-US" sz="2400" dirty="0" smtClean="0"/>
              <a:t>Adolescent access to poor food choices</a:t>
            </a:r>
          </a:p>
          <a:p>
            <a:r>
              <a:rPr lang="en-US" sz="2400" dirty="0" smtClean="0"/>
              <a:t>Focus on changing societal norms and environment</a:t>
            </a:r>
          </a:p>
          <a:p>
            <a:pPr marL="45720" indent="0">
              <a:buNone/>
            </a:pPr>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14</a:t>
            </a:fld>
            <a:endParaRPr lang="en-US"/>
          </a:p>
        </p:txBody>
      </p:sp>
    </p:spTree>
    <p:extLst>
      <p:ext uri="{BB962C8B-B14F-4D97-AF65-F5344CB8AC3E}">
        <p14:creationId xmlns:p14="http://schemas.microsoft.com/office/powerpoint/2010/main" val="4163817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closer look…Violence</a:t>
            </a:r>
            <a:endParaRPr lang="en-US" dirty="0"/>
          </a:p>
        </p:txBody>
      </p:sp>
      <p:sp>
        <p:nvSpPr>
          <p:cNvPr id="3" name="Content Placeholder 2"/>
          <p:cNvSpPr>
            <a:spLocks noGrp="1"/>
          </p:cNvSpPr>
          <p:nvPr>
            <p:ph idx="1"/>
          </p:nvPr>
        </p:nvSpPr>
        <p:spPr/>
        <p:txBody>
          <a:bodyPr>
            <a:normAutofit/>
          </a:bodyPr>
          <a:lstStyle/>
          <a:p>
            <a:r>
              <a:rPr lang="en-US" sz="2400" dirty="0" smtClean="0"/>
              <a:t>Health emergency</a:t>
            </a:r>
          </a:p>
          <a:p>
            <a:r>
              <a:rPr lang="en-US" sz="2400" dirty="0" smtClean="0"/>
              <a:t>May go under- or unreported</a:t>
            </a:r>
          </a:p>
          <a:p>
            <a:r>
              <a:rPr lang="en-US" sz="2400" dirty="0" smtClean="0"/>
              <a:t>Electronic aggression</a:t>
            </a:r>
          </a:p>
          <a:p>
            <a:r>
              <a:rPr lang="en-US" sz="2400" dirty="0" smtClean="0"/>
              <a:t>“Sexting”</a:t>
            </a:r>
          </a:p>
          <a:p>
            <a:r>
              <a:rPr lang="en-US" sz="2400" dirty="0" smtClean="0">
                <a:hlinkClick r:id="rId3"/>
              </a:rPr>
              <a:t>Chicago Tribune brief article</a:t>
            </a:r>
            <a:endParaRPr lang="en-US" sz="2400" dirty="0" smtClean="0"/>
          </a:p>
        </p:txBody>
      </p:sp>
      <p:sp>
        <p:nvSpPr>
          <p:cNvPr id="4" name="Slide Number Placeholder 3"/>
          <p:cNvSpPr>
            <a:spLocks noGrp="1"/>
          </p:cNvSpPr>
          <p:nvPr>
            <p:ph type="sldNum" sz="quarter" idx="12"/>
          </p:nvPr>
        </p:nvSpPr>
        <p:spPr/>
        <p:txBody>
          <a:bodyPr/>
          <a:lstStyle/>
          <a:p>
            <a:fld id="{C811863C-B943-4A62-BAA7-8363C09B7452}" type="slidenum">
              <a:rPr lang="en-US" smtClean="0"/>
              <a:pPr/>
              <a:t>15</a:t>
            </a:fld>
            <a:endParaRPr lang="en-US"/>
          </a:p>
        </p:txBody>
      </p:sp>
    </p:spTree>
    <p:extLst>
      <p:ext uri="{BB962C8B-B14F-4D97-AF65-F5344CB8AC3E}">
        <p14:creationId xmlns:p14="http://schemas.microsoft.com/office/powerpoint/2010/main" val="610793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School Nurse as a Child Advocate</a:t>
            </a:r>
            <a:endParaRPr lang="en-US" dirty="0"/>
          </a:p>
        </p:txBody>
      </p:sp>
      <p:sp>
        <p:nvSpPr>
          <p:cNvPr id="3" name="Content Placeholder 2"/>
          <p:cNvSpPr>
            <a:spLocks noGrp="1"/>
          </p:cNvSpPr>
          <p:nvPr>
            <p:ph idx="1"/>
          </p:nvPr>
        </p:nvSpPr>
        <p:spPr/>
        <p:txBody>
          <a:bodyPr>
            <a:normAutofit/>
          </a:bodyPr>
          <a:lstStyle/>
          <a:p>
            <a:r>
              <a:rPr lang="en-US" sz="2400" dirty="0" smtClean="0"/>
              <a:t>Involves both teaching children and empowering others who care for children</a:t>
            </a:r>
          </a:p>
          <a:p>
            <a:r>
              <a:rPr lang="en-US" sz="2400" dirty="0" smtClean="0"/>
              <a:t>Collaboration</a:t>
            </a:r>
          </a:p>
          <a:p>
            <a:r>
              <a:rPr lang="en-US" sz="2400" dirty="0" smtClean="0"/>
              <a:t>Policy making</a:t>
            </a:r>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16</a:t>
            </a:fld>
            <a:endParaRPr lang="en-US"/>
          </a:p>
        </p:txBody>
      </p:sp>
    </p:spTree>
    <p:extLst>
      <p:ext uri="{BB962C8B-B14F-4D97-AF65-F5344CB8AC3E}">
        <p14:creationId xmlns:p14="http://schemas.microsoft.com/office/powerpoint/2010/main" val="36290447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 of School Health</a:t>
            </a:r>
            <a:endParaRPr lang="en-US" dirty="0"/>
          </a:p>
        </p:txBody>
      </p:sp>
      <p:sp>
        <p:nvSpPr>
          <p:cNvPr id="3" name="Content Placeholder 2"/>
          <p:cNvSpPr>
            <a:spLocks noGrp="1"/>
          </p:cNvSpPr>
          <p:nvPr>
            <p:ph idx="1"/>
          </p:nvPr>
        </p:nvSpPr>
        <p:spPr/>
        <p:txBody>
          <a:bodyPr>
            <a:normAutofit/>
          </a:bodyPr>
          <a:lstStyle/>
          <a:p>
            <a:pPr>
              <a:buFontTx/>
              <a:buNone/>
            </a:pPr>
            <a:r>
              <a:rPr lang="en-US" sz="2400" dirty="0"/>
              <a:t>The future of school nursing is providing a prevention framework that links the community and the school.</a:t>
            </a:r>
          </a:p>
          <a:p>
            <a:pPr>
              <a:buFontTx/>
              <a:buNone/>
            </a:pPr>
            <a:r>
              <a:rPr lang="en-US" sz="2400" dirty="0"/>
              <a:t>Collaborative design that uses the resources of a community to provide structured preventive services such as after-school programs, parent outreach, and crisis intervention.</a:t>
            </a:r>
          </a:p>
          <a:p>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17</a:t>
            </a:fld>
            <a:endParaRPr lang="en-US"/>
          </a:p>
        </p:txBody>
      </p:sp>
    </p:spTree>
    <p:extLst>
      <p:ext uri="{BB962C8B-B14F-4D97-AF65-F5344CB8AC3E}">
        <p14:creationId xmlns:p14="http://schemas.microsoft.com/office/powerpoint/2010/main" val="2293342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838200" y="304800"/>
            <a:ext cx="7239000" cy="1143000"/>
          </a:xfrm>
        </p:spPr>
        <p:txBody>
          <a:bodyPr/>
          <a:lstStyle/>
          <a:p>
            <a:r>
              <a:rPr lang="en-US" dirty="0" smtClean="0"/>
              <a:t>School Health Nursing</a:t>
            </a:r>
            <a:endParaRPr lang="en-US" dirty="0"/>
          </a:p>
        </p:txBody>
      </p:sp>
      <p:sp>
        <p:nvSpPr>
          <p:cNvPr id="5123" name="Rectangle 3"/>
          <p:cNvSpPr>
            <a:spLocks noGrp="1" noChangeArrowheads="1"/>
          </p:cNvSpPr>
          <p:nvPr>
            <p:ph idx="1"/>
          </p:nvPr>
        </p:nvSpPr>
        <p:spPr/>
        <p:txBody>
          <a:bodyPr/>
          <a:lstStyle/>
          <a:p>
            <a:r>
              <a:rPr lang="en-US" dirty="0" smtClean="0"/>
              <a:t>Specialized practice of professional nursing that advances the well-being, academic success, and lifelong achievement of students</a:t>
            </a:r>
          </a:p>
          <a:p>
            <a:endParaRPr lang="en-US" dirty="0"/>
          </a:p>
        </p:txBody>
      </p:sp>
      <p:sp>
        <p:nvSpPr>
          <p:cNvPr id="6" name="Slide Number Placeholder 5"/>
          <p:cNvSpPr>
            <a:spLocks noGrp="1"/>
          </p:cNvSpPr>
          <p:nvPr>
            <p:ph type="sldNum" sz="quarter" idx="12"/>
          </p:nvPr>
        </p:nvSpPr>
        <p:spPr/>
        <p:txBody>
          <a:bodyPr/>
          <a:lstStyle/>
          <a:p>
            <a:fld id="{544E63EB-82EC-4002-8A3A-2B3835072472}" type="slidenum">
              <a:rPr lang="en-US"/>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7315200" cy="1154097"/>
          </a:xfrm>
        </p:spPr>
        <p:txBody>
          <a:bodyPr/>
          <a:lstStyle/>
          <a:p>
            <a:r>
              <a:rPr lang="en-US" dirty="0" smtClean="0"/>
              <a:t>Historical Perspectives</a:t>
            </a:r>
            <a:endParaRPr lang="en-US" dirty="0"/>
          </a:p>
        </p:txBody>
      </p:sp>
      <p:sp>
        <p:nvSpPr>
          <p:cNvPr id="3" name="Content Placeholder 2"/>
          <p:cNvSpPr>
            <a:spLocks noGrp="1"/>
          </p:cNvSpPr>
          <p:nvPr>
            <p:ph idx="1"/>
          </p:nvPr>
        </p:nvSpPr>
        <p:spPr>
          <a:xfrm>
            <a:off x="914400" y="2099273"/>
            <a:ext cx="7315200" cy="3539527"/>
          </a:xfrm>
        </p:spPr>
        <p:txBody>
          <a:bodyPr>
            <a:normAutofit/>
          </a:bodyPr>
          <a:lstStyle/>
          <a:p>
            <a:r>
              <a:rPr lang="en-US" sz="2400" dirty="0" smtClean="0"/>
              <a:t>Can be traced back to Lillian Wald</a:t>
            </a:r>
          </a:p>
          <a:p>
            <a:r>
              <a:rPr lang="en-US" sz="2400" dirty="0" smtClean="0"/>
              <a:t>New York City public schools</a:t>
            </a:r>
          </a:p>
          <a:p>
            <a:r>
              <a:rPr lang="en-US" sz="2400" dirty="0" smtClean="0"/>
              <a:t>Role was limited</a:t>
            </a:r>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3</a:t>
            </a:fld>
            <a:endParaRPr lang="en-US"/>
          </a:p>
        </p:txBody>
      </p:sp>
    </p:spTree>
    <p:extLst>
      <p:ext uri="{BB962C8B-B14F-4D97-AF65-F5344CB8AC3E}">
        <p14:creationId xmlns:p14="http://schemas.microsoft.com/office/powerpoint/2010/main" val="2061880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04800"/>
            <a:ext cx="6400800" cy="1143000"/>
          </a:xfrm>
        </p:spPr>
        <p:txBody>
          <a:bodyPr/>
          <a:lstStyle/>
          <a:p>
            <a:r>
              <a:rPr lang="en-US" dirty="0" smtClean="0"/>
              <a:t>Historical Perspectives</a:t>
            </a:r>
            <a:endParaRPr lang="en-US" dirty="0"/>
          </a:p>
        </p:txBody>
      </p:sp>
      <p:sp>
        <p:nvSpPr>
          <p:cNvPr id="3" name="Content Placeholder 2"/>
          <p:cNvSpPr>
            <a:spLocks noGrp="1"/>
          </p:cNvSpPr>
          <p:nvPr>
            <p:ph idx="1"/>
          </p:nvPr>
        </p:nvSpPr>
        <p:spPr>
          <a:xfrm>
            <a:off x="914400" y="2133600"/>
            <a:ext cx="7315200" cy="3539527"/>
          </a:xfrm>
        </p:spPr>
        <p:txBody>
          <a:bodyPr>
            <a:normAutofit lnSpcReduction="10000"/>
          </a:bodyPr>
          <a:lstStyle/>
          <a:p>
            <a:r>
              <a:rPr lang="en-US" sz="2400" dirty="0" smtClean="0"/>
              <a:t>Since the passage of PL 94-142 in 1975, school nurses provide more complex care for conditions such as </a:t>
            </a:r>
          </a:p>
          <a:p>
            <a:pPr lvl="1"/>
            <a:r>
              <a:rPr lang="en-US" sz="2400" dirty="0" smtClean="0"/>
              <a:t>Seizures</a:t>
            </a:r>
          </a:p>
          <a:p>
            <a:pPr lvl="1"/>
            <a:r>
              <a:rPr lang="en-US" sz="2400" dirty="0" smtClean="0"/>
              <a:t>Asthma</a:t>
            </a:r>
          </a:p>
          <a:p>
            <a:pPr lvl="1"/>
            <a:r>
              <a:rPr lang="en-US" sz="2400" dirty="0" smtClean="0"/>
              <a:t>Cardiac conditions</a:t>
            </a:r>
          </a:p>
          <a:p>
            <a:pPr lvl="1"/>
            <a:r>
              <a:rPr lang="en-US" sz="2400" dirty="0" smtClean="0"/>
              <a:t>Cystic fibrosis</a:t>
            </a:r>
          </a:p>
          <a:p>
            <a:pPr lvl="1"/>
            <a:r>
              <a:rPr lang="en-US" sz="2400" dirty="0" smtClean="0"/>
              <a:t>Quadriplegia</a:t>
            </a:r>
          </a:p>
          <a:p>
            <a:pPr lvl="1"/>
            <a:r>
              <a:rPr lang="en-US" sz="2400" dirty="0" smtClean="0"/>
              <a:t>Life-threatening allergies</a:t>
            </a:r>
          </a:p>
          <a:p>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4</a:t>
            </a:fld>
            <a:endParaRPr lang="en-US"/>
          </a:p>
        </p:txBody>
      </p:sp>
    </p:spTree>
    <p:extLst>
      <p:ext uri="{BB962C8B-B14F-4D97-AF65-F5344CB8AC3E}">
        <p14:creationId xmlns:p14="http://schemas.microsoft.com/office/powerpoint/2010/main" val="14346065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2590800"/>
            <a:ext cx="7315200" cy="3539527"/>
          </a:xfrm>
        </p:spPr>
        <p:txBody>
          <a:bodyPr/>
          <a:lstStyle/>
          <a:p>
            <a:r>
              <a:rPr lang="en-US" sz="2800" dirty="0"/>
              <a:t>Program mandated by a federal law passed in 1969, which required that children and adolescents younger than 21 years of age have access to the periodic screenings </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5</a:t>
            </a:fld>
            <a:endParaRPr lang="en-US"/>
          </a:p>
        </p:txBody>
      </p:sp>
      <p:sp>
        <p:nvSpPr>
          <p:cNvPr id="5" name="Title 1"/>
          <p:cNvSpPr>
            <a:spLocks noGrp="1"/>
          </p:cNvSpPr>
          <p:nvPr>
            <p:ph type="title"/>
          </p:nvPr>
        </p:nvSpPr>
        <p:spPr>
          <a:xfrm>
            <a:off x="914400" y="762000"/>
            <a:ext cx="7315200" cy="1154097"/>
          </a:xfrm>
        </p:spPr>
        <p:txBody>
          <a:bodyPr>
            <a:normAutofit fontScale="90000"/>
          </a:bodyPr>
          <a:lstStyle/>
          <a:p>
            <a:pPr>
              <a:defRPr/>
            </a:pPr>
            <a:r>
              <a:rPr lang="en-US" dirty="0" smtClean="0"/>
              <a:t>Early Periodic Screening, Diagnosis, and Treatment (EPSDT) </a:t>
            </a:r>
            <a:endParaRPr lang="en-US" dirty="0"/>
          </a:p>
        </p:txBody>
      </p:sp>
    </p:spTree>
    <p:extLst>
      <p:ext uri="{BB962C8B-B14F-4D97-AF65-F5344CB8AC3E}">
        <p14:creationId xmlns:p14="http://schemas.microsoft.com/office/powerpoint/2010/main" val="2120789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915400" cy="1143000"/>
          </a:xfrm>
        </p:spPr>
        <p:txBody>
          <a:bodyPr/>
          <a:lstStyle/>
          <a:p>
            <a:r>
              <a:rPr lang="en-US" sz="3600" dirty="0" smtClean="0"/>
              <a:t>Americans with Disabilities Act (ADA)</a:t>
            </a:r>
            <a:endParaRPr lang="en-US" sz="3600" dirty="0"/>
          </a:p>
        </p:txBody>
      </p:sp>
      <p:sp>
        <p:nvSpPr>
          <p:cNvPr id="3" name="Content Placeholder 2"/>
          <p:cNvSpPr>
            <a:spLocks noGrp="1"/>
          </p:cNvSpPr>
          <p:nvPr>
            <p:ph idx="1"/>
          </p:nvPr>
        </p:nvSpPr>
        <p:spPr>
          <a:xfrm>
            <a:off x="914400" y="2362200"/>
            <a:ext cx="7315200" cy="3539527"/>
          </a:xfrm>
        </p:spPr>
        <p:txBody>
          <a:bodyPr>
            <a:normAutofit/>
          </a:bodyPr>
          <a:lstStyle/>
          <a:p>
            <a:r>
              <a:rPr lang="en-US" sz="2800" dirty="0" smtClean="0"/>
              <a:t>Wide-ranging federal legislation enacted in 1990 that is intended to make American society more accessible to people with disabilities</a:t>
            </a:r>
            <a:endParaRPr lang="en-US" sz="28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6</a:t>
            </a:fld>
            <a:endParaRPr lang="en-US"/>
          </a:p>
        </p:txBody>
      </p:sp>
    </p:spTree>
    <p:extLst>
      <p:ext uri="{BB962C8B-B14F-4D97-AF65-F5344CB8AC3E}">
        <p14:creationId xmlns:p14="http://schemas.microsoft.com/office/powerpoint/2010/main" val="337607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7315200" cy="1154097"/>
          </a:xfrm>
        </p:spPr>
        <p:txBody>
          <a:bodyPr>
            <a:normAutofit fontScale="90000"/>
          </a:bodyPr>
          <a:lstStyle/>
          <a:p>
            <a:r>
              <a:rPr lang="en-US" dirty="0"/>
              <a:t>Individuals with Disabilities Education Act (IDEA)</a:t>
            </a:r>
            <a:endParaRPr lang="en-US" dirty="0"/>
          </a:p>
        </p:txBody>
      </p:sp>
      <p:sp>
        <p:nvSpPr>
          <p:cNvPr id="3" name="Content Placeholder 2"/>
          <p:cNvSpPr>
            <a:spLocks noGrp="1"/>
          </p:cNvSpPr>
          <p:nvPr>
            <p:ph idx="1"/>
          </p:nvPr>
        </p:nvSpPr>
        <p:spPr/>
        <p:txBody>
          <a:bodyPr>
            <a:noAutofit/>
          </a:bodyPr>
          <a:lstStyle/>
          <a:p>
            <a:r>
              <a:rPr lang="en-US" sz="2400" dirty="0"/>
              <a:t>Federal law enacted in 1990 and reauthorized in 1997 designed to protect the rights of students with disabilities by ensuring that everyone receives a free appropriate public education, regardless of ability. </a:t>
            </a:r>
          </a:p>
          <a:p>
            <a:r>
              <a:rPr lang="en-US" sz="2400" dirty="0"/>
              <a:t>IDEA strives to grant equal access to students with disabilities and to provide additional special education services and procedural safeguards.</a:t>
            </a:r>
            <a:endParaRPr lang="en-US" sz="2400"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7</a:t>
            </a:fld>
            <a:endParaRPr lang="en-US"/>
          </a:p>
        </p:txBody>
      </p:sp>
    </p:spTree>
    <p:extLst>
      <p:ext uri="{BB962C8B-B14F-4D97-AF65-F5344CB8AC3E}">
        <p14:creationId xmlns:p14="http://schemas.microsoft.com/office/powerpoint/2010/main" val="1704838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979503"/>
            <a:ext cx="7315200" cy="1154097"/>
          </a:xfrm>
        </p:spPr>
        <p:txBody>
          <a:bodyPr/>
          <a:lstStyle/>
          <a:p>
            <a:r>
              <a:rPr lang="en-US" dirty="0" smtClean="0"/>
              <a:t>Role of the School Nurse</a:t>
            </a:r>
            <a:endParaRPr lang="en-US" dirty="0"/>
          </a:p>
        </p:txBody>
      </p:sp>
      <p:sp>
        <p:nvSpPr>
          <p:cNvPr id="3" name="Content Placeholder 2"/>
          <p:cNvSpPr>
            <a:spLocks noGrp="1"/>
          </p:cNvSpPr>
          <p:nvPr>
            <p:ph idx="1"/>
          </p:nvPr>
        </p:nvSpPr>
        <p:spPr/>
        <p:txBody>
          <a:bodyPr>
            <a:normAutofit fontScale="92500" lnSpcReduction="20000"/>
          </a:bodyPr>
          <a:lstStyle/>
          <a:p>
            <a:r>
              <a:rPr lang="en-US" sz="2600" dirty="0"/>
              <a:t>Health assessment</a:t>
            </a:r>
          </a:p>
          <a:p>
            <a:r>
              <a:rPr lang="en-US" sz="2600" dirty="0"/>
              <a:t>Health promotion and assessment of school health needs</a:t>
            </a:r>
          </a:p>
          <a:p>
            <a:pPr lvl="1"/>
            <a:r>
              <a:rPr lang="en-US" sz="2600" dirty="0"/>
              <a:t>Data from the Youth Risk Behavior Surveillance Survey (YRBSS can be used by the school nurse as a tool for monitoring trends both locally and nationally.</a:t>
            </a:r>
          </a:p>
          <a:p>
            <a:pPr lvl="1"/>
            <a:r>
              <a:rPr lang="en-US" sz="2600" dirty="0"/>
              <a:t>There are online clearinghouses of school-based, evidence-based programs for the prevention of common health risk behaviors.</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8</a:t>
            </a:fld>
            <a:endParaRPr lang="en-US"/>
          </a:p>
        </p:txBody>
      </p:sp>
    </p:spTree>
    <p:extLst>
      <p:ext uri="{BB962C8B-B14F-4D97-AF65-F5344CB8AC3E}">
        <p14:creationId xmlns:p14="http://schemas.microsoft.com/office/powerpoint/2010/main" val="2892428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50903"/>
            <a:ext cx="7315200" cy="1154097"/>
          </a:xfrm>
        </p:spPr>
        <p:txBody>
          <a:bodyPr/>
          <a:lstStyle/>
          <a:p>
            <a:r>
              <a:rPr lang="en-US" dirty="0" smtClean="0"/>
              <a:t>Common Health Concerns</a:t>
            </a:r>
            <a:endParaRPr lang="en-US" dirty="0"/>
          </a:p>
        </p:txBody>
      </p:sp>
      <p:sp>
        <p:nvSpPr>
          <p:cNvPr id="3" name="Content Placeholder 2"/>
          <p:cNvSpPr>
            <a:spLocks noGrp="1"/>
          </p:cNvSpPr>
          <p:nvPr>
            <p:ph idx="1"/>
          </p:nvPr>
        </p:nvSpPr>
        <p:spPr>
          <a:xfrm>
            <a:off x="914400" y="2327873"/>
            <a:ext cx="7315200" cy="3539527"/>
          </a:xfrm>
        </p:spPr>
        <p:txBody>
          <a:bodyPr/>
          <a:lstStyle/>
          <a:p>
            <a:r>
              <a:rPr lang="en-US" sz="2800" dirty="0"/>
              <a:t>Drugs and alcohol</a:t>
            </a:r>
          </a:p>
          <a:p>
            <a:r>
              <a:rPr lang="en-US" sz="2800" dirty="0"/>
              <a:t>Smoking</a:t>
            </a:r>
          </a:p>
          <a:p>
            <a:r>
              <a:rPr lang="en-US" sz="2800" dirty="0"/>
              <a:t>Sexual behavior and teenage pregnancy</a:t>
            </a:r>
          </a:p>
          <a:p>
            <a:r>
              <a:rPr lang="en-US" sz="2800" dirty="0"/>
              <a:t>Sexually transmitted infections</a:t>
            </a:r>
          </a:p>
          <a:p>
            <a:r>
              <a:rPr lang="en-US" sz="2800" dirty="0"/>
              <a:t>Nutrition</a:t>
            </a:r>
          </a:p>
          <a:p>
            <a:r>
              <a:rPr lang="en-US" sz="2800" dirty="0"/>
              <a:t>Violence</a:t>
            </a:r>
          </a:p>
          <a:p>
            <a:endParaRPr lang="en-US" dirty="0"/>
          </a:p>
        </p:txBody>
      </p:sp>
      <p:sp>
        <p:nvSpPr>
          <p:cNvPr id="4" name="Slide Number Placeholder 3"/>
          <p:cNvSpPr>
            <a:spLocks noGrp="1"/>
          </p:cNvSpPr>
          <p:nvPr>
            <p:ph type="sldNum" sz="quarter" idx="12"/>
          </p:nvPr>
        </p:nvSpPr>
        <p:spPr/>
        <p:txBody>
          <a:bodyPr/>
          <a:lstStyle/>
          <a:p>
            <a:fld id="{C811863C-B943-4A62-BAA7-8363C09B7452}" type="slidenum">
              <a:rPr lang="en-US" smtClean="0"/>
              <a:pPr/>
              <a:t>9</a:t>
            </a:fld>
            <a:endParaRPr lang="en-US"/>
          </a:p>
        </p:txBody>
      </p:sp>
    </p:spTree>
    <p:extLst>
      <p:ext uri="{BB962C8B-B14F-4D97-AF65-F5344CB8AC3E}">
        <p14:creationId xmlns:p14="http://schemas.microsoft.com/office/powerpoint/2010/main" val="5380395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1930</TotalTime>
  <Words>3241</Words>
  <Application>Microsoft Office PowerPoint</Application>
  <PresentationFormat>On-screen Show (4:3)</PresentationFormat>
  <Paragraphs>172</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Perspective</vt:lpstr>
      <vt:lpstr>Community &amp; Public Health Nursing:  Evidence for Practice Chapter 21 School Health</vt:lpstr>
      <vt:lpstr>School Health Nursing</vt:lpstr>
      <vt:lpstr>Historical Perspectives</vt:lpstr>
      <vt:lpstr>Historical Perspectives</vt:lpstr>
      <vt:lpstr>Early Periodic Screening, Diagnosis, and Treatment (EPSDT) </vt:lpstr>
      <vt:lpstr>Americans with Disabilities Act (ADA)</vt:lpstr>
      <vt:lpstr>Individuals with Disabilities Education Act (IDEA)</vt:lpstr>
      <vt:lpstr>Role of the School Nurse</vt:lpstr>
      <vt:lpstr>Common Health Concerns</vt:lpstr>
      <vt:lpstr>A closer look…Drugs &amp; Alcohol</vt:lpstr>
      <vt:lpstr>A closer look…Smoking</vt:lpstr>
      <vt:lpstr>A closer look…Sexual behavior &amp; teen pregnancy</vt:lpstr>
      <vt:lpstr>A closer look…Sexually transmitted infections (STIs)</vt:lpstr>
      <vt:lpstr>A closer look…Nutrition</vt:lpstr>
      <vt:lpstr>A closer look…Violence</vt:lpstr>
      <vt:lpstr>The School Nurse as a Child Advocate</vt:lpstr>
      <vt:lpstr>The Future of School Health</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21 School Health</dc:title>
  <dc:creator>Lisa</dc:creator>
  <cp:lastModifiedBy>Lisa</cp:lastModifiedBy>
  <cp:revision>61</cp:revision>
  <dcterms:created xsi:type="dcterms:W3CDTF">2012-04-04T03:37:58Z</dcterms:created>
  <dcterms:modified xsi:type="dcterms:W3CDTF">2012-04-07T22:26:43Z</dcterms:modified>
</cp:coreProperties>
</file>