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73" r:id="rId2"/>
    <p:sldId id="274"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56" r:id="rId20"/>
    <p:sldId id="257" r:id="rId21"/>
    <p:sldId id="272" r:id="rId22"/>
    <p:sldId id="259" r:id="rId23"/>
    <p:sldId id="260" r:id="rId24"/>
    <p:sldId id="258" r:id="rId25"/>
    <p:sldId id="261" r:id="rId26"/>
    <p:sldId id="262" r:id="rId27"/>
    <p:sldId id="263" r:id="rId28"/>
    <p:sldId id="264" r:id="rId29"/>
    <p:sldId id="265" r:id="rId30"/>
    <p:sldId id="266" r:id="rId31"/>
    <p:sldId id="269" r:id="rId32"/>
    <p:sldId id="267" r:id="rId33"/>
    <p:sldId id="268" r:id="rId34"/>
    <p:sldId id="270" r:id="rId35"/>
    <p:sldId id="271"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184" autoAdjust="0"/>
  </p:normalViewPr>
  <p:slideViewPr>
    <p:cSldViewPr>
      <p:cViewPr>
        <p:scale>
          <a:sx n="73" d="100"/>
          <a:sy n="73" d="100"/>
        </p:scale>
        <p:origin x="-1074" y="-222"/>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216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38EDC78-A63D-4963-9D6C-90219D4CCD4F}" type="slidenum">
              <a:rPr lang="en-US"/>
              <a:pPr/>
              <a:t>‹#›</a:t>
            </a:fld>
            <a:endParaRPr lang="en-US"/>
          </a:p>
        </p:txBody>
      </p:sp>
    </p:spTree>
    <p:extLst>
      <p:ext uri="{BB962C8B-B14F-4D97-AF65-F5344CB8AC3E}">
        <p14:creationId xmlns:p14="http://schemas.microsoft.com/office/powerpoint/2010/main" val="393468316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culture has their own definition of what constitutes mental health</a:t>
            </a:r>
            <a:r>
              <a:rPr lang="en-US" baseline="0" dirty="0" smtClean="0"/>
              <a:t> and mental illness.</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a:t>
            </a:fld>
            <a:endParaRPr lang="en-US"/>
          </a:p>
        </p:txBody>
      </p:sp>
    </p:spTree>
    <p:extLst>
      <p:ext uri="{BB962C8B-B14F-4D97-AF65-F5344CB8AC3E}">
        <p14:creationId xmlns:p14="http://schemas.microsoft.com/office/powerpoint/2010/main" val="1797285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way that employers would keep costs down was to “not cover” mental illness – or at the very minimum, have reduced </a:t>
            </a:r>
            <a:r>
              <a:rPr lang="en-US" baseline="0" dirty="0" err="1" smtClean="0"/>
              <a:t>coverages</a:t>
            </a:r>
            <a:r>
              <a:rPr lang="en-US" baseline="0" dirty="0" smtClean="0"/>
              <a:t> for mental illness as opposed to say diabetes or hypertension.  In 1996, Congress passes an act that required insurance companies to treat medical illnesses the same as mental illnesses.  Small businesses (less than 50 employees) and those who were self-insured (remember that term?  The company takes on the risk of the employee’s health and does not actually purchase a policy – the employee is given a list of covered expenses and the COMPANY than pays out).  Certain psychiatric conditions were also excluded.  The act, however, had an expiration date (this is also known as a “sunset”) 6 years after it was passed.  Although nothing has been passed federally that is comparable to this act, 34 states have enacted their own laws.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15</a:t>
            </a:fld>
            <a:endParaRPr lang="en-US"/>
          </a:p>
        </p:txBody>
      </p:sp>
    </p:spTree>
    <p:extLst>
      <p:ext uri="{BB962C8B-B14F-4D97-AF65-F5344CB8AC3E}">
        <p14:creationId xmlns:p14="http://schemas.microsoft.com/office/powerpoint/2010/main" val="3396855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 False</a:t>
            </a:r>
          </a:p>
          <a:p>
            <a:pPr>
              <a:buFontTx/>
              <a:buNone/>
            </a:pPr>
            <a:r>
              <a:rPr lang="en-US" dirty="0" smtClean="0"/>
              <a:t>   Rationale: Public health initiatives to educate communities about mental health can be effective in lowering the incidence of high-risk behaviors such as </a:t>
            </a:r>
            <a:r>
              <a:rPr lang="en-US" b="1" dirty="0" smtClean="0"/>
              <a:t>suicide</a:t>
            </a:r>
            <a:r>
              <a:rPr lang="en-US" dirty="0" smtClean="0"/>
              <a:t>.</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16</a:t>
            </a:fld>
            <a:endParaRPr lang="en-US"/>
          </a:p>
        </p:txBody>
      </p:sp>
    </p:spTree>
    <p:extLst>
      <p:ext uri="{BB962C8B-B14F-4D97-AF65-F5344CB8AC3E}">
        <p14:creationId xmlns:p14="http://schemas.microsoft.com/office/powerpoint/2010/main" val="949298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3 of these roles play an</a:t>
            </a:r>
            <a:r>
              <a:rPr lang="en-US" baseline="0" dirty="0" smtClean="0"/>
              <a:t> important part in the community, not just for mental health, but for all healthcare. </a:t>
            </a:r>
            <a:r>
              <a:rPr lang="en-US" dirty="0" smtClean="0"/>
              <a:t>The continuum of care for the chronic mentally ill includes community services, such as supportive housing and employment.</a:t>
            </a:r>
            <a:r>
              <a:rPr lang="en-US" baseline="0" dirty="0" smtClean="0"/>
              <a:t> </a:t>
            </a:r>
          </a:p>
          <a:p>
            <a:endParaRPr lang="en-US" baseline="0" dirty="0" smtClean="0"/>
          </a:p>
          <a:p>
            <a:r>
              <a:rPr lang="en-US" baseline="0" dirty="0" smtClean="0"/>
              <a:t>Review Box 20.1 (page 429) on Levels of Prevention in Community Mental Health</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17</a:t>
            </a:fld>
            <a:endParaRPr lang="en-US"/>
          </a:p>
        </p:txBody>
      </p:sp>
    </p:spTree>
    <p:extLst>
      <p:ext uri="{BB962C8B-B14F-4D97-AF65-F5344CB8AC3E}">
        <p14:creationId xmlns:p14="http://schemas.microsoft.com/office/powerpoint/2010/main" val="2539144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True</a:t>
            </a:r>
          </a:p>
          <a:p>
            <a:pPr>
              <a:buFontTx/>
              <a:buNone/>
            </a:pPr>
            <a:r>
              <a:rPr lang="en-US" dirty="0" smtClean="0"/>
              <a:t>   Rationale: The continuum of care for the chronic mentally ill includes community services, such as supportive housing and employment.</a:t>
            </a:r>
          </a:p>
          <a:p>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18</a:t>
            </a:fld>
            <a:endParaRPr lang="en-US"/>
          </a:p>
        </p:txBody>
      </p:sp>
    </p:spTree>
    <p:extLst>
      <p:ext uri="{BB962C8B-B14F-4D97-AF65-F5344CB8AC3E}">
        <p14:creationId xmlns:p14="http://schemas.microsoft.com/office/powerpoint/2010/main" val="2177556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School nursing services were viewed as a way to decrease the problem of</a:t>
            </a:r>
            <a:r>
              <a:rPr lang="en-US" baseline="0" dirty="0" smtClean="0"/>
              <a:t> </a:t>
            </a:r>
            <a:r>
              <a:rPr lang="en-US" dirty="0" smtClean="0"/>
              <a:t>excessive absenteeism.</a:t>
            </a:r>
            <a:r>
              <a:rPr lang="en-US" baseline="0" dirty="0" smtClean="0"/>
              <a:t>  The role of nurses was limited, though, to treatment of minor contagious disease, conducting health education programs, and using home visits to demonstrate recommended treatments to the family.  Soon after, the first city-wide school nursing program in the world was established.</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21</a:t>
            </a:fld>
            <a:endParaRPr lang="en-US"/>
          </a:p>
        </p:txBody>
      </p:sp>
    </p:spTree>
    <p:extLst>
      <p:ext uri="{BB962C8B-B14F-4D97-AF65-F5344CB8AC3E}">
        <p14:creationId xmlns:p14="http://schemas.microsoft.com/office/powerpoint/2010/main" val="1530434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Public Law 94-142,</a:t>
            </a:r>
            <a:r>
              <a:rPr lang="en-US" baseline="0" dirty="0" smtClean="0"/>
              <a:t> passed in 1975, now allowed children who previously had been excluded from the classroom the opportunity to attend classes with their peers.  This means that children with complex medical conditions are now a part of the “regular” classroom, further establishing the need for school nurses.  </a:t>
            </a:r>
          </a:p>
          <a:p>
            <a:endParaRPr lang="en-US" baseline="0" dirty="0" smtClean="0"/>
          </a:p>
          <a:p>
            <a:r>
              <a:rPr lang="en-US" baseline="0" dirty="0" smtClean="0"/>
              <a:t>A specialized plan is created for children with an identified need for additional services called an Individualized Education Plan or IEP.  The process of identification involves many professionals who conduct testing on the child and/or interviews with the child, if appropriate, and family.  The results are then shared with the parents, child and others who will be involved in the child’s learning process – from the social worker to the teacher to the administration.  If, for example, a child has cerebral palsy, physical or occupational therapists may also be involved, depending on the individual’s need.  This plan is individualized for each child – someone with a learning disability will have a very different plan than the child with a heart condition or the child with a seizure disorder.</a:t>
            </a:r>
          </a:p>
          <a:p>
            <a:endParaRPr lang="en-US" baseline="0" dirty="0" smtClean="0"/>
          </a:p>
          <a:p>
            <a:r>
              <a:rPr lang="en-US" baseline="0" dirty="0" smtClean="0"/>
              <a:t>Some services provided by the schools are reimbursable by Medicaid, such as speech or language therapy and evaluation and physical therapy.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22</a:t>
            </a:fld>
            <a:endParaRPr lang="en-US"/>
          </a:p>
        </p:txBody>
      </p:sp>
    </p:spTree>
    <p:extLst>
      <p:ext uri="{BB962C8B-B14F-4D97-AF65-F5344CB8AC3E}">
        <p14:creationId xmlns:p14="http://schemas.microsoft.com/office/powerpoint/2010/main" val="2239733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actually</a:t>
            </a:r>
            <a:r>
              <a:rPr lang="en-US" baseline="0" dirty="0" smtClean="0"/>
              <a:t> a part of the Social Security Act.  These screenings include height and weight measurement, health history, immunization review, hearing and vision screenings, and developmental screenings among others.</a:t>
            </a:r>
          </a:p>
          <a:p>
            <a:endParaRPr lang="en-US" baseline="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23</a:t>
            </a:fld>
            <a:endParaRPr lang="en-US"/>
          </a:p>
        </p:txBody>
      </p:sp>
    </p:spTree>
    <p:extLst>
      <p:ext uri="{BB962C8B-B14F-4D97-AF65-F5344CB8AC3E}">
        <p14:creationId xmlns:p14="http://schemas.microsoft.com/office/powerpoint/2010/main" val="2009909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1990,</a:t>
            </a:r>
            <a:r>
              <a:rPr lang="en-US" baseline="0" dirty="0" smtClean="0"/>
              <a:t> lawmakers enacted federal legislation which made society more accessible to everyone.  This ensures that all people have an equal opportunity for full participation in society, therefore allowing people to live as independently as possible.  </a:t>
            </a:r>
          </a:p>
          <a:p>
            <a:endParaRPr lang="en-US" baseline="0" dirty="0" smtClean="0"/>
          </a:p>
          <a:p>
            <a:r>
              <a:rPr lang="en-US" baseline="0" dirty="0" smtClean="0"/>
              <a:t>More recently, in 2003, the No Child Left Behind Act was passed.  This came into being as society became concerned about the state of the educational system.  The Act renewed Title I, a governmental program for disadvantaged students, and set about to improve the educational systems in our country by focusing on the setting of high standard with measurable goals toward meeting those standards.  The federal government required each individual state to determine a set of basic assessment skills.  In order to receive federal funding, annual testing, school report cards, annual academic progress and teacher qualifications must be a certain level.  Many of you may remember the springtime testing taken in elementary schools such as the ISATs and the Iowa tests.  When my kids were little, my husband would tease the kids that they would be taking the Indiana tests the next week and the </a:t>
            </a:r>
            <a:r>
              <a:rPr lang="en-US" baseline="0" dirty="0" err="1" smtClean="0"/>
              <a:t>Californias</a:t>
            </a:r>
            <a:r>
              <a:rPr lang="en-US" baseline="0" dirty="0" smtClean="0"/>
              <a:t> the week after that!</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24</a:t>
            </a:fld>
            <a:endParaRPr lang="en-US"/>
          </a:p>
        </p:txBody>
      </p:sp>
    </p:spTree>
    <p:extLst>
      <p:ext uri="{BB962C8B-B14F-4D97-AF65-F5344CB8AC3E}">
        <p14:creationId xmlns:p14="http://schemas.microsoft.com/office/powerpoint/2010/main" val="23114122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 promoted</a:t>
            </a:r>
            <a:r>
              <a:rPr lang="en-US" baseline="0" dirty="0" smtClean="0"/>
              <a:t> the belief that the educational process was the cornerstone for people with disabilities to have the greatest potential for successful independent living.  </a:t>
            </a:r>
          </a:p>
          <a:p>
            <a:endParaRPr lang="en-US" baseline="0" dirty="0" smtClean="0"/>
          </a:p>
          <a:p>
            <a:r>
              <a:rPr lang="en-US" sz="1200" dirty="0" smtClean="0"/>
              <a:t> </a:t>
            </a:r>
            <a:endParaRPr lang="en-US" sz="120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25</a:t>
            </a:fld>
            <a:endParaRPr lang="en-US"/>
          </a:p>
        </p:txBody>
      </p:sp>
    </p:spTree>
    <p:extLst>
      <p:ext uri="{BB962C8B-B14F-4D97-AF65-F5344CB8AC3E}">
        <p14:creationId xmlns:p14="http://schemas.microsoft.com/office/powerpoint/2010/main" val="3187142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school nurse is often a link (and a</a:t>
            </a:r>
            <a:r>
              <a:rPr lang="en-US" baseline="0" dirty="0" smtClean="0"/>
              <a:t> very important one at that!) between the child, the family, the educational system, and the healthcare system.  A comprehensive school health program encompasses 8 different components:  K-12 health education curriculum, K-12 physical education curriculum, health services, nutrition services, health promotion for the staff, counseling and psychology services, a healthy school environment, and parent/community involvement.</a:t>
            </a:r>
          </a:p>
          <a:p>
            <a:endParaRPr lang="en-US" baseline="0" dirty="0" smtClean="0"/>
          </a:p>
          <a:p>
            <a:r>
              <a:rPr lang="en-US" baseline="0" dirty="0" smtClean="0"/>
              <a:t>There are two types of visits typically made to the school nurse’s office:  the acute visit and the counseling visit.  The acute visit is usually for some type of acute illness, which can be anything from a fever to vomiting to a headache to a </a:t>
            </a:r>
            <a:r>
              <a:rPr lang="en-US" baseline="0" dirty="0" err="1" smtClean="0"/>
              <a:t>tummyache</a:t>
            </a:r>
            <a:r>
              <a:rPr lang="en-US" baseline="0" dirty="0" smtClean="0"/>
              <a:t>, as well as playground injury.  The counseling visit is when the school nurse is sought out for advice and support.  Discussions may include a variety of content from stressors at home to bullying as well as education/advice on  STDs or other health related topics.  Additionally the school nurse will be conducting  a variety of screening tests such as height and weight and hearing and vision screens as well as monitoring for immunization compliance.</a:t>
            </a:r>
          </a:p>
          <a:p>
            <a:endParaRPr lang="en-US" baseline="0" dirty="0" smtClean="0"/>
          </a:p>
          <a:p>
            <a:r>
              <a:rPr lang="en-US" baseline="0" dirty="0" smtClean="0"/>
              <a:t>Health assessment is an integral part of the school nurse’s day and can be either individual or population-based.  The individual assessment if specific to the need of the child and may not even occur in the nurse’s office.  Just like in health assessment class, the nurse begins with compiling subjective data from the child, the teacher, the parent, and others who may be able to contribute (such as a witness if a child fell on the playground).  OLDCART (remember???!?!) is used as the nurse focuses on the location, frequency, duration and severity, quality, and quantity, setting, associated symptoms, and factors that make the symptoms better or worse.  This assessment, combined with the nurse’s objective assessment findings, will guide the action taken by the nurse.  Actions may include treatment, referral to healthcare provider, notification of a parent, and/or sending the child home.  School district policy dictates the extent to which the nurse is able to treat symptoms.  Some districts allow more than others.</a:t>
            </a:r>
          </a:p>
          <a:p>
            <a:endParaRPr lang="en-US" baseline="0" dirty="0" smtClean="0"/>
          </a:p>
          <a:p>
            <a:r>
              <a:rPr lang="en-US" baseline="0" dirty="0" smtClean="0"/>
              <a:t>Federal laws DO NOT require that the screenings that are a part of EPSDT be done in the schools, although many school districts include them as a major part of the school health programming.  Early detection and intervention of  a problem is crucial to academic success.  It is important that the nurse educate staff, students, and families as to WHY the screening is being done before the screening actually takes place and what the desired outcomes are..  The nurse should have procedures in place for the evaluation and reporting of the results as well.</a:t>
            </a:r>
          </a:p>
          <a:p>
            <a:endParaRPr lang="en-US" baseline="0" dirty="0" smtClean="0"/>
          </a:p>
          <a:p>
            <a:endParaRPr lang="en-US" baseline="0" dirty="0" smtClean="0"/>
          </a:p>
          <a:p>
            <a:r>
              <a:rPr lang="en-US" baseline="0" dirty="0" smtClean="0"/>
              <a:t>School nurses act as primarily as consultants for health education activities.</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26</a:t>
            </a:fld>
            <a:endParaRPr lang="en-US"/>
          </a:p>
        </p:txBody>
      </p:sp>
    </p:spTree>
    <p:extLst>
      <p:ext uri="{BB962C8B-B14F-4D97-AF65-F5344CB8AC3E}">
        <p14:creationId xmlns:p14="http://schemas.microsoft.com/office/powerpoint/2010/main" val="318418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Very tough to determine incidence</a:t>
            </a:r>
            <a:r>
              <a:rPr lang="en-US" baseline="0" dirty="0" smtClean="0"/>
              <a:t> rates, morbidity rates and mortality rates when the definition of mental illness is so widely varied.  One cannot compare two areas with differing definitions – it’s like comparing apples to potatoes!</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4</a:t>
            </a:fld>
            <a:endParaRPr lang="en-US"/>
          </a:p>
        </p:txBody>
      </p:sp>
    </p:spTree>
    <p:extLst>
      <p:ext uri="{BB962C8B-B14F-4D97-AF65-F5344CB8AC3E}">
        <p14:creationId xmlns:p14="http://schemas.microsoft.com/office/powerpoint/2010/main" val="494370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54200" y="685800"/>
            <a:ext cx="3149600" cy="2362200"/>
          </a:xfrm>
        </p:spPr>
      </p:sp>
      <p:sp>
        <p:nvSpPr>
          <p:cNvPr id="3" name="Notes Placeholder 2"/>
          <p:cNvSpPr>
            <a:spLocks noGrp="1"/>
          </p:cNvSpPr>
          <p:nvPr>
            <p:ph type="body" idx="1"/>
          </p:nvPr>
        </p:nvSpPr>
        <p:spPr>
          <a:xfrm>
            <a:off x="685800" y="3048000"/>
            <a:ext cx="5486400" cy="4114800"/>
          </a:xfrm>
        </p:spPr>
        <p:txBody>
          <a:bodyPr/>
          <a:lstStyle/>
          <a:p>
            <a:r>
              <a:rPr lang="en-US" b="0" i="0" dirty="0" smtClean="0"/>
              <a:t>Discussion</a:t>
            </a:r>
            <a:r>
              <a:rPr lang="en-US" b="0" i="0" baseline="0" dirty="0" smtClean="0"/>
              <a:t> on each of these occurs on the next few slides.</a:t>
            </a:r>
            <a:endParaRPr lang="en-US" b="0" i="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27</a:t>
            </a:fld>
            <a:endParaRPr lang="en-US"/>
          </a:p>
        </p:txBody>
      </p:sp>
    </p:spTree>
    <p:extLst>
      <p:ext uri="{BB962C8B-B14F-4D97-AF65-F5344CB8AC3E}">
        <p14:creationId xmlns:p14="http://schemas.microsoft.com/office/powerpoint/2010/main" val="3583936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Drugs and alcohol</a:t>
            </a:r>
          </a:p>
          <a:p>
            <a:r>
              <a:rPr lang="en-US" b="0" dirty="0" smtClean="0"/>
              <a:t>The prevalence</a:t>
            </a:r>
            <a:r>
              <a:rPr lang="en-US" b="0" baseline="0" dirty="0" smtClean="0"/>
              <a:t> of illicit drug use in the 12 to 18 year old population has dropped between the period of 2002 to 2008 and has remained stable since.  The most commonly reported illicit drug for this age group is…you guess it!  Marijuana.  In 2008, just over 50% of youth aged 12 to 20 reported drinking alcohol in the previous month.  Of these, 23.3% were binge drinkers, which is defined as having five or more drinks on the same occasion on at least 1 day in the past 30 days.  An additional 6.9% were heavy drinkers, defined as five or more drinks on the same occasion on 5 or more days in the past 30 days.  Staggering statistics!</a:t>
            </a:r>
          </a:p>
          <a:p>
            <a:endParaRPr lang="en-US" b="0" baseline="0" dirty="0" smtClean="0"/>
          </a:p>
          <a:p>
            <a:r>
              <a:rPr lang="en-US" b="0" baseline="0" dirty="0" smtClean="0"/>
              <a:t>School-based drug and alcohol prevention programs have been fairly effective.  </a:t>
            </a:r>
          </a:p>
          <a:p>
            <a:endParaRPr lang="en-US" b="0" baseline="0" dirty="0" smtClean="0"/>
          </a:p>
          <a:p>
            <a:endParaRPr lang="en-US" b="0" i="1" dirty="0" smtClean="0"/>
          </a:p>
          <a:p>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28</a:t>
            </a:fld>
            <a:endParaRPr lang="en-US"/>
          </a:p>
        </p:txBody>
      </p:sp>
    </p:spTree>
    <p:extLst>
      <p:ext uri="{BB962C8B-B14F-4D97-AF65-F5344CB8AC3E}">
        <p14:creationId xmlns:p14="http://schemas.microsoft.com/office/powerpoint/2010/main" val="1458654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Smoking</a:t>
            </a:r>
          </a:p>
          <a:p>
            <a:r>
              <a:rPr lang="en-US" b="0" dirty="0" smtClean="0"/>
              <a:t>Although there was a downward trend of youth</a:t>
            </a:r>
            <a:r>
              <a:rPr lang="en-US" b="0" baseline="0" dirty="0" smtClean="0"/>
              <a:t> cigarette smoking in the years 2004-2006, the numbers have remained fairly stable since.  White students were more likely to smoke cigarettes than any other racial or ethnic group.  The number of current female cigarette smokers has decreased, but the number of males aged 12 to 17 who smoke cigarettes has remained the same.  As cigarette smoking is a primary risk factor for the development of coronary artery disease and stroke, predictions indicate that ¼ to ½ million people will have shorter lives due to  smoking at a cost of $36 to $73 BILLION in life years.</a:t>
            </a:r>
          </a:p>
          <a:p>
            <a:endParaRPr lang="en-US" b="0" baseline="0" dirty="0" smtClean="0"/>
          </a:p>
          <a:p>
            <a:r>
              <a:rPr lang="en-US" b="0" i="1" baseline="0" dirty="0" smtClean="0"/>
              <a:t>Healthy People 2010</a:t>
            </a:r>
            <a:r>
              <a:rPr lang="en-US" b="0" i="0" baseline="0" dirty="0" smtClean="0"/>
              <a:t>  focuses in on specific objectives which target adolescent tobacco use, including reducing the number of people who reported using a tobacco product in the past month from by almost 20% and increasing the average age in which youth begin tobacco use from 12 to 14.</a:t>
            </a:r>
          </a:p>
          <a:p>
            <a:endParaRPr lang="en-US" b="0" i="0" baseline="0" dirty="0" smtClean="0"/>
          </a:p>
          <a:p>
            <a:r>
              <a:rPr lang="en-US" b="0" i="0" baseline="0" dirty="0" smtClean="0"/>
              <a:t>A 1994 MMWR article states that youth spend up to 25% of their waking hours in school – they are a captive audience!  Tobacco prevention programming should begin PRIOR to use…hopefully, students will never start.  Schools should develop (and enforce!) a school policy on tobacco use, provide instruction on short- and long-term negative consequences (both physiologic and social) of use, teach refusal skills, provide training for teachers who will be teaching the content, involve families/parents in support of school-based programs to prevent use, support cessation efforts, as well as assess current programming at regular intervals to determine if needs are being met and what changes can be made.</a:t>
            </a:r>
          </a:p>
          <a:p>
            <a:endParaRPr lang="en-US" b="0" i="0" baseline="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29</a:t>
            </a:fld>
            <a:endParaRPr lang="en-US"/>
          </a:p>
        </p:txBody>
      </p:sp>
    </p:spTree>
    <p:extLst>
      <p:ext uri="{BB962C8B-B14F-4D97-AF65-F5344CB8AC3E}">
        <p14:creationId xmlns:p14="http://schemas.microsoft.com/office/powerpoint/2010/main" val="6196141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Sexual behavior and teen pregnancy</a:t>
            </a:r>
          </a:p>
          <a:p>
            <a:r>
              <a:rPr lang="en-US" b="0" dirty="0" smtClean="0"/>
              <a:t>The American Psychological Association has recommended annual screening for sexual activity</a:t>
            </a:r>
            <a:r>
              <a:rPr lang="en-US" b="0" baseline="0" dirty="0" smtClean="0"/>
              <a:t> and condom use in adolescents.  This screening, though, is a little more complex than a hearing test due to many barriers for this type of healthcare for the teen population.  Teen pregnancies have been declining over the past 10 years; however each year approximately 1 million adolescent females become pregnant.  The long-lasting effects of teen pregnancy have kept it on the list of major public health problems.  Morbidity associated with teen pregnancy includes pre-term birth, low birth weight, child abuse, neglect, poverty, and premature death.  Infant mortality is higher in children of teenaged mothers than in other children.</a:t>
            </a:r>
          </a:p>
          <a:p>
            <a:endParaRPr lang="en-US" b="0" baseline="0" dirty="0" smtClean="0"/>
          </a:p>
          <a:p>
            <a:endParaRPr lang="en-US" b="0" baseline="0" dirty="0" smtClean="0"/>
          </a:p>
          <a:p>
            <a:r>
              <a:rPr lang="en-US" b="0" baseline="0" dirty="0" smtClean="0"/>
              <a:t>The decline in teen pregnancies is theorized to be due to a welfare reform which resulted in laws that mandated that at least 25% of communities in the country have programs to prevent teen pregnancy in operation.  This program also gave states incentives to reduce out-of-wedlock births.  Additional federal programs provided funding for pregnancy prevention services.</a:t>
            </a:r>
          </a:p>
          <a:p>
            <a:endParaRPr lang="en-US" b="0" baseline="0" dirty="0" smtClean="0"/>
          </a:p>
          <a:p>
            <a:r>
              <a:rPr lang="en-US" b="0" baseline="0" dirty="0" smtClean="0"/>
              <a:t>The prevalence of sexual intercourse among high school students is 47.8%.  Nationally, 7.1% of students report that their first sexual experience was prior to 13 years of age.</a:t>
            </a:r>
          </a:p>
          <a:p>
            <a:endParaRPr lang="en-US" b="0" baseline="0" dirty="0" smtClean="0"/>
          </a:p>
          <a:p>
            <a:r>
              <a:rPr lang="en-US" b="0" baseline="0" dirty="0" smtClean="0"/>
              <a:t>Successful strategies for school-based prevention programs range from pregnancy prevention to responsible sexual behavior (including abstinence education) to improved contraceptive counseling and confidential reproductive services.</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30</a:t>
            </a:fld>
            <a:endParaRPr lang="en-US"/>
          </a:p>
        </p:txBody>
      </p:sp>
    </p:spTree>
    <p:extLst>
      <p:ext uri="{BB962C8B-B14F-4D97-AF65-F5344CB8AC3E}">
        <p14:creationId xmlns:p14="http://schemas.microsoft.com/office/powerpoint/2010/main" val="3246487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Sexually Transmitted Infections</a:t>
            </a:r>
          </a:p>
          <a:p>
            <a:r>
              <a:rPr lang="en-US" b="0" dirty="0" smtClean="0"/>
              <a:t>STIs</a:t>
            </a:r>
            <a:r>
              <a:rPr lang="en-US" b="0" baseline="0" dirty="0" smtClean="0"/>
              <a:t> are among the most common infectious diseases nationwide.  In a 2003-2004 survey, at least 1 in 4 adolescents had at least one of the most common STIs.  HPV was the most common, followed by chlamydia, </a:t>
            </a:r>
            <a:r>
              <a:rPr lang="en-US" b="0" baseline="0" dirty="0" err="1" smtClean="0"/>
              <a:t>trichomoniasis</a:t>
            </a:r>
            <a:r>
              <a:rPr lang="en-US" b="0" baseline="0" dirty="0" smtClean="0"/>
              <a:t>, and HSV-2.  </a:t>
            </a:r>
          </a:p>
          <a:p>
            <a:endParaRPr lang="en-US" b="0" baseline="0" dirty="0" smtClean="0"/>
          </a:p>
          <a:p>
            <a:r>
              <a:rPr lang="en-US" b="0" baseline="0" dirty="0" smtClean="0"/>
              <a:t>The school nurse’s role as case finder is important as he or she can provide counseling and referral for STI treatment.  Symptomatic students cannot be excluded from school due to a suspected STI.  Federal law states that adolescents can go to a health department STI clinic and receive diagnosis and treatment WITHOUT parental consent.  If this were not the case, some students would choose to NOT seek treatment, which, as you may recall from our STI presentations, may have long-term consequences.  The school nurse should respect the student’s privacy and assist with arranging for diagnosis and treatment.  Sexual contacts of the student may be more easily located by health department staff at the school;  this facilitates the diagnosis and treatment of the contacts and the school nurse may also be a part of this process.</a:t>
            </a:r>
          </a:p>
          <a:p>
            <a:endParaRPr lang="en-US" b="0" baseline="0" dirty="0" smtClean="0"/>
          </a:p>
          <a:p>
            <a:r>
              <a:rPr lang="en-US" b="0" baseline="0" dirty="0" smtClean="0"/>
              <a:t>One of the most important strategies recommended by the CDC for reducing the spread of HIV is making HIV screening a routine part of healthcare for adolescents and adults aged 13 to 64 years of age.</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31</a:t>
            </a:fld>
            <a:endParaRPr lang="en-US"/>
          </a:p>
        </p:txBody>
      </p:sp>
    </p:spTree>
    <p:extLst>
      <p:ext uri="{BB962C8B-B14F-4D97-AF65-F5344CB8AC3E}">
        <p14:creationId xmlns:p14="http://schemas.microsoft.com/office/powerpoint/2010/main" val="27190137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Nutrition</a:t>
            </a:r>
          </a:p>
          <a:p>
            <a:r>
              <a:rPr lang="en-US" b="0" dirty="0" smtClean="0"/>
              <a:t>Obesity is a serious health concern for both children</a:t>
            </a:r>
            <a:r>
              <a:rPr lang="en-US" b="0" baseline="0" dirty="0" smtClean="0"/>
              <a:t> and adolescents.  An estimated 17% of children and adolescents aged 2 to 19 are obese.  This is mostly due to overeating and insufficient amounts of exercise.  Obesity in childhood and adolescence, of course, can lead to multiple problems in adulthood such as hypertension, hypercholesterolemia, and Type II diabetes.  Additionally, cardiovascular disease is the 5</a:t>
            </a:r>
            <a:r>
              <a:rPr lang="en-US" b="0" baseline="30000" dirty="0" smtClean="0"/>
              <a:t>th</a:t>
            </a:r>
            <a:r>
              <a:rPr lang="en-US" b="0" baseline="0" dirty="0" smtClean="0"/>
              <a:t> leading cause of death in adolescents, and there has been a marked increase in insulin resistance and Type II diabetes in this population.  In recent years, the obesity epidemic appears to be stabilizing, but still remains at an extremely high level.</a:t>
            </a:r>
          </a:p>
          <a:p>
            <a:endParaRPr lang="en-US" b="0" baseline="0" dirty="0" smtClean="0"/>
          </a:p>
          <a:p>
            <a:r>
              <a:rPr lang="en-US" b="0" baseline="0" dirty="0" smtClean="0"/>
              <a:t>Adolescents, both in the school setting and outside the school setting, have access to foods with low nutritional value and high fat and calories.  This can be in the form of vending machines, selecting school lunch items “a la carte” (and making multiple poor choices) and fast food.  The United States Department of Agriculture (USDA) has played a key role in improving school lunch programs, there is no law addressing foods sold OUTSIDE the cafeteria (think vending machines, going out to eat, etc.).</a:t>
            </a:r>
          </a:p>
          <a:p>
            <a:endParaRPr lang="en-US" b="0" baseline="0" dirty="0" smtClean="0"/>
          </a:p>
          <a:p>
            <a:r>
              <a:rPr lang="en-US" b="0" baseline="0" dirty="0" smtClean="0"/>
              <a:t>School health programs focus on changing societal norms as well as the environment.  The idea is to make it “OK” or “cool” to make healthy, nutritious selections as well as to offer healthier choices in vending machines.  There are multiple guidelines recommended by the CDC including policy and regulatory strategies, community participation, establishment of public and private partnerships, and strategic use of media among others.</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32</a:t>
            </a:fld>
            <a:endParaRPr lang="en-US"/>
          </a:p>
        </p:txBody>
      </p:sp>
    </p:spTree>
    <p:extLst>
      <p:ext uri="{BB962C8B-B14F-4D97-AF65-F5344CB8AC3E}">
        <p14:creationId xmlns:p14="http://schemas.microsoft.com/office/powerpoint/2010/main" val="11261906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Violence</a:t>
            </a:r>
          </a:p>
          <a:p>
            <a:r>
              <a:rPr lang="en-US" b="0" dirty="0" smtClean="0"/>
              <a:t>Violence was</a:t>
            </a:r>
            <a:r>
              <a:rPr lang="en-US" b="0" baseline="0" dirty="0" smtClean="0"/>
              <a:t> declared a health emergency in 1985 and has been a focus ever since.  The incidence of youth violence is higher here than in other developed countries.  Often behaviors such as bullying, coercion, and threats go under- or unreported.</a:t>
            </a:r>
          </a:p>
          <a:p>
            <a:endParaRPr lang="en-US" b="0" baseline="0" dirty="0" smtClean="0"/>
          </a:p>
          <a:p>
            <a:r>
              <a:rPr lang="en-US" b="0" baseline="0" dirty="0" smtClean="0"/>
              <a:t>Many prevention programs have been implemented that make the schools a safer environment than anywhere else for some children.  Traditional violence is not the only problem, though.  With the advances in technology, students are texting, </a:t>
            </a:r>
            <a:r>
              <a:rPr lang="en-US" b="0" baseline="0" dirty="0" err="1" smtClean="0"/>
              <a:t>IMing</a:t>
            </a:r>
            <a:r>
              <a:rPr lang="en-US" b="0" baseline="0" dirty="0" smtClean="0"/>
              <a:t> and using social networks such as Facebook and Twitter.  Although there are many positives to this technology, it also comes with negatives as well as it can be used to harass and intimidate other people.  </a:t>
            </a:r>
          </a:p>
          <a:p>
            <a:endParaRPr lang="en-US" b="0" baseline="0" dirty="0" smtClean="0"/>
          </a:p>
          <a:p>
            <a:r>
              <a:rPr lang="en-US" b="1" baseline="0" dirty="0" smtClean="0"/>
              <a:t>“Electronic aggression</a:t>
            </a:r>
            <a:r>
              <a:rPr lang="en-US" b="0" baseline="0" dirty="0" smtClean="0"/>
              <a:t> is defined as any kind of aggression perpetrated through technology.  It includes harassment, bullying, teasing, telling lies, making fun of someone, making rude or mean comments, spreading rumors, or making threatening or aggressive comments that occur through e-mail, a chat room, instant messaging, a website, blogs, or text messaging.”  </a:t>
            </a:r>
          </a:p>
          <a:p>
            <a:endParaRPr lang="en-US" b="0" baseline="0" dirty="0" smtClean="0"/>
          </a:p>
          <a:p>
            <a:r>
              <a:rPr lang="en-US" b="0" baseline="0" dirty="0" smtClean="0"/>
              <a:t>Additional areas of concern arise with “sexting” or text/pix messaging images or dialogue of a sexual nature.  Many teens do not consider the fact that their texts are NOT private, particularly if the recipient of their message chooses to “pass it on” to numerous other individuals.  </a:t>
            </a:r>
          </a:p>
          <a:p>
            <a:endParaRPr lang="en-US" b="0" baseline="0" dirty="0" smtClean="0"/>
          </a:p>
          <a:p>
            <a:r>
              <a:rPr lang="en-US" b="0" baseline="0" dirty="0" smtClean="0"/>
              <a:t>School have responded by developing policies on the use of cell phones on school grounds and developed policies to block access to certain websites on school-owned computers.  Other areas for schools to focus include bullying prevention policies, training for staff on electronic aggression, creating a positive school atmosphere as well as having a plan in place to address any incidents or violations of the policies.</a:t>
            </a:r>
          </a:p>
          <a:p>
            <a:endParaRPr lang="en-US" b="0" baseline="0" dirty="0" smtClean="0"/>
          </a:p>
          <a:p>
            <a:r>
              <a:rPr lang="en-US" b="0" baseline="0" dirty="0" smtClean="0"/>
              <a:t>Bullying is a very real problem both in large cities and small towns.  Please go to the link listed in the slide – it is a short article from the Chicago Tribune.  This small community is just south of Danville, and </a:t>
            </a:r>
            <a:r>
              <a:rPr lang="en-US" b="0" baseline="0" dirty="0" err="1" smtClean="0"/>
              <a:t>Ashlynn</a:t>
            </a:r>
            <a:r>
              <a:rPr lang="en-US" b="0" baseline="0" dirty="0" smtClean="0"/>
              <a:t> did, in fact, commit suicide due to the bullying she endured.</a:t>
            </a:r>
            <a:endParaRPr lang="en-US" b="1"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33</a:t>
            </a:fld>
            <a:endParaRPr lang="en-US"/>
          </a:p>
        </p:txBody>
      </p:sp>
    </p:spTree>
    <p:extLst>
      <p:ext uri="{BB962C8B-B14F-4D97-AF65-F5344CB8AC3E}">
        <p14:creationId xmlns:p14="http://schemas.microsoft.com/office/powerpoint/2010/main" val="20373077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text states that as many as 10-15% of children in schools</a:t>
            </a:r>
            <a:r>
              <a:rPr lang="en-US" baseline="0" dirty="0" smtClean="0"/>
              <a:t> are affected with chronic conditions.  The school nurse as an advocate has two roles:  spreading knowledge and networking.  Although spreading knowledge does not necessarily guarantee that someone will be or stay healthy, it does give a person a sense of control over his or her own healthcare, which will encourage health behaviors and healthy lifestyle choices.  Networking with parents, teachers, administration, and other healthcare providers can ensure that a child has access to all educational resources and opportunities possible to maximize a child’s full potential.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34</a:t>
            </a:fld>
            <a:endParaRPr lang="en-US"/>
          </a:p>
        </p:txBody>
      </p:sp>
    </p:spTree>
    <p:extLst>
      <p:ext uri="{BB962C8B-B14F-4D97-AF65-F5344CB8AC3E}">
        <p14:creationId xmlns:p14="http://schemas.microsoft.com/office/powerpoint/2010/main" val="894233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True</a:t>
            </a:r>
          </a:p>
          <a:p>
            <a:pPr>
              <a:buFontTx/>
              <a:buNone/>
            </a:pPr>
            <a:r>
              <a:rPr lang="en-US" dirty="0" smtClean="0"/>
              <a:t>   Rationale: Genetic, biological, and environmental risk factors all influence the incidence of mental illness. Early intervention can minimize the morbidity associated with mental illness.</a:t>
            </a:r>
          </a:p>
        </p:txBody>
      </p:sp>
      <p:sp>
        <p:nvSpPr>
          <p:cNvPr id="4" name="Slide Number Placeholder 3"/>
          <p:cNvSpPr>
            <a:spLocks noGrp="1"/>
          </p:cNvSpPr>
          <p:nvPr>
            <p:ph type="sldNum" sz="quarter" idx="10"/>
          </p:nvPr>
        </p:nvSpPr>
        <p:spPr/>
        <p:txBody>
          <a:bodyPr/>
          <a:lstStyle/>
          <a:p>
            <a:fld id="{138EDC78-A63D-4963-9D6C-90219D4CCD4F}" type="slidenum">
              <a:rPr lang="en-US" smtClean="0"/>
              <a:pPr/>
              <a:t>6</a:t>
            </a:fld>
            <a:endParaRPr lang="en-US"/>
          </a:p>
        </p:txBody>
      </p:sp>
    </p:spTree>
    <p:extLst>
      <p:ext uri="{BB962C8B-B14F-4D97-AF65-F5344CB8AC3E}">
        <p14:creationId xmlns:p14="http://schemas.microsoft.com/office/powerpoint/2010/main" val="994160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Epidemiology – About</a:t>
            </a:r>
            <a:r>
              <a:rPr lang="en-US" baseline="0" dirty="0" smtClean="0"/>
              <a:t> 1% of world’s population have; </a:t>
            </a:r>
            <a:r>
              <a:rPr lang="en-US" baseline="0" dirty="0" err="1" smtClean="0"/>
              <a:t>sx</a:t>
            </a:r>
            <a:r>
              <a:rPr lang="en-US" baseline="0" dirty="0" smtClean="0"/>
              <a:t> usually appear  late adolescence or young adulthood and persist throughout life; etiology is unknown; lots of possible sources of increased risk of developing schizophrenia (i.e. pregnancy complication, complication in pregnancy delivery, viral infection, early childhood stress, head injury, substance abuse).</a:t>
            </a:r>
          </a:p>
          <a:p>
            <a:endParaRPr lang="en-US" baseline="0" dirty="0" smtClean="0"/>
          </a:p>
          <a:p>
            <a:r>
              <a:rPr lang="en-US" baseline="0" dirty="0" smtClean="0"/>
              <a:t>Early intervention programs – Often used for those “at-risk”; teams of specialized professionals who work together to maintain the person’s current level of educational and vocational functioning.  Based on the theory that repeated episodes of psychosis are harmful to the brain; researchers think that use of these programs help improve a person’s responsiveness to medications</a:t>
            </a:r>
          </a:p>
          <a:p>
            <a:endParaRPr lang="en-US" baseline="0" dirty="0" smtClean="0"/>
          </a:p>
          <a:p>
            <a:r>
              <a:rPr lang="en-US" baseline="0" dirty="0" smtClean="0"/>
              <a:t>Primary prevention – possible link to use of cannabis and development of mental health issues; important to try to prevent its use in the first place, particularly in individuals who are “at-risk”</a:t>
            </a:r>
          </a:p>
          <a:p>
            <a:endParaRPr lang="en-US" baseline="0" dirty="0" smtClean="0"/>
          </a:p>
          <a:p>
            <a:r>
              <a:rPr lang="en-US" baseline="0" dirty="0" smtClean="0"/>
              <a:t>Treatment adherence – </a:t>
            </a:r>
            <a:r>
              <a:rPr lang="en-US" baseline="0" dirty="0" err="1" smtClean="0"/>
              <a:t>Nonadherence</a:t>
            </a:r>
            <a:r>
              <a:rPr lang="en-US" baseline="0" dirty="0" smtClean="0"/>
              <a:t> is the most common factor associated with relapse and recurrence of psychotic symptoms.  Can be just not taking the meds for ONE DAY!  Want to promote oral and written reminders (I say program it into the cell phone with an alarm!), use of family to help remind the patient, etc.  Long-acting injections are available, but first must determine patient’s response to oral forms of the medication, which are short-acting.  Don’t want to inject something that is long-acting and not know the patient’s response – once it’s injected, you can’t get it back out!</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Role of CHN – Keep in mind that with deinstitutionalization, families will take on more and more of the care of patients affected by schizophrenia.  This also includes the financial end of things, as the families have to assist in paying for any services.  Families may also need respite care as well. </a:t>
            </a:r>
            <a:r>
              <a:rPr lang="en-US" sz="1200" dirty="0" smtClean="0"/>
              <a:t>Respite services, day treatment facilities, and sheltered workshops are a few of the outpatient services that help alleviate the daily burden of care for families.  </a:t>
            </a:r>
            <a:r>
              <a:rPr lang="en-US" baseline="0" dirty="0" smtClean="0"/>
              <a:t>One of the largest groups of people who benefit from federal and state welfare funds are those with schizophrenia.  </a:t>
            </a:r>
            <a:r>
              <a:rPr lang="en-US" sz="1200" dirty="0" smtClean="0"/>
              <a:t>To address these shortcomings in the delivery of care, community mental health teams coordinate both the psychosocial and psychopharmacological needs.  </a:t>
            </a:r>
            <a:r>
              <a:rPr lang="en-US" baseline="0" dirty="0" smtClean="0"/>
              <a:t>Keep in mind that those with mental illness may also have a number of comorbid conditions, such as diabetes or hypertension.</a:t>
            </a:r>
          </a:p>
          <a:p>
            <a:r>
              <a:rPr lang="en-US" sz="1200" dirty="0" smtClean="0"/>
              <a:t>  </a:t>
            </a:r>
          </a:p>
          <a:p>
            <a:endParaRPr lang="en-US" baseline="0" dirty="0" smtClean="0"/>
          </a:p>
          <a:p>
            <a:endParaRPr lang="en-US" baseline="0" dirty="0" smtClean="0"/>
          </a:p>
          <a:p>
            <a:endParaRPr lang="en-US" baseline="0" dirty="0" smtClean="0"/>
          </a:p>
          <a:p>
            <a:r>
              <a:rPr lang="en-US" baseline="0" dirty="0" smtClean="0"/>
              <a:t>Important ideas to review – tardive dyskinesia, nursing concepts associated with first- and second-generation antipsychotics (side effects to educate patient on), deinstitutionalization</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8</a:t>
            </a:fld>
            <a:endParaRPr lang="en-US"/>
          </a:p>
        </p:txBody>
      </p:sp>
    </p:spTree>
    <p:extLst>
      <p:ext uri="{BB962C8B-B14F-4D97-AF65-F5344CB8AC3E}">
        <p14:creationId xmlns:p14="http://schemas.microsoft.com/office/powerpoint/2010/main" val="604277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Epidemiology</a:t>
            </a:r>
          </a:p>
          <a:p>
            <a:r>
              <a:rPr lang="en-US" dirty="0" smtClean="0"/>
              <a:t>	Social Factors – the two most consistent social factors associated with depression and anxiety are education and employment status (the lower the educational level and the greater the incidence of unemployment</a:t>
            </a:r>
            <a:r>
              <a:rPr lang="en-US" baseline="0" dirty="0" smtClean="0"/>
              <a:t> has a greater risk of developing symptoms of depression and anxiety).  Interestingly, the social factors with the lowest impact are lack of social support and being a single parent.</a:t>
            </a:r>
          </a:p>
          <a:p>
            <a:r>
              <a:rPr lang="en-US" baseline="0" dirty="0" smtClean="0"/>
              <a:t>	Biological theories – may be some links between trauma, cortisol levels in the brain, and depression/anxiety and even psychosis.  </a:t>
            </a:r>
          </a:p>
          <a:p>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Populations at suicide risk – aged 10-24 is a huge risk area (4</a:t>
            </a:r>
            <a:r>
              <a:rPr lang="en-US" baseline="30000" dirty="0" smtClean="0"/>
              <a:t>th</a:t>
            </a:r>
            <a:r>
              <a:rPr lang="en-US" baseline="0" dirty="0" smtClean="0"/>
              <a:t> cause of death in 10-14 year olds and the 3</a:t>
            </a:r>
            <a:r>
              <a:rPr lang="en-US" baseline="30000" dirty="0" smtClean="0"/>
              <a:t>rd</a:t>
            </a:r>
            <a:r>
              <a:rPr lang="en-US" baseline="0" dirty="0" smtClean="0"/>
              <a:t> in 15-24 year olds).  Primary prevention is a key concept – and the CHN (by functioning in areas that are often less traditional than the hospital setting) is in the perfect position.  Churches, school, and recreational centers, etc. – great places for education.  Sometimes the obvious has to be stated – if someone in the home is at-risk for suicide, tell families to lock up their firearms and store bullets in a separate area from the gun; likewise, remove all medications that could be taken in lethal quantities, etc.  Suicide rates gradually increase with age.  Completed suicides are higher in men than women (retired, divorced, white men are at highest risk).  Cultural values, as well as family values, may influence suicide rates. </a:t>
            </a:r>
            <a:r>
              <a:rPr lang="en-US" dirty="0" smtClean="0"/>
              <a:t>Public health initiatives to educate communities about mental health can be effective in lowering the incidence of high-risk behaviors such as suicide.</a:t>
            </a:r>
          </a:p>
          <a:p>
            <a:endParaRPr lang="en-US" baseline="0" dirty="0" smtClean="0"/>
          </a:p>
          <a:p>
            <a:endParaRPr lang="en-US" baseline="0" dirty="0" smtClean="0"/>
          </a:p>
          <a:p>
            <a:r>
              <a:rPr lang="en-US" baseline="0" dirty="0" smtClean="0"/>
              <a:t>Nursing interventions -- </a:t>
            </a:r>
          </a:p>
          <a:p>
            <a:r>
              <a:rPr lang="en-US" baseline="0" dirty="0" smtClean="0"/>
              <a:t>Important ideas to review – SSRIs (side effects), TCAs (side effects), ECT therapy, benzodiazepines (risks of long-term use)</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9</a:t>
            </a:fld>
            <a:endParaRPr lang="en-US"/>
          </a:p>
        </p:txBody>
      </p:sp>
    </p:spTree>
    <p:extLst>
      <p:ext uri="{BB962C8B-B14F-4D97-AF65-F5344CB8AC3E}">
        <p14:creationId xmlns:p14="http://schemas.microsoft.com/office/powerpoint/2010/main" val="1673044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False</a:t>
            </a:r>
          </a:p>
          <a:p>
            <a:pPr>
              <a:buFontTx/>
              <a:buNone/>
            </a:pPr>
            <a:r>
              <a:rPr lang="en-US" dirty="0" smtClean="0"/>
              <a:t>   Rationale: Adherence to psychopharmacology and psychotherapy enhances recovery from mental illness.</a:t>
            </a:r>
          </a:p>
          <a:p>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10</a:t>
            </a:fld>
            <a:endParaRPr lang="en-US"/>
          </a:p>
        </p:txBody>
      </p:sp>
    </p:spTree>
    <p:extLst>
      <p:ext uri="{BB962C8B-B14F-4D97-AF65-F5344CB8AC3E}">
        <p14:creationId xmlns:p14="http://schemas.microsoft.com/office/powerpoint/2010/main" val="2450513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Hyperactivity and impulsivity are evident in ALL AREAS</a:t>
            </a:r>
            <a:r>
              <a:rPr lang="en-US" baseline="0" dirty="0" smtClean="0"/>
              <a:t> of the child’s life.  Child can’t sit still, always has to be moving, can’t finish an activity, etc.  Mood and anxiety symptoms are NOT predominant.  People don’t usually look at an ADHD/ADD child and think they are moody, angry or irritable.</a:t>
            </a:r>
          </a:p>
          <a:p>
            <a:endParaRPr lang="en-US" baseline="0" dirty="0" smtClean="0"/>
          </a:p>
          <a:p>
            <a:r>
              <a:rPr lang="en-US" baseline="0" dirty="0" smtClean="0"/>
              <a:t>In bipolar disorder, mood symptoms are a key feature.  Prodromal symptoms are evident in children are less than 3 years of age.  Slightest frustration can start tears, screaming, or anxiety symptoms.  This is more severe than the temper tantrums that accompany the “terrible twos.”  Bipolar children may have episodes lasting 2-3 HOURS and may be inconsolable.</a:t>
            </a:r>
          </a:p>
          <a:p>
            <a:endParaRPr lang="en-US" baseline="0" dirty="0" smtClean="0"/>
          </a:p>
          <a:p>
            <a:r>
              <a:rPr lang="en-US" baseline="0" dirty="0" smtClean="0"/>
              <a:t>Important ideas to review:  Black box warning (in particular what it is and its significance in children and SSRI use)</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11</a:t>
            </a:fld>
            <a:endParaRPr lang="en-US"/>
          </a:p>
        </p:txBody>
      </p:sp>
    </p:spTree>
    <p:extLst>
      <p:ext uri="{BB962C8B-B14F-4D97-AF65-F5344CB8AC3E}">
        <p14:creationId xmlns:p14="http://schemas.microsoft.com/office/powerpoint/2010/main" val="1981472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Autism</a:t>
            </a:r>
            <a:r>
              <a:rPr lang="en-US" baseline="0" dirty="0" smtClean="0"/>
              <a:t> is, of course, a condition that is on the rise.  Researchers are looking for causes or exposures that affect entire populations.  The exact etiology is not known.  Many different theories exist.  </a:t>
            </a:r>
          </a:p>
          <a:p>
            <a:endParaRPr lang="en-US" baseline="0" dirty="0" smtClean="0"/>
          </a:p>
          <a:p>
            <a:r>
              <a:rPr lang="en-US" baseline="0" dirty="0" smtClean="0"/>
              <a:t>Nurses should educate parents to be alert for deviations from normal development, in particular delays in language and bizarre repetitive movements.  In the past, diagnosis was often delayed until preschool age as healthcare professionals were looking for those language development delays.  Now healthcare professionals are looking for more prodromal symptoms – </a:t>
            </a:r>
            <a:r>
              <a:rPr lang="en-US" baseline="0" dirty="0" err="1" smtClean="0"/>
              <a:t>hypotonia</a:t>
            </a:r>
            <a:r>
              <a:rPr lang="en-US" baseline="0" dirty="0" smtClean="0"/>
              <a:t> (state of low muscle tone), poor attention, lack of social smile, and unusual visual interests – in those less than 12 months of age.  By age 2, prodromal symptoms may include an empty gaze and absence of emotional expression or interest in other people.  Autism has been placed on a spectrum – there are people mildly affected and people severely affected.  Treatment does not cure the disorder, but attempts to target behaviors that are most disruptive to the child’s social and psychological development.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12</a:t>
            </a:fld>
            <a:endParaRPr lang="en-US"/>
          </a:p>
        </p:txBody>
      </p:sp>
    </p:spTree>
    <p:extLst>
      <p:ext uri="{BB962C8B-B14F-4D97-AF65-F5344CB8AC3E}">
        <p14:creationId xmlns:p14="http://schemas.microsoft.com/office/powerpoint/2010/main" val="499639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13</a:t>
            </a:fld>
            <a:endParaRPr lang="en-US"/>
          </a:p>
        </p:txBody>
      </p:sp>
    </p:spTree>
    <p:extLst>
      <p:ext uri="{BB962C8B-B14F-4D97-AF65-F5344CB8AC3E}">
        <p14:creationId xmlns:p14="http://schemas.microsoft.com/office/powerpoint/2010/main" val="2081527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10/25/2012</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A08511-CBA9-45BB-A703-D2124CA0B095}" type="datetime1">
              <a:rPr lang="en-US" smtClean="0"/>
              <a:t>10/25/2012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AAF83F7E-31E4-40BB-B9D6-C3F2C2C06C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93C041-8D6B-4741-BA5C-48779B36887C}" type="datetime1">
              <a:rPr lang="en-US" smtClean="0"/>
              <a:t>10/25/2012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8094F7ED-1321-456C-B250-572BDF2127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D9878C-9A49-4416-8AEE-903725275A9D}" type="datetime1">
              <a:rPr lang="en-US" smtClean="0"/>
              <a:t>10/25/2012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C811863C-B943-4A62-BAA7-8363C09B7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C75D3F-7165-4695-9A7E-34D2B3674000}" type="datetime1">
              <a:rPr lang="en-US" smtClean="0"/>
              <a:t>10/25/2012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F27A2D96-752C-44CF-816B-51C14FCDEC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75B11C9-6F22-4457-A888-1E20DC75618C}" type="datetime1">
              <a:rPr lang="en-US" smtClean="0"/>
              <a:t>10/25/2012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76F71C4C-9053-4FD6-B967-E3A3B3BB8931}"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31CC8C4-ECBF-4A8B-A620-4AAA025DB144}" type="datetime1">
              <a:rPr lang="en-US" smtClean="0"/>
              <a:t>10/25/2012</a:t>
            </a:fld>
            <a:endParaRPr lang="en-US"/>
          </a:p>
        </p:txBody>
      </p:sp>
      <p:sp>
        <p:nvSpPr>
          <p:cNvPr id="8" name="Footer Placeholder 7"/>
          <p:cNvSpPr>
            <a:spLocks noGrp="1"/>
          </p:cNvSpPr>
          <p:nvPr>
            <p:ph type="ftr" sz="quarter" idx="11"/>
          </p:nvPr>
        </p:nvSpPr>
        <p:spPr/>
        <p:txBody>
          <a:bodyPr/>
          <a:lstStyle/>
          <a:p>
            <a:r>
              <a:rPr lang="en-US" smtClean="0"/>
              <a:t>add footer here (go to view menu and choose header)</a:t>
            </a:r>
            <a:endParaRPr lang="en-US"/>
          </a:p>
        </p:txBody>
      </p:sp>
      <p:sp>
        <p:nvSpPr>
          <p:cNvPr id="9" name="Slide Number Placeholder 8"/>
          <p:cNvSpPr>
            <a:spLocks noGrp="1"/>
          </p:cNvSpPr>
          <p:nvPr>
            <p:ph type="sldNum" sz="quarter" idx="12"/>
          </p:nvPr>
        </p:nvSpPr>
        <p:spPr/>
        <p:txBody>
          <a:bodyPr/>
          <a:lstStyle/>
          <a:p>
            <a:fld id="{D8A316CF-2DF3-4BFD-8072-7BBAE43E8FB6}"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9A156-F913-4F16-B760-6B0CADA1D087}" type="datetime1">
              <a:rPr lang="en-US" smtClean="0"/>
              <a:t>10/25/2012</a:t>
            </a:fld>
            <a:endParaRPr lang="en-US"/>
          </a:p>
        </p:txBody>
      </p:sp>
      <p:sp>
        <p:nvSpPr>
          <p:cNvPr id="4" name="Footer Placeholder 3"/>
          <p:cNvSpPr>
            <a:spLocks noGrp="1"/>
          </p:cNvSpPr>
          <p:nvPr>
            <p:ph type="ftr" sz="quarter" idx="11"/>
          </p:nvPr>
        </p:nvSpPr>
        <p:spPr/>
        <p:txBody>
          <a:bodyPr/>
          <a:lstStyle/>
          <a:p>
            <a:r>
              <a:rPr lang="en-US" smtClean="0"/>
              <a:t>add footer here (go to view menu and choose header)</a:t>
            </a:r>
            <a:endParaRPr lang="en-US"/>
          </a:p>
        </p:txBody>
      </p:sp>
      <p:sp>
        <p:nvSpPr>
          <p:cNvPr id="5" name="Slide Number Placeholder 4"/>
          <p:cNvSpPr>
            <a:spLocks noGrp="1"/>
          </p:cNvSpPr>
          <p:nvPr>
            <p:ph type="sldNum" sz="quarter" idx="12"/>
          </p:nvPr>
        </p:nvSpPr>
        <p:spPr/>
        <p:txBody>
          <a:bodyPr/>
          <a:lstStyle/>
          <a:p>
            <a:fld id="{80B08703-8562-4050-821A-1C0A80A450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1620D7-A061-441C-800C-6ECF8F84B425}" type="datetime1">
              <a:rPr lang="en-US" smtClean="0"/>
              <a:t>10/25/2012</a:t>
            </a:fld>
            <a:endParaRPr lang="en-US"/>
          </a:p>
        </p:txBody>
      </p:sp>
      <p:sp>
        <p:nvSpPr>
          <p:cNvPr id="3" name="Footer Placeholder 2"/>
          <p:cNvSpPr>
            <a:spLocks noGrp="1"/>
          </p:cNvSpPr>
          <p:nvPr>
            <p:ph type="ftr" sz="quarter" idx="11"/>
          </p:nvPr>
        </p:nvSpPr>
        <p:spPr/>
        <p:txBody>
          <a:bodyPr/>
          <a:lstStyle/>
          <a:p>
            <a:r>
              <a:rPr lang="en-US" smtClean="0"/>
              <a:t>add footer here (go to view menu and choose header)</a:t>
            </a:r>
            <a:endParaRPr lang="en-US"/>
          </a:p>
        </p:txBody>
      </p:sp>
      <p:sp>
        <p:nvSpPr>
          <p:cNvPr id="4" name="Slide Number Placeholder 3"/>
          <p:cNvSpPr>
            <a:spLocks noGrp="1"/>
          </p:cNvSpPr>
          <p:nvPr>
            <p:ph type="sldNum" sz="quarter" idx="12"/>
          </p:nvPr>
        </p:nvSpPr>
        <p:spPr/>
        <p:txBody>
          <a:bodyPr/>
          <a:lstStyle/>
          <a:p>
            <a:fld id="{8031AC25-782A-448B-81FB-493F22D712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73F0E-2590-495E-9A9F-D6543E92A8CB}" type="datetime1">
              <a:rPr lang="en-US" smtClean="0"/>
              <a:t>10/25/2012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32D95679-ABAB-4F12-B5EE-BCEDF148D8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EABF5E-CDAD-4196-8E34-6C4BE2539EFA}" type="datetime1">
              <a:rPr lang="en-US" smtClean="0"/>
              <a:t>10/25/2012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3DB97E5F-A67D-46B6-AA78-6B846E0DAA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E667D082-C70B-466A-99E3-8EC34F4BD66F}" type="datetime1">
              <a:rPr lang="en-US" smtClean="0"/>
              <a:t>10/25/2012</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1A4D6D44-6A25-41E0-8538-F479DF4960D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r>
              <a:rPr lang="en-US" smtClean="0"/>
              <a:t>add footer here (go to view menu and choose header)</a:t>
            </a: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articles.chicagotribune.com/2011-11-17/news/ct-met-hanging-death-1117-20111117_1_apparent-suicide-death-stuns"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5 </a:t>
            </a:r>
            <a:br>
              <a:rPr lang="en-US" dirty="0" smtClean="0"/>
            </a:br>
            <a:r>
              <a:rPr lang="en-US" dirty="0" smtClean="0"/>
              <a:t>Specialty Practice	</a:t>
            </a:r>
            <a:endParaRPr lang="en-US" dirty="0"/>
          </a:p>
        </p:txBody>
      </p:sp>
      <p:sp>
        <p:nvSpPr>
          <p:cNvPr id="3" name="Content Placeholder 2"/>
          <p:cNvSpPr>
            <a:spLocks noGrp="1"/>
          </p:cNvSpPr>
          <p:nvPr>
            <p:ph idx="1"/>
          </p:nvPr>
        </p:nvSpPr>
        <p:spPr/>
        <p:txBody>
          <a:bodyPr/>
          <a:lstStyle/>
          <a:p>
            <a:r>
              <a:rPr lang="en-US" dirty="0" smtClean="0"/>
              <a:t>Chapter 20 – Mental Health</a:t>
            </a:r>
          </a:p>
          <a:p>
            <a:r>
              <a:rPr lang="en-US" dirty="0" smtClean="0"/>
              <a:t>Chapter 21 – School Health</a:t>
            </a:r>
          </a:p>
          <a:p>
            <a:r>
              <a:rPr lang="en-US" dirty="0" smtClean="0"/>
              <a:t>Chapter 22 – Faith-Oriented Communities and Health Ministries in Faith Communities</a:t>
            </a:r>
          </a:p>
          <a:p>
            <a:r>
              <a:rPr lang="en-US" dirty="0" smtClean="0"/>
              <a:t>Chapter 23 – Palliative and End-of-Life Care</a:t>
            </a:r>
          </a:p>
          <a:p>
            <a:r>
              <a:rPr lang="en-US" dirty="0" smtClean="0"/>
              <a:t>Chapter 24 – Occupational Health Nursing</a:t>
            </a:r>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a:t>
            </a:fld>
            <a:endParaRPr lang="en-US"/>
          </a:p>
        </p:txBody>
      </p:sp>
    </p:spTree>
    <p:extLst>
      <p:ext uri="{BB962C8B-B14F-4D97-AF65-F5344CB8AC3E}">
        <p14:creationId xmlns:p14="http://schemas.microsoft.com/office/powerpoint/2010/main" val="107580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54097"/>
          </a:xfrm>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buFontTx/>
              <a:buNone/>
            </a:pPr>
            <a:r>
              <a:rPr lang="en-US" sz="2400" dirty="0"/>
              <a:t>Is the following statement True or False?</a:t>
            </a:r>
          </a:p>
          <a:p>
            <a:pPr>
              <a:buFontTx/>
              <a:buNone/>
            </a:pPr>
            <a:r>
              <a:rPr lang="en-US" sz="2400" dirty="0"/>
              <a:t>   Rationale: Adherence to psychopharmacology and psychotherapy does not enhance recovery from mental illness.</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10</a:t>
            </a:fld>
            <a:endParaRPr lang="en-US"/>
          </a:p>
        </p:txBody>
      </p:sp>
    </p:spTree>
    <p:extLst>
      <p:ext uri="{BB962C8B-B14F-4D97-AF65-F5344CB8AC3E}">
        <p14:creationId xmlns:p14="http://schemas.microsoft.com/office/powerpoint/2010/main" val="4217215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54097"/>
          </a:xfrm>
        </p:spPr>
        <p:txBody>
          <a:bodyPr>
            <a:normAutofit fontScale="90000"/>
          </a:bodyPr>
          <a:lstStyle/>
          <a:p>
            <a:r>
              <a:rPr lang="en-US" dirty="0" smtClean="0"/>
              <a:t>ADD/ADHD/Emotional Disorders in Children</a:t>
            </a:r>
            <a:endParaRPr lang="en-US" dirty="0"/>
          </a:p>
        </p:txBody>
      </p:sp>
      <p:sp>
        <p:nvSpPr>
          <p:cNvPr id="3" name="Content Placeholder 2"/>
          <p:cNvSpPr>
            <a:spLocks noGrp="1"/>
          </p:cNvSpPr>
          <p:nvPr>
            <p:ph idx="1"/>
          </p:nvPr>
        </p:nvSpPr>
        <p:spPr>
          <a:xfrm>
            <a:off x="914400" y="1676400"/>
            <a:ext cx="7315200" cy="4572000"/>
          </a:xfrm>
        </p:spPr>
        <p:txBody>
          <a:bodyPr/>
          <a:lstStyle/>
          <a:p>
            <a:r>
              <a:rPr lang="en-US" sz="2400" dirty="0"/>
              <a:t>The main characteristics that help health care practitioners, including school nurses, differentiate ADHD from bipolar disorder are the pervasiveness of the symptoms and the predominant symptoms.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11</a:t>
            </a:fld>
            <a:endParaRPr lang="en-US"/>
          </a:p>
        </p:txBody>
      </p:sp>
    </p:spTree>
    <p:extLst>
      <p:ext uri="{BB962C8B-B14F-4D97-AF65-F5344CB8AC3E}">
        <p14:creationId xmlns:p14="http://schemas.microsoft.com/office/powerpoint/2010/main" val="3535207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315200" cy="1154097"/>
          </a:xfrm>
        </p:spPr>
        <p:txBody>
          <a:bodyPr/>
          <a:lstStyle/>
          <a:p>
            <a:r>
              <a:rPr lang="en-US" dirty="0" smtClean="0"/>
              <a:t>Rise in Autism</a:t>
            </a:r>
            <a:endParaRPr lang="en-US" dirty="0"/>
          </a:p>
        </p:txBody>
      </p:sp>
      <p:sp>
        <p:nvSpPr>
          <p:cNvPr id="3" name="Content Placeholder 2"/>
          <p:cNvSpPr>
            <a:spLocks noGrp="1"/>
          </p:cNvSpPr>
          <p:nvPr>
            <p:ph idx="1"/>
          </p:nvPr>
        </p:nvSpPr>
        <p:spPr>
          <a:xfrm>
            <a:off x="914400" y="1828800"/>
            <a:ext cx="7315200" cy="3539527"/>
          </a:xfrm>
        </p:spPr>
        <p:txBody>
          <a:bodyPr/>
          <a:lstStyle/>
          <a:p>
            <a:r>
              <a:rPr lang="en-US" sz="2400" dirty="0"/>
              <a:t>Long-term outcomes of children with autism are improved with early identification and treatment. </a:t>
            </a:r>
          </a:p>
          <a:p>
            <a:r>
              <a:rPr lang="en-US" sz="2400" dirty="0"/>
              <a:t>Screening tools for autism have been developed, but most are for use in toddlers and not in infants. </a:t>
            </a:r>
          </a:p>
          <a:p>
            <a:r>
              <a:rPr lang="en-US" sz="2400" dirty="0"/>
              <a:t>Screening for prodromal symptoms in infancy; some of the more debilitating features of the disorder might be mitigated with early intervention and treatment.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12</a:t>
            </a:fld>
            <a:endParaRPr lang="en-US"/>
          </a:p>
        </p:txBody>
      </p:sp>
    </p:spTree>
    <p:extLst>
      <p:ext uri="{BB962C8B-B14F-4D97-AF65-F5344CB8AC3E}">
        <p14:creationId xmlns:p14="http://schemas.microsoft.com/office/powerpoint/2010/main" val="1416097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097"/>
          </a:xfrm>
        </p:spPr>
        <p:txBody>
          <a:bodyPr>
            <a:normAutofit fontScale="90000"/>
          </a:bodyPr>
          <a:lstStyle/>
          <a:p>
            <a:r>
              <a:rPr lang="en-US" dirty="0" smtClean="0"/>
              <a:t>Evolution of Community Mental Health</a:t>
            </a:r>
            <a:endParaRPr lang="en-US" dirty="0"/>
          </a:p>
        </p:txBody>
      </p:sp>
      <p:sp>
        <p:nvSpPr>
          <p:cNvPr id="3" name="Content Placeholder 2"/>
          <p:cNvSpPr>
            <a:spLocks noGrp="1"/>
          </p:cNvSpPr>
          <p:nvPr>
            <p:ph idx="1"/>
          </p:nvPr>
        </p:nvSpPr>
        <p:spPr>
          <a:xfrm>
            <a:off x="914400" y="1905001"/>
            <a:ext cx="7315200" cy="4404360"/>
          </a:xfrm>
        </p:spPr>
        <p:txBody>
          <a:bodyPr>
            <a:normAutofit/>
          </a:bodyPr>
          <a:lstStyle/>
          <a:p>
            <a:r>
              <a:rPr lang="en-US" sz="2400" dirty="0"/>
              <a:t>Community-based treatment of the mentally ill gained momentum as World War II veterans returned home exhibiting the symptoms of post-traumatic stress disorder.</a:t>
            </a:r>
          </a:p>
          <a:p>
            <a:r>
              <a:rPr lang="en-US" sz="2400" dirty="0"/>
              <a:t>By the early 1960s, a scathing report by the Joint Commission on Mental Health and Illness about conditions in state-supported psychiatric hospitals prompted the adoption of the Community Mental Health Center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13</a:t>
            </a:fld>
            <a:endParaRPr lang="en-US"/>
          </a:p>
        </p:txBody>
      </p:sp>
    </p:spTree>
    <p:extLst>
      <p:ext uri="{BB962C8B-B14F-4D97-AF65-F5344CB8AC3E}">
        <p14:creationId xmlns:p14="http://schemas.microsoft.com/office/powerpoint/2010/main" val="3456473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9903"/>
            <a:ext cx="7315200" cy="1154097"/>
          </a:xfrm>
        </p:spPr>
        <p:txBody>
          <a:bodyPr/>
          <a:lstStyle/>
          <a:p>
            <a:r>
              <a:rPr lang="en-US" dirty="0" smtClean="0"/>
              <a:t>Evolution, cont.</a:t>
            </a:r>
            <a:endParaRPr lang="en-US" dirty="0"/>
          </a:p>
        </p:txBody>
      </p:sp>
      <p:sp>
        <p:nvSpPr>
          <p:cNvPr id="3" name="Content Placeholder 2"/>
          <p:cNvSpPr>
            <a:spLocks noGrp="1"/>
          </p:cNvSpPr>
          <p:nvPr>
            <p:ph idx="1"/>
          </p:nvPr>
        </p:nvSpPr>
        <p:spPr>
          <a:xfrm>
            <a:off x="914400" y="2057400"/>
            <a:ext cx="7315200" cy="3539527"/>
          </a:xfrm>
        </p:spPr>
        <p:txBody>
          <a:bodyPr>
            <a:normAutofit lnSpcReduction="10000"/>
          </a:bodyPr>
          <a:lstStyle/>
          <a:p>
            <a:r>
              <a:rPr lang="en-US" sz="2400" dirty="0"/>
              <a:t>Aided by advances in the development of pharmacologic treatment of the mentally ill, the numbers of patients treated in state mental hospitals precipitously declined.</a:t>
            </a:r>
            <a:endParaRPr lang="en-US" sz="2400" b="1" dirty="0"/>
          </a:p>
          <a:p>
            <a:endParaRPr lang="en-US" sz="2400" dirty="0" smtClean="0"/>
          </a:p>
          <a:p>
            <a:r>
              <a:rPr lang="en-US" sz="2400" dirty="0" smtClean="0"/>
              <a:t>Since </a:t>
            </a:r>
            <a:r>
              <a:rPr lang="en-US" sz="2400" dirty="0"/>
              <a:t>deinstitutionalization began, there has been an outcry of frustration from nurses in the community about the lack of supportive services to meet the needs of people with chronic mental illness.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14</a:t>
            </a:fld>
            <a:endParaRPr lang="en-US"/>
          </a:p>
        </p:txBody>
      </p:sp>
    </p:spTree>
    <p:extLst>
      <p:ext uri="{BB962C8B-B14F-4D97-AF65-F5344CB8AC3E}">
        <p14:creationId xmlns:p14="http://schemas.microsoft.com/office/powerpoint/2010/main" val="2916869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315200" cy="1154097"/>
          </a:xfrm>
        </p:spPr>
        <p:txBody>
          <a:bodyPr/>
          <a:lstStyle/>
          <a:p>
            <a:r>
              <a:rPr lang="en-US" dirty="0" smtClean="0"/>
              <a:t>Legislation for Parity</a:t>
            </a:r>
            <a:endParaRPr lang="en-US" dirty="0"/>
          </a:p>
        </p:txBody>
      </p:sp>
      <p:sp>
        <p:nvSpPr>
          <p:cNvPr id="3" name="Content Placeholder 2"/>
          <p:cNvSpPr>
            <a:spLocks noGrp="1"/>
          </p:cNvSpPr>
          <p:nvPr>
            <p:ph idx="1"/>
          </p:nvPr>
        </p:nvSpPr>
        <p:spPr>
          <a:xfrm>
            <a:off x="914400" y="1676400"/>
            <a:ext cx="7315200" cy="3539527"/>
          </a:xfrm>
        </p:spPr>
        <p:txBody>
          <a:bodyPr/>
          <a:lstStyle/>
          <a:p>
            <a:r>
              <a:rPr lang="en-US" sz="2400" dirty="0"/>
              <a:t>All health insurance coverage, including deductibles, copays, coinsurance, and out-of-pocket expenses, as well as all treatment limitations, including frequency of treatment, number of visits, days of coverage, or other similar limits, will be the same regardless of health need or diagnosis.</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15</a:t>
            </a:fld>
            <a:endParaRPr lang="en-US"/>
          </a:p>
        </p:txBody>
      </p:sp>
    </p:spTree>
    <p:extLst>
      <p:ext uri="{BB962C8B-B14F-4D97-AF65-F5344CB8AC3E}">
        <p14:creationId xmlns:p14="http://schemas.microsoft.com/office/powerpoint/2010/main" val="4121763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41303"/>
            <a:ext cx="7315200" cy="1154097"/>
          </a:xfrm>
        </p:spPr>
        <p:txBody>
          <a:bodyPr/>
          <a:lstStyle/>
          <a:p>
            <a:r>
              <a:rPr lang="en-US" dirty="0" smtClean="0"/>
              <a:t>Question…</a:t>
            </a:r>
            <a:endParaRPr lang="en-US" dirty="0"/>
          </a:p>
        </p:txBody>
      </p:sp>
      <p:sp>
        <p:nvSpPr>
          <p:cNvPr id="3" name="Content Placeholder 2"/>
          <p:cNvSpPr>
            <a:spLocks noGrp="1"/>
          </p:cNvSpPr>
          <p:nvPr>
            <p:ph idx="1"/>
          </p:nvPr>
        </p:nvSpPr>
        <p:spPr>
          <a:xfrm>
            <a:off x="914400" y="1828800"/>
            <a:ext cx="7315200" cy="3539527"/>
          </a:xfrm>
        </p:spPr>
        <p:txBody>
          <a:bodyPr>
            <a:normAutofit/>
          </a:bodyPr>
          <a:lstStyle/>
          <a:p>
            <a:pPr>
              <a:buFontTx/>
              <a:buNone/>
            </a:pPr>
            <a:r>
              <a:rPr lang="en-US" sz="2400" dirty="0"/>
              <a:t> Is the following statement true or false?</a:t>
            </a:r>
          </a:p>
          <a:p>
            <a:pPr>
              <a:buFontTx/>
              <a:buNone/>
            </a:pPr>
            <a:r>
              <a:rPr lang="en-US" sz="2400" dirty="0"/>
              <a:t>   Public health initiatives to educate communities about mental health can be effective in lowering the incidence of high-risk behaviors such as alcoholism.</a:t>
            </a:r>
          </a:p>
        </p:txBody>
      </p:sp>
      <p:sp>
        <p:nvSpPr>
          <p:cNvPr id="4" name="Slide Number Placeholder 3"/>
          <p:cNvSpPr>
            <a:spLocks noGrp="1"/>
          </p:cNvSpPr>
          <p:nvPr>
            <p:ph type="sldNum" sz="quarter" idx="12"/>
          </p:nvPr>
        </p:nvSpPr>
        <p:spPr/>
        <p:txBody>
          <a:bodyPr/>
          <a:lstStyle/>
          <a:p>
            <a:fld id="{C811863C-B943-4A62-BAA7-8363C09B7452}" type="slidenum">
              <a:rPr lang="en-US" smtClean="0"/>
              <a:pPr/>
              <a:t>16</a:t>
            </a:fld>
            <a:endParaRPr lang="en-US"/>
          </a:p>
        </p:txBody>
      </p:sp>
    </p:spTree>
    <p:extLst>
      <p:ext uri="{BB962C8B-B14F-4D97-AF65-F5344CB8AC3E}">
        <p14:creationId xmlns:p14="http://schemas.microsoft.com/office/powerpoint/2010/main" val="3777624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315200" cy="1154097"/>
          </a:xfrm>
        </p:spPr>
        <p:txBody>
          <a:bodyPr/>
          <a:lstStyle/>
          <a:p>
            <a:r>
              <a:rPr lang="en-US" dirty="0" smtClean="0"/>
              <a:t>Roles &amp; Responsibilities</a:t>
            </a:r>
            <a:endParaRPr lang="en-US" dirty="0"/>
          </a:p>
        </p:txBody>
      </p:sp>
      <p:sp>
        <p:nvSpPr>
          <p:cNvPr id="3" name="Content Placeholder 2"/>
          <p:cNvSpPr>
            <a:spLocks noGrp="1"/>
          </p:cNvSpPr>
          <p:nvPr>
            <p:ph idx="1"/>
          </p:nvPr>
        </p:nvSpPr>
        <p:spPr>
          <a:xfrm>
            <a:off x="914400" y="1752600"/>
            <a:ext cx="7315200" cy="3539527"/>
          </a:xfrm>
        </p:spPr>
        <p:txBody>
          <a:bodyPr/>
          <a:lstStyle/>
          <a:p>
            <a:r>
              <a:rPr lang="en-US" sz="2400" dirty="0"/>
              <a:t>Teacher</a:t>
            </a:r>
          </a:p>
          <a:p>
            <a:r>
              <a:rPr lang="en-US" sz="2400" dirty="0"/>
              <a:t>Clinician</a:t>
            </a:r>
          </a:p>
          <a:p>
            <a:r>
              <a:rPr lang="en-US" sz="2400" dirty="0"/>
              <a:t>Advocate</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17</a:t>
            </a:fld>
            <a:endParaRPr lang="en-US"/>
          </a:p>
        </p:txBody>
      </p:sp>
    </p:spTree>
    <p:extLst>
      <p:ext uri="{BB962C8B-B14F-4D97-AF65-F5344CB8AC3E}">
        <p14:creationId xmlns:p14="http://schemas.microsoft.com/office/powerpoint/2010/main" val="4087707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54097"/>
          </a:xfrm>
        </p:spPr>
        <p:txBody>
          <a:bodyPr/>
          <a:lstStyle/>
          <a:p>
            <a:r>
              <a:rPr lang="en-US" dirty="0" smtClean="0"/>
              <a:t>Question…</a:t>
            </a:r>
            <a:endParaRPr lang="en-US" dirty="0"/>
          </a:p>
        </p:txBody>
      </p:sp>
      <p:sp>
        <p:nvSpPr>
          <p:cNvPr id="3" name="Content Placeholder 2"/>
          <p:cNvSpPr>
            <a:spLocks noGrp="1"/>
          </p:cNvSpPr>
          <p:nvPr>
            <p:ph idx="1"/>
          </p:nvPr>
        </p:nvSpPr>
        <p:spPr>
          <a:xfrm>
            <a:off x="914400" y="1905000"/>
            <a:ext cx="7315200" cy="3539527"/>
          </a:xfrm>
        </p:spPr>
        <p:txBody>
          <a:bodyPr/>
          <a:lstStyle/>
          <a:p>
            <a:pPr>
              <a:buFontTx/>
              <a:buNone/>
            </a:pPr>
            <a:r>
              <a:rPr lang="en-US" sz="2400" dirty="0"/>
              <a:t>Is the following statement True or False?</a:t>
            </a:r>
          </a:p>
          <a:p>
            <a:pPr>
              <a:buFontTx/>
              <a:buNone/>
            </a:pPr>
            <a:r>
              <a:rPr lang="en-US" sz="2400" dirty="0"/>
              <a:t>   The continuum of care for the chronic mentally ill includes community services, such as supportive housing and employment.</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18</a:t>
            </a:fld>
            <a:endParaRPr lang="en-US"/>
          </a:p>
        </p:txBody>
      </p:sp>
    </p:spTree>
    <p:extLst>
      <p:ext uri="{BB962C8B-B14F-4D97-AF65-F5344CB8AC3E}">
        <p14:creationId xmlns:p14="http://schemas.microsoft.com/office/powerpoint/2010/main" val="719797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14400" y="1371600"/>
            <a:ext cx="7315200" cy="2595025"/>
          </a:xfrm>
        </p:spPr>
        <p:txBody>
          <a:bodyPr>
            <a:normAutofit/>
          </a:bodyPr>
          <a:lstStyle/>
          <a:p>
            <a:pPr algn="ctr"/>
            <a:r>
              <a:rPr lang="en-US" sz="4800" dirty="0" smtClean="0"/>
              <a:t>Chapter </a:t>
            </a:r>
            <a:r>
              <a:rPr lang="en-US" sz="4800" dirty="0" smtClean="0"/>
              <a:t>21</a:t>
            </a:r>
            <a:br>
              <a:rPr lang="en-US" sz="4800" dirty="0" smtClean="0"/>
            </a:br>
            <a:r>
              <a:rPr lang="en-US" sz="4800" dirty="0" smtClean="0"/>
              <a:t>School Health</a:t>
            </a:r>
            <a:endParaRPr lang="en-US" sz="4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351103"/>
            <a:ext cx="7315200" cy="1154097"/>
          </a:xfrm>
        </p:spPr>
        <p:txBody>
          <a:bodyPr>
            <a:normAutofit fontScale="90000"/>
          </a:bodyPr>
          <a:lstStyle/>
          <a:p>
            <a:pPr algn="ctr"/>
            <a:r>
              <a:rPr lang="en-US" dirty="0" smtClean="0"/>
              <a:t>Chapter 20</a:t>
            </a:r>
            <a:br>
              <a:rPr lang="en-US" dirty="0" smtClean="0"/>
            </a:br>
            <a:r>
              <a:rPr lang="en-US" dirty="0" smtClean="0"/>
              <a:t>Community Mental Health</a:t>
            </a:r>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a:t>
            </a:fld>
            <a:endParaRPr lang="en-US"/>
          </a:p>
        </p:txBody>
      </p:sp>
    </p:spTree>
    <p:extLst>
      <p:ext uri="{BB962C8B-B14F-4D97-AF65-F5344CB8AC3E}">
        <p14:creationId xmlns:p14="http://schemas.microsoft.com/office/powerpoint/2010/main" val="400186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8200" y="304800"/>
            <a:ext cx="7239000" cy="1143000"/>
          </a:xfrm>
        </p:spPr>
        <p:txBody>
          <a:bodyPr/>
          <a:lstStyle/>
          <a:p>
            <a:r>
              <a:rPr lang="en-US" dirty="0" smtClean="0"/>
              <a:t>School Health Nursing</a:t>
            </a:r>
            <a:endParaRPr lang="en-US" dirty="0"/>
          </a:p>
        </p:txBody>
      </p:sp>
      <p:sp>
        <p:nvSpPr>
          <p:cNvPr id="5123" name="Rectangle 3"/>
          <p:cNvSpPr>
            <a:spLocks noGrp="1" noChangeArrowheads="1"/>
          </p:cNvSpPr>
          <p:nvPr>
            <p:ph idx="1"/>
          </p:nvPr>
        </p:nvSpPr>
        <p:spPr/>
        <p:txBody>
          <a:bodyPr/>
          <a:lstStyle/>
          <a:p>
            <a:r>
              <a:rPr lang="en-US" dirty="0" smtClean="0"/>
              <a:t>Specialized practice of professional nursing that advances the well-being, academic success, and lifelong achievement of students</a:t>
            </a:r>
          </a:p>
          <a:p>
            <a:endParaRPr lang="en-US" dirty="0"/>
          </a:p>
        </p:txBody>
      </p:sp>
      <p:sp>
        <p:nvSpPr>
          <p:cNvPr id="6" name="Slide Number Placeholder 5"/>
          <p:cNvSpPr>
            <a:spLocks noGrp="1"/>
          </p:cNvSpPr>
          <p:nvPr>
            <p:ph type="sldNum" sz="quarter" idx="12"/>
          </p:nvPr>
        </p:nvSpPr>
        <p:spPr/>
        <p:txBody>
          <a:bodyPr/>
          <a:lstStyle/>
          <a:p>
            <a:fld id="{544E63EB-82EC-4002-8A3A-2B3835072472}"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097"/>
          </a:xfrm>
        </p:spPr>
        <p:txBody>
          <a:bodyPr/>
          <a:lstStyle/>
          <a:p>
            <a:r>
              <a:rPr lang="en-US" dirty="0" smtClean="0"/>
              <a:t>Historical Perspectives</a:t>
            </a:r>
            <a:endParaRPr lang="en-US" dirty="0"/>
          </a:p>
        </p:txBody>
      </p:sp>
      <p:sp>
        <p:nvSpPr>
          <p:cNvPr id="3" name="Content Placeholder 2"/>
          <p:cNvSpPr>
            <a:spLocks noGrp="1"/>
          </p:cNvSpPr>
          <p:nvPr>
            <p:ph idx="1"/>
          </p:nvPr>
        </p:nvSpPr>
        <p:spPr>
          <a:xfrm>
            <a:off x="914400" y="2099273"/>
            <a:ext cx="7315200" cy="3539527"/>
          </a:xfrm>
        </p:spPr>
        <p:txBody>
          <a:bodyPr>
            <a:normAutofit/>
          </a:bodyPr>
          <a:lstStyle/>
          <a:p>
            <a:r>
              <a:rPr lang="en-US" sz="2400" dirty="0" smtClean="0"/>
              <a:t>Can be traced back to Lillian Wald</a:t>
            </a:r>
          </a:p>
          <a:p>
            <a:r>
              <a:rPr lang="en-US" sz="2400" dirty="0" smtClean="0"/>
              <a:t>New York City public schools</a:t>
            </a:r>
          </a:p>
          <a:p>
            <a:r>
              <a:rPr lang="en-US" sz="2400" dirty="0" smtClean="0"/>
              <a:t>Role was limited</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21</a:t>
            </a:fld>
            <a:endParaRPr lang="en-US"/>
          </a:p>
        </p:txBody>
      </p:sp>
    </p:spTree>
    <p:extLst>
      <p:ext uri="{BB962C8B-B14F-4D97-AF65-F5344CB8AC3E}">
        <p14:creationId xmlns:p14="http://schemas.microsoft.com/office/powerpoint/2010/main" val="2061880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6400800" cy="1143000"/>
          </a:xfrm>
        </p:spPr>
        <p:txBody>
          <a:bodyPr/>
          <a:lstStyle/>
          <a:p>
            <a:r>
              <a:rPr lang="en-US" dirty="0" smtClean="0"/>
              <a:t>Historical Perspectives</a:t>
            </a:r>
            <a:endParaRPr lang="en-US" dirty="0"/>
          </a:p>
        </p:txBody>
      </p:sp>
      <p:sp>
        <p:nvSpPr>
          <p:cNvPr id="3" name="Content Placeholder 2"/>
          <p:cNvSpPr>
            <a:spLocks noGrp="1"/>
          </p:cNvSpPr>
          <p:nvPr>
            <p:ph idx="1"/>
          </p:nvPr>
        </p:nvSpPr>
        <p:spPr>
          <a:xfrm>
            <a:off x="914400" y="2133600"/>
            <a:ext cx="7315200" cy="3539527"/>
          </a:xfrm>
        </p:spPr>
        <p:txBody>
          <a:bodyPr>
            <a:normAutofit lnSpcReduction="10000"/>
          </a:bodyPr>
          <a:lstStyle/>
          <a:p>
            <a:r>
              <a:rPr lang="en-US" sz="2400" dirty="0" smtClean="0"/>
              <a:t>Since the passage of PL 94-142 in 1975, school nurses provide more complex care for conditions such as </a:t>
            </a:r>
          </a:p>
          <a:p>
            <a:pPr lvl="1"/>
            <a:r>
              <a:rPr lang="en-US" sz="2400" dirty="0" smtClean="0"/>
              <a:t>Seizures</a:t>
            </a:r>
          </a:p>
          <a:p>
            <a:pPr lvl="1"/>
            <a:r>
              <a:rPr lang="en-US" sz="2400" dirty="0" smtClean="0"/>
              <a:t>Asthma</a:t>
            </a:r>
          </a:p>
          <a:p>
            <a:pPr lvl="1"/>
            <a:r>
              <a:rPr lang="en-US" sz="2400" dirty="0" smtClean="0"/>
              <a:t>Cardiac conditions</a:t>
            </a:r>
          </a:p>
          <a:p>
            <a:pPr lvl="1"/>
            <a:r>
              <a:rPr lang="en-US" sz="2400" dirty="0" smtClean="0"/>
              <a:t>Cystic fibrosis</a:t>
            </a:r>
          </a:p>
          <a:p>
            <a:pPr lvl="1"/>
            <a:r>
              <a:rPr lang="en-US" sz="2400" dirty="0" smtClean="0"/>
              <a:t>Quadriplegia</a:t>
            </a:r>
          </a:p>
          <a:p>
            <a:pPr lvl="1"/>
            <a:r>
              <a:rPr lang="en-US" sz="2400" dirty="0" smtClean="0"/>
              <a:t>Life-threatening allergies</a:t>
            </a:r>
          </a:p>
          <a:p>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22</a:t>
            </a:fld>
            <a:endParaRPr lang="en-US"/>
          </a:p>
        </p:txBody>
      </p:sp>
    </p:spTree>
    <p:extLst>
      <p:ext uri="{BB962C8B-B14F-4D97-AF65-F5344CB8AC3E}">
        <p14:creationId xmlns:p14="http://schemas.microsoft.com/office/powerpoint/2010/main" val="1434606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590800"/>
            <a:ext cx="7315200" cy="3539527"/>
          </a:xfrm>
        </p:spPr>
        <p:txBody>
          <a:bodyPr/>
          <a:lstStyle/>
          <a:p>
            <a:r>
              <a:rPr lang="en-US" sz="2800" dirty="0"/>
              <a:t>Program mandated by a federal law passed in 1969, which required that children and adolescents younger than 21 years of age have access to the periodic screenings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23</a:t>
            </a:fld>
            <a:endParaRPr lang="en-US"/>
          </a:p>
        </p:txBody>
      </p:sp>
      <p:sp>
        <p:nvSpPr>
          <p:cNvPr id="5" name="Title 1"/>
          <p:cNvSpPr>
            <a:spLocks noGrp="1"/>
          </p:cNvSpPr>
          <p:nvPr>
            <p:ph type="title"/>
          </p:nvPr>
        </p:nvSpPr>
        <p:spPr>
          <a:xfrm>
            <a:off x="914400" y="762000"/>
            <a:ext cx="7315200" cy="1154097"/>
          </a:xfrm>
        </p:spPr>
        <p:txBody>
          <a:bodyPr>
            <a:normAutofit fontScale="90000"/>
          </a:bodyPr>
          <a:lstStyle/>
          <a:p>
            <a:pPr>
              <a:defRPr/>
            </a:pPr>
            <a:r>
              <a:rPr lang="en-US" dirty="0" smtClean="0"/>
              <a:t>Early Periodic Screening, Diagnosis, and Treatment (EPSDT) </a:t>
            </a:r>
            <a:endParaRPr lang="en-US" dirty="0"/>
          </a:p>
        </p:txBody>
      </p:sp>
    </p:spTree>
    <p:extLst>
      <p:ext uri="{BB962C8B-B14F-4D97-AF65-F5344CB8AC3E}">
        <p14:creationId xmlns:p14="http://schemas.microsoft.com/office/powerpoint/2010/main" val="2120789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915400" cy="1143000"/>
          </a:xfrm>
        </p:spPr>
        <p:txBody>
          <a:bodyPr/>
          <a:lstStyle/>
          <a:p>
            <a:r>
              <a:rPr lang="en-US" sz="3600" dirty="0" smtClean="0"/>
              <a:t>Americans with Disabilities Act (ADA)</a:t>
            </a:r>
            <a:endParaRPr lang="en-US" sz="3600" dirty="0"/>
          </a:p>
        </p:txBody>
      </p:sp>
      <p:sp>
        <p:nvSpPr>
          <p:cNvPr id="3" name="Content Placeholder 2"/>
          <p:cNvSpPr>
            <a:spLocks noGrp="1"/>
          </p:cNvSpPr>
          <p:nvPr>
            <p:ph idx="1"/>
          </p:nvPr>
        </p:nvSpPr>
        <p:spPr>
          <a:xfrm>
            <a:off x="914400" y="2362200"/>
            <a:ext cx="7315200" cy="3539527"/>
          </a:xfrm>
        </p:spPr>
        <p:txBody>
          <a:bodyPr>
            <a:normAutofit/>
          </a:bodyPr>
          <a:lstStyle/>
          <a:p>
            <a:r>
              <a:rPr lang="en-US" sz="2800" dirty="0" smtClean="0"/>
              <a:t>Wide-ranging federal legislation enacted in 1990 that is intended to make American society more accessible to people with disabilities</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24</a:t>
            </a:fld>
            <a:endParaRPr lang="en-US"/>
          </a:p>
        </p:txBody>
      </p:sp>
    </p:spTree>
    <p:extLst>
      <p:ext uri="{BB962C8B-B14F-4D97-AF65-F5344CB8AC3E}">
        <p14:creationId xmlns:p14="http://schemas.microsoft.com/office/powerpoint/2010/main" val="337607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315200" cy="1154097"/>
          </a:xfrm>
        </p:spPr>
        <p:txBody>
          <a:bodyPr>
            <a:normAutofit fontScale="90000"/>
          </a:bodyPr>
          <a:lstStyle/>
          <a:p>
            <a:r>
              <a:rPr lang="en-US" dirty="0"/>
              <a:t>Individuals with Disabilities Education Act (IDEA)</a:t>
            </a:r>
          </a:p>
        </p:txBody>
      </p:sp>
      <p:sp>
        <p:nvSpPr>
          <p:cNvPr id="3" name="Content Placeholder 2"/>
          <p:cNvSpPr>
            <a:spLocks noGrp="1"/>
          </p:cNvSpPr>
          <p:nvPr>
            <p:ph idx="1"/>
          </p:nvPr>
        </p:nvSpPr>
        <p:spPr/>
        <p:txBody>
          <a:bodyPr>
            <a:noAutofit/>
          </a:bodyPr>
          <a:lstStyle/>
          <a:p>
            <a:r>
              <a:rPr lang="en-US" sz="2400" dirty="0"/>
              <a:t>Federal law enacted in 1990 and reauthorized in 1997 designed to protect the rights of students with disabilities by ensuring that everyone receives a free appropriate public education, regardless of ability. </a:t>
            </a:r>
          </a:p>
          <a:p>
            <a:r>
              <a:rPr lang="en-US" sz="2400" dirty="0"/>
              <a:t>IDEA strives to grant equal access to students with disabilities and to provide additional special education services and procedural safeguards.</a:t>
            </a:r>
          </a:p>
        </p:txBody>
      </p:sp>
      <p:sp>
        <p:nvSpPr>
          <p:cNvPr id="4" name="Slide Number Placeholder 3"/>
          <p:cNvSpPr>
            <a:spLocks noGrp="1"/>
          </p:cNvSpPr>
          <p:nvPr>
            <p:ph type="sldNum" sz="quarter" idx="12"/>
          </p:nvPr>
        </p:nvSpPr>
        <p:spPr/>
        <p:txBody>
          <a:bodyPr/>
          <a:lstStyle/>
          <a:p>
            <a:fld id="{C811863C-B943-4A62-BAA7-8363C09B7452}" type="slidenum">
              <a:rPr lang="en-US" smtClean="0"/>
              <a:pPr/>
              <a:t>25</a:t>
            </a:fld>
            <a:endParaRPr lang="en-US"/>
          </a:p>
        </p:txBody>
      </p:sp>
    </p:spTree>
    <p:extLst>
      <p:ext uri="{BB962C8B-B14F-4D97-AF65-F5344CB8AC3E}">
        <p14:creationId xmlns:p14="http://schemas.microsoft.com/office/powerpoint/2010/main" val="1704838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79503"/>
            <a:ext cx="7315200" cy="1154097"/>
          </a:xfrm>
        </p:spPr>
        <p:txBody>
          <a:bodyPr/>
          <a:lstStyle/>
          <a:p>
            <a:r>
              <a:rPr lang="en-US" dirty="0" smtClean="0"/>
              <a:t>Role of the School Nurse</a:t>
            </a:r>
            <a:endParaRPr lang="en-US" dirty="0"/>
          </a:p>
        </p:txBody>
      </p:sp>
      <p:sp>
        <p:nvSpPr>
          <p:cNvPr id="3" name="Content Placeholder 2"/>
          <p:cNvSpPr>
            <a:spLocks noGrp="1"/>
          </p:cNvSpPr>
          <p:nvPr>
            <p:ph idx="1"/>
          </p:nvPr>
        </p:nvSpPr>
        <p:spPr/>
        <p:txBody>
          <a:bodyPr>
            <a:normAutofit fontScale="92500" lnSpcReduction="20000"/>
          </a:bodyPr>
          <a:lstStyle/>
          <a:p>
            <a:r>
              <a:rPr lang="en-US" sz="2600" dirty="0"/>
              <a:t>Health assessment</a:t>
            </a:r>
          </a:p>
          <a:p>
            <a:r>
              <a:rPr lang="en-US" sz="2600" dirty="0"/>
              <a:t>Health promotion and assessment of school health needs</a:t>
            </a:r>
          </a:p>
          <a:p>
            <a:pPr lvl="1"/>
            <a:r>
              <a:rPr lang="en-US" sz="2600" dirty="0"/>
              <a:t>Data from the Youth Risk Behavior Surveillance Survey (YRBSS can be used by the school nurse as a tool for monitoring trends both locally and nationally.</a:t>
            </a:r>
          </a:p>
          <a:p>
            <a:pPr lvl="1"/>
            <a:r>
              <a:rPr lang="en-US" sz="2600" dirty="0"/>
              <a:t>There are online clearinghouses of school-based, evidence-based programs for the prevention of common health risk behaviors.</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26</a:t>
            </a:fld>
            <a:endParaRPr lang="en-US"/>
          </a:p>
        </p:txBody>
      </p:sp>
    </p:spTree>
    <p:extLst>
      <p:ext uri="{BB962C8B-B14F-4D97-AF65-F5344CB8AC3E}">
        <p14:creationId xmlns:p14="http://schemas.microsoft.com/office/powerpoint/2010/main" val="2892428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50903"/>
            <a:ext cx="7315200" cy="1154097"/>
          </a:xfrm>
        </p:spPr>
        <p:txBody>
          <a:bodyPr/>
          <a:lstStyle/>
          <a:p>
            <a:r>
              <a:rPr lang="en-US" dirty="0" smtClean="0"/>
              <a:t>Common Health Concerns</a:t>
            </a:r>
            <a:endParaRPr lang="en-US" dirty="0"/>
          </a:p>
        </p:txBody>
      </p:sp>
      <p:sp>
        <p:nvSpPr>
          <p:cNvPr id="3" name="Content Placeholder 2"/>
          <p:cNvSpPr>
            <a:spLocks noGrp="1"/>
          </p:cNvSpPr>
          <p:nvPr>
            <p:ph idx="1"/>
          </p:nvPr>
        </p:nvSpPr>
        <p:spPr>
          <a:xfrm>
            <a:off x="914400" y="2327873"/>
            <a:ext cx="7315200" cy="3539527"/>
          </a:xfrm>
        </p:spPr>
        <p:txBody>
          <a:bodyPr/>
          <a:lstStyle/>
          <a:p>
            <a:r>
              <a:rPr lang="en-US" sz="2800" dirty="0"/>
              <a:t>Drugs and alcohol</a:t>
            </a:r>
          </a:p>
          <a:p>
            <a:r>
              <a:rPr lang="en-US" sz="2800" dirty="0"/>
              <a:t>Smoking</a:t>
            </a:r>
          </a:p>
          <a:p>
            <a:r>
              <a:rPr lang="en-US" sz="2800" dirty="0"/>
              <a:t>Sexual behavior and teenage pregnancy</a:t>
            </a:r>
          </a:p>
          <a:p>
            <a:r>
              <a:rPr lang="en-US" sz="2800" dirty="0"/>
              <a:t>Sexually transmitted infections</a:t>
            </a:r>
          </a:p>
          <a:p>
            <a:r>
              <a:rPr lang="en-US" sz="2800" dirty="0"/>
              <a:t>Nutrition</a:t>
            </a:r>
          </a:p>
          <a:p>
            <a:r>
              <a:rPr lang="en-US" sz="2800" dirty="0"/>
              <a:t>Violence</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27</a:t>
            </a:fld>
            <a:endParaRPr lang="en-US"/>
          </a:p>
        </p:txBody>
      </p:sp>
    </p:spTree>
    <p:extLst>
      <p:ext uri="{BB962C8B-B14F-4D97-AF65-F5344CB8AC3E}">
        <p14:creationId xmlns:p14="http://schemas.microsoft.com/office/powerpoint/2010/main" val="538039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097"/>
          </a:xfrm>
        </p:spPr>
        <p:txBody>
          <a:bodyPr/>
          <a:lstStyle/>
          <a:p>
            <a:r>
              <a:rPr lang="en-US" dirty="0" smtClean="0"/>
              <a:t>A closer look…Drugs &amp; Alcohol</a:t>
            </a:r>
            <a:endParaRPr lang="en-US" dirty="0"/>
          </a:p>
        </p:txBody>
      </p:sp>
      <p:sp>
        <p:nvSpPr>
          <p:cNvPr id="3" name="Content Placeholder 2"/>
          <p:cNvSpPr>
            <a:spLocks noGrp="1"/>
          </p:cNvSpPr>
          <p:nvPr>
            <p:ph idx="1"/>
          </p:nvPr>
        </p:nvSpPr>
        <p:spPr/>
        <p:txBody>
          <a:bodyPr>
            <a:normAutofit/>
          </a:bodyPr>
          <a:lstStyle/>
          <a:p>
            <a:r>
              <a:rPr lang="en-US" sz="2800" dirty="0" smtClean="0"/>
              <a:t>Most commonly reported illicit drug</a:t>
            </a:r>
          </a:p>
          <a:p>
            <a:r>
              <a:rPr lang="en-US" sz="2800" dirty="0" smtClean="0"/>
              <a:t>Binge drinking/heavy drinking</a:t>
            </a:r>
          </a:p>
          <a:p>
            <a:r>
              <a:rPr lang="en-US" sz="2800" dirty="0" smtClean="0"/>
              <a:t>School-based programming</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28</a:t>
            </a:fld>
            <a:endParaRPr lang="en-US"/>
          </a:p>
        </p:txBody>
      </p:sp>
    </p:spTree>
    <p:extLst>
      <p:ext uri="{BB962C8B-B14F-4D97-AF65-F5344CB8AC3E}">
        <p14:creationId xmlns:p14="http://schemas.microsoft.com/office/powerpoint/2010/main" val="1121444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1154097"/>
          </a:xfrm>
        </p:spPr>
        <p:txBody>
          <a:bodyPr/>
          <a:lstStyle/>
          <a:p>
            <a:r>
              <a:rPr lang="en-US" dirty="0" smtClean="0"/>
              <a:t>A closer look…Smoking</a:t>
            </a:r>
            <a:endParaRPr lang="en-US" dirty="0"/>
          </a:p>
        </p:txBody>
      </p:sp>
      <p:sp>
        <p:nvSpPr>
          <p:cNvPr id="3" name="Content Placeholder 2"/>
          <p:cNvSpPr>
            <a:spLocks noGrp="1"/>
          </p:cNvSpPr>
          <p:nvPr>
            <p:ph idx="1"/>
          </p:nvPr>
        </p:nvSpPr>
        <p:spPr>
          <a:xfrm>
            <a:off x="914400" y="2057400"/>
            <a:ext cx="7315200" cy="3539527"/>
          </a:xfrm>
        </p:spPr>
        <p:txBody>
          <a:bodyPr>
            <a:normAutofit/>
          </a:bodyPr>
          <a:lstStyle/>
          <a:p>
            <a:r>
              <a:rPr lang="en-US" sz="2800" dirty="0" smtClean="0"/>
              <a:t>Numbers currently stable overall</a:t>
            </a:r>
          </a:p>
          <a:p>
            <a:r>
              <a:rPr lang="en-US" sz="2800" dirty="0" smtClean="0"/>
              <a:t>White students</a:t>
            </a:r>
          </a:p>
          <a:p>
            <a:r>
              <a:rPr lang="en-US" sz="2800" dirty="0" smtClean="0"/>
              <a:t>Females</a:t>
            </a:r>
          </a:p>
          <a:p>
            <a:r>
              <a:rPr lang="en-US" sz="2800" i="1" dirty="0" smtClean="0"/>
              <a:t>Healthy People 2010</a:t>
            </a:r>
          </a:p>
          <a:p>
            <a:r>
              <a:rPr lang="en-US" sz="2800" dirty="0" smtClean="0"/>
              <a:t>School-based programming</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29</a:t>
            </a:fld>
            <a:endParaRPr lang="en-US"/>
          </a:p>
        </p:txBody>
      </p:sp>
    </p:spTree>
    <p:extLst>
      <p:ext uri="{BB962C8B-B14F-4D97-AF65-F5344CB8AC3E}">
        <p14:creationId xmlns:p14="http://schemas.microsoft.com/office/powerpoint/2010/main" val="2596786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54097"/>
          </a:xfrm>
        </p:spPr>
        <p:txBody>
          <a:bodyPr>
            <a:normAutofit fontScale="90000"/>
          </a:bodyPr>
          <a:lstStyle/>
          <a:p>
            <a:r>
              <a:rPr lang="en-US" dirty="0" smtClean="0"/>
              <a:t>Cultural Context of Mental Illness</a:t>
            </a:r>
            <a:endParaRPr lang="en-US" dirty="0"/>
          </a:p>
        </p:txBody>
      </p:sp>
      <p:sp>
        <p:nvSpPr>
          <p:cNvPr id="3" name="Content Placeholder 2"/>
          <p:cNvSpPr>
            <a:spLocks noGrp="1"/>
          </p:cNvSpPr>
          <p:nvPr>
            <p:ph idx="1"/>
          </p:nvPr>
        </p:nvSpPr>
        <p:spPr>
          <a:xfrm>
            <a:off x="914400" y="2023073"/>
            <a:ext cx="7315200" cy="3539527"/>
          </a:xfrm>
        </p:spPr>
        <p:txBody>
          <a:bodyPr>
            <a:noAutofit/>
          </a:bodyPr>
          <a:lstStyle/>
          <a:p>
            <a:r>
              <a:rPr lang="en-US" sz="2800" dirty="0"/>
              <a:t>Genetic, biological, and environmental risk factors all influence the incidence of mental illness.</a:t>
            </a:r>
          </a:p>
          <a:p>
            <a:r>
              <a:rPr lang="en-US" sz="2800" dirty="0"/>
              <a:t>Mental health and, conversely, mental illness are concepts bound by culture. </a:t>
            </a:r>
          </a:p>
          <a:p>
            <a:r>
              <a:rPr lang="en-US" sz="2800" dirty="0"/>
              <a:t> Understanding of what connotes mental health is shaped by social norms that evolve from generation to generation.</a:t>
            </a:r>
          </a:p>
        </p:txBody>
      </p:sp>
      <p:sp>
        <p:nvSpPr>
          <p:cNvPr id="4" name="Slide Number Placeholder 3"/>
          <p:cNvSpPr>
            <a:spLocks noGrp="1"/>
          </p:cNvSpPr>
          <p:nvPr>
            <p:ph type="sldNum" sz="quarter" idx="12"/>
          </p:nvPr>
        </p:nvSpPr>
        <p:spPr/>
        <p:txBody>
          <a:bodyPr/>
          <a:lstStyle/>
          <a:p>
            <a:fld id="{C811863C-B943-4A62-BAA7-8363C09B7452}" type="slidenum">
              <a:rPr lang="en-US" smtClean="0"/>
              <a:pPr/>
              <a:t>3</a:t>
            </a:fld>
            <a:endParaRPr lang="en-US"/>
          </a:p>
        </p:txBody>
      </p:sp>
    </p:spTree>
    <p:extLst>
      <p:ext uri="{BB962C8B-B14F-4D97-AF65-F5344CB8AC3E}">
        <p14:creationId xmlns:p14="http://schemas.microsoft.com/office/powerpoint/2010/main" val="1377688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27103"/>
            <a:ext cx="7315200" cy="1154097"/>
          </a:xfrm>
        </p:spPr>
        <p:txBody>
          <a:bodyPr>
            <a:normAutofit fontScale="90000"/>
          </a:bodyPr>
          <a:lstStyle/>
          <a:p>
            <a:r>
              <a:rPr lang="en-US" dirty="0" smtClean="0"/>
              <a:t>A closer look…Sexual behavior &amp; teen pregnancy</a:t>
            </a:r>
            <a:endParaRPr lang="en-US" dirty="0"/>
          </a:p>
        </p:txBody>
      </p:sp>
      <p:sp>
        <p:nvSpPr>
          <p:cNvPr id="3" name="Content Placeholder 2"/>
          <p:cNvSpPr>
            <a:spLocks noGrp="1"/>
          </p:cNvSpPr>
          <p:nvPr>
            <p:ph idx="1"/>
          </p:nvPr>
        </p:nvSpPr>
        <p:spPr>
          <a:xfrm>
            <a:off x="914400" y="2682240"/>
            <a:ext cx="7315200" cy="4099560"/>
          </a:xfrm>
        </p:spPr>
        <p:txBody>
          <a:bodyPr>
            <a:normAutofit/>
          </a:bodyPr>
          <a:lstStyle/>
          <a:p>
            <a:r>
              <a:rPr lang="en-US" sz="2400" dirty="0" smtClean="0"/>
              <a:t>Recommendation is annual screening</a:t>
            </a:r>
          </a:p>
          <a:p>
            <a:r>
              <a:rPr lang="en-US" sz="2400" dirty="0" smtClean="0"/>
              <a:t>1 million adolescent females each year</a:t>
            </a:r>
          </a:p>
          <a:p>
            <a:r>
              <a:rPr lang="en-US" sz="2400" dirty="0" smtClean="0"/>
              <a:t>Morbidity and mortality</a:t>
            </a:r>
          </a:p>
          <a:p>
            <a:r>
              <a:rPr lang="en-US" sz="2400" dirty="0" smtClean="0"/>
              <a:t>School-based programming</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30</a:t>
            </a:fld>
            <a:endParaRPr lang="en-US"/>
          </a:p>
        </p:txBody>
      </p:sp>
    </p:spTree>
    <p:extLst>
      <p:ext uri="{BB962C8B-B14F-4D97-AF65-F5344CB8AC3E}">
        <p14:creationId xmlns:p14="http://schemas.microsoft.com/office/powerpoint/2010/main" val="11636788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closer look…Sexually transmitted infections (STIs)</a:t>
            </a:r>
            <a:endParaRPr lang="en-US" dirty="0"/>
          </a:p>
        </p:txBody>
      </p:sp>
      <p:sp>
        <p:nvSpPr>
          <p:cNvPr id="3" name="Content Placeholder 2"/>
          <p:cNvSpPr>
            <a:spLocks noGrp="1"/>
          </p:cNvSpPr>
          <p:nvPr>
            <p:ph idx="1"/>
          </p:nvPr>
        </p:nvSpPr>
        <p:spPr>
          <a:xfrm>
            <a:off x="914400" y="3429000"/>
            <a:ext cx="7315200" cy="3539527"/>
          </a:xfrm>
        </p:spPr>
        <p:txBody>
          <a:bodyPr>
            <a:normAutofit/>
          </a:bodyPr>
          <a:lstStyle/>
          <a:p>
            <a:r>
              <a:rPr lang="en-US" sz="2400" dirty="0" smtClean="0"/>
              <a:t>1 in 4 adolescents had at least one STI</a:t>
            </a:r>
          </a:p>
          <a:p>
            <a:r>
              <a:rPr lang="en-US" sz="2400" dirty="0" smtClean="0"/>
              <a:t>Counseling and referral</a:t>
            </a:r>
          </a:p>
          <a:p>
            <a:r>
              <a:rPr lang="en-US" sz="2400" dirty="0" smtClean="0"/>
              <a:t>Federal law and parental consent</a:t>
            </a:r>
          </a:p>
          <a:p>
            <a:r>
              <a:rPr lang="en-US" sz="2400" dirty="0" smtClean="0"/>
              <a:t>HIV</a:t>
            </a:r>
          </a:p>
          <a:p>
            <a:pPr marL="45720" indent="0">
              <a:buNone/>
            </a:pP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31</a:t>
            </a:fld>
            <a:endParaRPr lang="en-US"/>
          </a:p>
        </p:txBody>
      </p:sp>
    </p:spTree>
    <p:extLst>
      <p:ext uri="{BB962C8B-B14F-4D97-AF65-F5344CB8AC3E}">
        <p14:creationId xmlns:p14="http://schemas.microsoft.com/office/powerpoint/2010/main" val="13612816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look…Nutrition</a:t>
            </a:r>
            <a:endParaRPr lang="en-US" dirty="0"/>
          </a:p>
        </p:txBody>
      </p:sp>
      <p:sp>
        <p:nvSpPr>
          <p:cNvPr id="3" name="Content Placeholder 2"/>
          <p:cNvSpPr>
            <a:spLocks noGrp="1"/>
          </p:cNvSpPr>
          <p:nvPr>
            <p:ph idx="1"/>
          </p:nvPr>
        </p:nvSpPr>
        <p:spPr/>
        <p:txBody>
          <a:bodyPr/>
          <a:lstStyle/>
          <a:p>
            <a:r>
              <a:rPr lang="en-US" sz="2400" dirty="0" smtClean="0"/>
              <a:t>Obesity a serious concern</a:t>
            </a:r>
          </a:p>
          <a:p>
            <a:r>
              <a:rPr lang="en-US" sz="2400" dirty="0" smtClean="0"/>
              <a:t>Leads to problems in adulthood</a:t>
            </a:r>
          </a:p>
          <a:p>
            <a:r>
              <a:rPr lang="en-US" sz="2400" dirty="0" smtClean="0"/>
              <a:t>Adolescent access to poor food choices</a:t>
            </a:r>
          </a:p>
          <a:p>
            <a:r>
              <a:rPr lang="en-US" sz="2400" dirty="0" smtClean="0"/>
              <a:t>Focus on changing societal norms and environment</a:t>
            </a:r>
          </a:p>
          <a:p>
            <a:pPr marL="45720" indent="0">
              <a:buNone/>
            </a:pPr>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32</a:t>
            </a:fld>
            <a:endParaRPr lang="en-US"/>
          </a:p>
        </p:txBody>
      </p:sp>
    </p:spTree>
    <p:extLst>
      <p:ext uri="{BB962C8B-B14F-4D97-AF65-F5344CB8AC3E}">
        <p14:creationId xmlns:p14="http://schemas.microsoft.com/office/powerpoint/2010/main" val="4163817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look…Violence</a:t>
            </a:r>
            <a:endParaRPr lang="en-US" dirty="0"/>
          </a:p>
        </p:txBody>
      </p:sp>
      <p:sp>
        <p:nvSpPr>
          <p:cNvPr id="3" name="Content Placeholder 2"/>
          <p:cNvSpPr>
            <a:spLocks noGrp="1"/>
          </p:cNvSpPr>
          <p:nvPr>
            <p:ph idx="1"/>
          </p:nvPr>
        </p:nvSpPr>
        <p:spPr/>
        <p:txBody>
          <a:bodyPr>
            <a:normAutofit/>
          </a:bodyPr>
          <a:lstStyle/>
          <a:p>
            <a:r>
              <a:rPr lang="en-US" sz="2400" dirty="0" smtClean="0"/>
              <a:t>Health emergency</a:t>
            </a:r>
          </a:p>
          <a:p>
            <a:r>
              <a:rPr lang="en-US" sz="2400" dirty="0" smtClean="0"/>
              <a:t>May go under- or unreported</a:t>
            </a:r>
          </a:p>
          <a:p>
            <a:r>
              <a:rPr lang="en-US" sz="2400" dirty="0" smtClean="0"/>
              <a:t>Electronic aggression</a:t>
            </a:r>
          </a:p>
          <a:p>
            <a:r>
              <a:rPr lang="en-US" sz="2400" dirty="0" smtClean="0"/>
              <a:t>“Sexting”</a:t>
            </a:r>
          </a:p>
          <a:p>
            <a:r>
              <a:rPr lang="en-US" sz="2400" dirty="0" smtClean="0">
                <a:hlinkClick r:id="rId3"/>
              </a:rPr>
              <a:t>Chicago Tribune brief article</a:t>
            </a:r>
            <a:endParaRPr lang="en-US" sz="2400" dirty="0" smtClean="0"/>
          </a:p>
        </p:txBody>
      </p:sp>
      <p:sp>
        <p:nvSpPr>
          <p:cNvPr id="4" name="Slide Number Placeholder 3"/>
          <p:cNvSpPr>
            <a:spLocks noGrp="1"/>
          </p:cNvSpPr>
          <p:nvPr>
            <p:ph type="sldNum" sz="quarter" idx="12"/>
          </p:nvPr>
        </p:nvSpPr>
        <p:spPr/>
        <p:txBody>
          <a:bodyPr/>
          <a:lstStyle/>
          <a:p>
            <a:fld id="{C811863C-B943-4A62-BAA7-8363C09B7452}" type="slidenum">
              <a:rPr lang="en-US" smtClean="0"/>
              <a:pPr/>
              <a:t>33</a:t>
            </a:fld>
            <a:endParaRPr lang="en-US"/>
          </a:p>
        </p:txBody>
      </p:sp>
    </p:spTree>
    <p:extLst>
      <p:ext uri="{BB962C8B-B14F-4D97-AF65-F5344CB8AC3E}">
        <p14:creationId xmlns:p14="http://schemas.microsoft.com/office/powerpoint/2010/main" val="610793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School Nurse as a Child Advocate</a:t>
            </a:r>
            <a:endParaRPr lang="en-US" dirty="0"/>
          </a:p>
        </p:txBody>
      </p:sp>
      <p:sp>
        <p:nvSpPr>
          <p:cNvPr id="3" name="Content Placeholder 2"/>
          <p:cNvSpPr>
            <a:spLocks noGrp="1"/>
          </p:cNvSpPr>
          <p:nvPr>
            <p:ph idx="1"/>
          </p:nvPr>
        </p:nvSpPr>
        <p:spPr/>
        <p:txBody>
          <a:bodyPr>
            <a:normAutofit/>
          </a:bodyPr>
          <a:lstStyle/>
          <a:p>
            <a:r>
              <a:rPr lang="en-US" sz="2400" dirty="0" smtClean="0"/>
              <a:t>Involves both teaching children and empowering others who care for children</a:t>
            </a:r>
          </a:p>
          <a:p>
            <a:r>
              <a:rPr lang="en-US" sz="2400" dirty="0" smtClean="0"/>
              <a:t>Collaboration</a:t>
            </a:r>
          </a:p>
          <a:p>
            <a:r>
              <a:rPr lang="en-US" sz="2400" dirty="0" smtClean="0"/>
              <a:t>Policy making</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34</a:t>
            </a:fld>
            <a:endParaRPr lang="en-US"/>
          </a:p>
        </p:txBody>
      </p:sp>
    </p:spTree>
    <p:extLst>
      <p:ext uri="{BB962C8B-B14F-4D97-AF65-F5344CB8AC3E}">
        <p14:creationId xmlns:p14="http://schemas.microsoft.com/office/powerpoint/2010/main" val="36290447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of School Health</a:t>
            </a:r>
            <a:endParaRPr lang="en-US" dirty="0"/>
          </a:p>
        </p:txBody>
      </p:sp>
      <p:sp>
        <p:nvSpPr>
          <p:cNvPr id="3" name="Content Placeholder 2"/>
          <p:cNvSpPr>
            <a:spLocks noGrp="1"/>
          </p:cNvSpPr>
          <p:nvPr>
            <p:ph idx="1"/>
          </p:nvPr>
        </p:nvSpPr>
        <p:spPr/>
        <p:txBody>
          <a:bodyPr>
            <a:normAutofit/>
          </a:bodyPr>
          <a:lstStyle/>
          <a:p>
            <a:pPr>
              <a:buFontTx/>
              <a:buNone/>
            </a:pPr>
            <a:r>
              <a:rPr lang="en-US" sz="2400" dirty="0"/>
              <a:t>The future of school nursing is providing a prevention framework that links the community and the school.</a:t>
            </a:r>
          </a:p>
          <a:p>
            <a:pPr>
              <a:buFontTx/>
              <a:buNone/>
            </a:pPr>
            <a:r>
              <a:rPr lang="en-US" sz="2400" dirty="0"/>
              <a:t>Collaborative design that uses the resources of a community to provide structured preventive services such as after-school programs, parent outreach, and crisis intervention.</a:t>
            </a:r>
          </a:p>
          <a:p>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35</a:t>
            </a:fld>
            <a:endParaRPr lang="en-US"/>
          </a:p>
        </p:txBody>
      </p:sp>
    </p:spTree>
    <p:extLst>
      <p:ext uri="{BB962C8B-B14F-4D97-AF65-F5344CB8AC3E}">
        <p14:creationId xmlns:p14="http://schemas.microsoft.com/office/powerpoint/2010/main" val="2293342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315200" cy="1154097"/>
          </a:xfrm>
        </p:spPr>
        <p:txBody>
          <a:bodyPr/>
          <a:lstStyle/>
          <a:p>
            <a:r>
              <a:rPr lang="en-US" dirty="0" smtClean="0"/>
              <a:t>Definitions of Mental Health</a:t>
            </a:r>
            <a:endParaRPr lang="en-US" dirty="0"/>
          </a:p>
        </p:txBody>
      </p:sp>
      <p:sp>
        <p:nvSpPr>
          <p:cNvPr id="3" name="Content Placeholder 2"/>
          <p:cNvSpPr>
            <a:spLocks noGrp="1"/>
          </p:cNvSpPr>
          <p:nvPr>
            <p:ph idx="1"/>
          </p:nvPr>
        </p:nvSpPr>
        <p:spPr>
          <a:xfrm>
            <a:off x="914400" y="2057401"/>
            <a:ext cx="7315200" cy="4251960"/>
          </a:xfrm>
        </p:spPr>
        <p:txBody>
          <a:bodyPr>
            <a:normAutofit/>
          </a:bodyPr>
          <a:lstStyle/>
          <a:p>
            <a:r>
              <a:rPr lang="en-US" sz="2800" dirty="0"/>
              <a:t>No universally accepted definition of mental health; for practical purposes, widely accepted parameters for what behaviors connote psychopathology must be used to measure </a:t>
            </a:r>
          </a:p>
          <a:p>
            <a:pPr lvl="1"/>
            <a:r>
              <a:rPr lang="en-US" sz="2800" dirty="0"/>
              <a:t>Incidence</a:t>
            </a:r>
          </a:p>
          <a:p>
            <a:pPr lvl="1"/>
            <a:r>
              <a:rPr lang="en-US" sz="2800" dirty="0"/>
              <a:t>Morbidity</a:t>
            </a:r>
          </a:p>
          <a:p>
            <a:pPr lvl="1"/>
            <a:r>
              <a:rPr lang="en-US" sz="2800" dirty="0"/>
              <a:t>Mortality</a:t>
            </a:r>
          </a:p>
        </p:txBody>
      </p:sp>
      <p:sp>
        <p:nvSpPr>
          <p:cNvPr id="4" name="Slide Number Placeholder 3"/>
          <p:cNvSpPr>
            <a:spLocks noGrp="1"/>
          </p:cNvSpPr>
          <p:nvPr>
            <p:ph type="sldNum" sz="quarter" idx="12"/>
          </p:nvPr>
        </p:nvSpPr>
        <p:spPr/>
        <p:txBody>
          <a:bodyPr/>
          <a:lstStyle/>
          <a:p>
            <a:fld id="{C811863C-B943-4A62-BAA7-8363C09B7452}" type="slidenum">
              <a:rPr lang="en-US" smtClean="0"/>
              <a:pPr/>
              <a:t>4</a:t>
            </a:fld>
            <a:endParaRPr lang="en-US"/>
          </a:p>
        </p:txBody>
      </p:sp>
    </p:spTree>
    <p:extLst>
      <p:ext uri="{BB962C8B-B14F-4D97-AF65-F5344CB8AC3E}">
        <p14:creationId xmlns:p14="http://schemas.microsoft.com/office/powerpoint/2010/main" val="4192316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54097"/>
          </a:xfrm>
        </p:spPr>
        <p:txBody>
          <a:bodyPr/>
          <a:lstStyle/>
          <a:p>
            <a:r>
              <a:rPr lang="en-US" dirty="0" smtClean="0"/>
              <a:t>Scope of Mental Illness</a:t>
            </a:r>
            <a:endParaRPr lang="en-US" dirty="0"/>
          </a:p>
        </p:txBody>
      </p:sp>
      <p:sp>
        <p:nvSpPr>
          <p:cNvPr id="3" name="Content Placeholder 2"/>
          <p:cNvSpPr>
            <a:spLocks noGrp="1"/>
          </p:cNvSpPr>
          <p:nvPr>
            <p:ph idx="1"/>
          </p:nvPr>
        </p:nvSpPr>
        <p:spPr>
          <a:xfrm>
            <a:off x="914400" y="1905001"/>
            <a:ext cx="7315200" cy="4404360"/>
          </a:xfrm>
        </p:spPr>
        <p:txBody>
          <a:bodyPr>
            <a:normAutofit/>
          </a:bodyPr>
          <a:lstStyle/>
          <a:p>
            <a:r>
              <a:rPr lang="en-US" sz="2400" dirty="0"/>
              <a:t>There is no difference is lifetime prevalence rates of major mental illness between developed and developing countries. </a:t>
            </a:r>
          </a:p>
          <a:p>
            <a:r>
              <a:rPr lang="en-US" sz="2400" dirty="0"/>
              <a:t>The projected lifetime risk of developing a major mental illness is highest in countries where the population is subject to sustained violence. </a:t>
            </a:r>
          </a:p>
          <a:p>
            <a:r>
              <a:rPr lang="en-US" sz="2400" dirty="0"/>
              <a:t>Psychiatric disorders are the leading cause of disability worldwide. </a:t>
            </a:r>
          </a:p>
        </p:txBody>
      </p:sp>
      <p:sp>
        <p:nvSpPr>
          <p:cNvPr id="4" name="Slide Number Placeholder 3"/>
          <p:cNvSpPr>
            <a:spLocks noGrp="1"/>
          </p:cNvSpPr>
          <p:nvPr>
            <p:ph type="sldNum" sz="quarter" idx="12"/>
          </p:nvPr>
        </p:nvSpPr>
        <p:spPr/>
        <p:txBody>
          <a:bodyPr/>
          <a:lstStyle/>
          <a:p>
            <a:fld id="{C811863C-B943-4A62-BAA7-8363C09B7452}" type="slidenum">
              <a:rPr lang="en-US" smtClean="0"/>
              <a:pPr/>
              <a:t>5</a:t>
            </a:fld>
            <a:endParaRPr lang="en-US"/>
          </a:p>
        </p:txBody>
      </p:sp>
    </p:spTree>
    <p:extLst>
      <p:ext uri="{BB962C8B-B14F-4D97-AF65-F5344CB8AC3E}">
        <p14:creationId xmlns:p14="http://schemas.microsoft.com/office/powerpoint/2010/main" val="151318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1154097"/>
          </a:xfrm>
        </p:spPr>
        <p:txBody>
          <a:bodyPr/>
          <a:lstStyle/>
          <a:p>
            <a:r>
              <a:rPr lang="en-US" dirty="0" smtClean="0"/>
              <a:t>Question…</a:t>
            </a:r>
            <a:endParaRPr lang="en-US" dirty="0"/>
          </a:p>
        </p:txBody>
      </p:sp>
      <p:sp>
        <p:nvSpPr>
          <p:cNvPr id="3" name="Content Placeholder 2"/>
          <p:cNvSpPr>
            <a:spLocks noGrp="1"/>
          </p:cNvSpPr>
          <p:nvPr>
            <p:ph idx="1"/>
          </p:nvPr>
        </p:nvSpPr>
        <p:spPr/>
        <p:txBody>
          <a:bodyPr>
            <a:normAutofit/>
          </a:bodyPr>
          <a:lstStyle/>
          <a:p>
            <a:pPr>
              <a:buFontTx/>
              <a:buNone/>
            </a:pPr>
            <a:r>
              <a:rPr lang="en-US" sz="2800" dirty="0"/>
              <a:t>Is the following statement True or False?</a:t>
            </a:r>
          </a:p>
          <a:p>
            <a:pPr>
              <a:buFontTx/>
              <a:buNone/>
            </a:pPr>
            <a:r>
              <a:rPr lang="en-US" sz="2800" dirty="0"/>
              <a:t>   Genetic, biological, and environmental risk factors all influence the incidence of mental illness.</a:t>
            </a:r>
          </a:p>
        </p:txBody>
      </p:sp>
      <p:sp>
        <p:nvSpPr>
          <p:cNvPr id="4" name="Slide Number Placeholder 3"/>
          <p:cNvSpPr>
            <a:spLocks noGrp="1"/>
          </p:cNvSpPr>
          <p:nvPr>
            <p:ph type="sldNum" sz="quarter" idx="12"/>
          </p:nvPr>
        </p:nvSpPr>
        <p:spPr/>
        <p:txBody>
          <a:bodyPr/>
          <a:lstStyle/>
          <a:p>
            <a:fld id="{C811863C-B943-4A62-BAA7-8363C09B7452}" type="slidenum">
              <a:rPr lang="en-US" smtClean="0"/>
              <a:pPr/>
              <a:t>6</a:t>
            </a:fld>
            <a:endParaRPr lang="en-US"/>
          </a:p>
        </p:txBody>
      </p:sp>
    </p:spTree>
    <p:extLst>
      <p:ext uri="{BB962C8B-B14F-4D97-AF65-F5344CB8AC3E}">
        <p14:creationId xmlns:p14="http://schemas.microsoft.com/office/powerpoint/2010/main" val="1593690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54097"/>
          </a:xfrm>
        </p:spPr>
        <p:txBody>
          <a:bodyPr/>
          <a:lstStyle/>
          <a:p>
            <a:r>
              <a:rPr lang="en-US" dirty="0" smtClean="0"/>
              <a:t>High Risk Populations</a:t>
            </a:r>
            <a:endParaRPr lang="en-US" dirty="0"/>
          </a:p>
        </p:txBody>
      </p:sp>
      <p:sp>
        <p:nvSpPr>
          <p:cNvPr id="3" name="Content Placeholder 2"/>
          <p:cNvSpPr>
            <a:spLocks noGrp="1"/>
          </p:cNvSpPr>
          <p:nvPr>
            <p:ph idx="1"/>
          </p:nvPr>
        </p:nvSpPr>
        <p:spPr>
          <a:xfrm>
            <a:off x="914400" y="2099273"/>
            <a:ext cx="7315200" cy="3539527"/>
          </a:xfrm>
        </p:spPr>
        <p:txBody>
          <a:bodyPr>
            <a:normAutofit/>
          </a:bodyPr>
          <a:lstStyle/>
          <a:p>
            <a:r>
              <a:rPr lang="en-US" sz="2400" dirty="0"/>
              <a:t>The unemployed, the poor, and the homeless all report higher levels of depression, anxiety, schizophrenia, and substance abuse than the general population. </a:t>
            </a:r>
          </a:p>
          <a:p>
            <a:r>
              <a:rPr lang="en-US" sz="2400" dirty="0"/>
              <a:t>The number of mentally ill clients who are homeless has steadily increased in the United States as state governments embarked on a systematic plan to “deinstitutionalize” the mentally ill. </a:t>
            </a:r>
          </a:p>
        </p:txBody>
      </p:sp>
      <p:sp>
        <p:nvSpPr>
          <p:cNvPr id="4" name="Slide Number Placeholder 3"/>
          <p:cNvSpPr>
            <a:spLocks noGrp="1"/>
          </p:cNvSpPr>
          <p:nvPr>
            <p:ph type="sldNum" sz="quarter" idx="12"/>
          </p:nvPr>
        </p:nvSpPr>
        <p:spPr/>
        <p:txBody>
          <a:bodyPr/>
          <a:lstStyle/>
          <a:p>
            <a:fld id="{C811863C-B943-4A62-BAA7-8363C09B7452}" type="slidenum">
              <a:rPr lang="en-US" smtClean="0"/>
              <a:pPr/>
              <a:t>7</a:t>
            </a:fld>
            <a:endParaRPr lang="en-US"/>
          </a:p>
        </p:txBody>
      </p:sp>
    </p:spTree>
    <p:extLst>
      <p:ext uri="{BB962C8B-B14F-4D97-AF65-F5344CB8AC3E}">
        <p14:creationId xmlns:p14="http://schemas.microsoft.com/office/powerpoint/2010/main" val="1201083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lstStyle/>
          <a:p>
            <a:r>
              <a:rPr lang="en-US" dirty="0" smtClean="0"/>
              <a:t>Schizophrenia</a:t>
            </a:r>
            <a:endParaRPr lang="en-US" dirty="0"/>
          </a:p>
        </p:txBody>
      </p:sp>
      <p:sp>
        <p:nvSpPr>
          <p:cNvPr id="3" name="Content Placeholder 2"/>
          <p:cNvSpPr>
            <a:spLocks noGrp="1"/>
          </p:cNvSpPr>
          <p:nvPr>
            <p:ph idx="1"/>
          </p:nvPr>
        </p:nvSpPr>
        <p:spPr>
          <a:xfrm>
            <a:off x="914400" y="1752600"/>
            <a:ext cx="7315200" cy="3539527"/>
          </a:xfrm>
        </p:spPr>
        <p:txBody>
          <a:bodyPr>
            <a:normAutofit/>
          </a:bodyPr>
          <a:lstStyle/>
          <a:p>
            <a:r>
              <a:rPr lang="en-US" sz="2400" dirty="0"/>
              <a:t>Epidemiology</a:t>
            </a:r>
          </a:p>
          <a:p>
            <a:r>
              <a:rPr lang="en-US" sz="2400" dirty="0"/>
              <a:t>Early intervention programs for first-episode psychosis</a:t>
            </a:r>
          </a:p>
          <a:p>
            <a:r>
              <a:rPr lang="en-US" sz="2400" dirty="0"/>
              <a:t>Primary prevention programs</a:t>
            </a:r>
          </a:p>
          <a:p>
            <a:r>
              <a:rPr lang="en-US" sz="2400" dirty="0"/>
              <a:t>Enhancing treatment adherence in schizophrenia</a:t>
            </a:r>
          </a:p>
          <a:p>
            <a:r>
              <a:rPr lang="en-US" sz="2400" dirty="0"/>
              <a:t>Role of community mental health teams in treatment of schizophrenia</a:t>
            </a:r>
          </a:p>
        </p:txBody>
      </p:sp>
      <p:sp>
        <p:nvSpPr>
          <p:cNvPr id="4" name="Slide Number Placeholder 3"/>
          <p:cNvSpPr>
            <a:spLocks noGrp="1"/>
          </p:cNvSpPr>
          <p:nvPr>
            <p:ph type="sldNum" sz="quarter" idx="12"/>
          </p:nvPr>
        </p:nvSpPr>
        <p:spPr/>
        <p:txBody>
          <a:bodyPr/>
          <a:lstStyle/>
          <a:p>
            <a:fld id="{C811863C-B943-4A62-BAA7-8363C09B7452}" type="slidenum">
              <a:rPr lang="en-US" smtClean="0"/>
              <a:pPr/>
              <a:t>8</a:t>
            </a:fld>
            <a:endParaRPr lang="en-US"/>
          </a:p>
        </p:txBody>
      </p:sp>
    </p:spTree>
    <p:extLst>
      <p:ext uri="{BB962C8B-B14F-4D97-AF65-F5344CB8AC3E}">
        <p14:creationId xmlns:p14="http://schemas.microsoft.com/office/powerpoint/2010/main" val="19593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lstStyle/>
          <a:p>
            <a:r>
              <a:rPr lang="en-US" dirty="0" smtClean="0"/>
              <a:t>Mood and Anxiety Disorders</a:t>
            </a:r>
            <a:endParaRPr lang="en-US" dirty="0"/>
          </a:p>
        </p:txBody>
      </p:sp>
      <p:sp>
        <p:nvSpPr>
          <p:cNvPr id="3" name="Content Placeholder 2"/>
          <p:cNvSpPr>
            <a:spLocks noGrp="1"/>
          </p:cNvSpPr>
          <p:nvPr>
            <p:ph idx="1"/>
          </p:nvPr>
        </p:nvSpPr>
        <p:spPr>
          <a:xfrm>
            <a:off x="914400" y="1828800"/>
            <a:ext cx="7315200" cy="4114800"/>
          </a:xfrm>
        </p:spPr>
        <p:txBody>
          <a:bodyPr>
            <a:normAutofit lnSpcReduction="10000"/>
          </a:bodyPr>
          <a:lstStyle/>
          <a:p>
            <a:r>
              <a:rPr lang="en-US" sz="2600" dirty="0"/>
              <a:t>Epidemiology</a:t>
            </a:r>
          </a:p>
          <a:p>
            <a:pPr lvl="1"/>
            <a:r>
              <a:rPr lang="en-US" sz="2600" dirty="0"/>
              <a:t>Social factors</a:t>
            </a:r>
          </a:p>
          <a:p>
            <a:pPr lvl="1"/>
            <a:r>
              <a:rPr lang="en-US" sz="2600" dirty="0"/>
              <a:t>Biological theories of depression and anxiety</a:t>
            </a:r>
          </a:p>
          <a:p>
            <a:r>
              <a:rPr lang="en-US" sz="2600" dirty="0"/>
              <a:t>Populations at risk for suicide</a:t>
            </a:r>
          </a:p>
          <a:p>
            <a:r>
              <a:rPr lang="en-US" sz="2600" dirty="0"/>
              <a:t>Nursing interventions for mood and anxiety disorders</a:t>
            </a:r>
          </a:p>
          <a:p>
            <a:pPr lvl="1"/>
            <a:r>
              <a:rPr lang="en-US" sz="2600" dirty="0"/>
              <a:t>In clients with somatic and mood symptoms, nurses must always directly inquire if the client has had any thought of harming himself or herself.</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9</a:t>
            </a:fld>
            <a:endParaRPr lang="en-US"/>
          </a:p>
        </p:txBody>
      </p:sp>
    </p:spTree>
    <p:extLst>
      <p:ext uri="{BB962C8B-B14F-4D97-AF65-F5344CB8AC3E}">
        <p14:creationId xmlns:p14="http://schemas.microsoft.com/office/powerpoint/2010/main" val="2122259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1933</TotalTime>
  <Words>5129</Words>
  <Application>Microsoft Office PowerPoint</Application>
  <PresentationFormat>On-screen Show (4:3)</PresentationFormat>
  <Paragraphs>314</Paragraphs>
  <Slides>35</Slides>
  <Notes>27</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Perspective</vt:lpstr>
      <vt:lpstr>Part 5  Specialty Practice </vt:lpstr>
      <vt:lpstr>Chapter 20 Community Mental Health</vt:lpstr>
      <vt:lpstr>Cultural Context of Mental Illness</vt:lpstr>
      <vt:lpstr>Definitions of Mental Health</vt:lpstr>
      <vt:lpstr>Scope of Mental Illness</vt:lpstr>
      <vt:lpstr>Question…</vt:lpstr>
      <vt:lpstr>High Risk Populations</vt:lpstr>
      <vt:lpstr>Schizophrenia</vt:lpstr>
      <vt:lpstr>Mood and Anxiety Disorders</vt:lpstr>
      <vt:lpstr>Question…</vt:lpstr>
      <vt:lpstr>ADD/ADHD/Emotional Disorders in Children</vt:lpstr>
      <vt:lpstr>Rise in Autism</vt:lpstr>
      <vt:lpstr>Evolution of Community Mental Health</vt:lpstr>
      <vt:lpstr>Evolution, cont.</vt:lpstr>
      <vt:lpstr>Legislation for Parity</vt:lpstr>
      <vt:lpstr>Question…</vt:lpstr>
      <vt:lpstr>Roles &amp; Responsibilities</vt:lpstr>
      <vt:lpstr>Question…</vt:lpstr>
      <vt:lpstr>Chapter 21 School Health</vt:lpstr>
      <vt:lpstr>School Health Nursing</vt:lpstr>
      <vt:lpstr>Historical Perspectives</vt:lpstr>
      <vt:lpstr>Historical Perspectives</vt:lpstr>
      <vt:lpstr>Early Periodic Screening, Diagnosis, and Treatment (EPSDT) </vt:lpstr>
      <vt:lpstr>Americans with Disabilities Act (ADA)</vt:lpstr>
      <vt:lpstr>Individuals with Disabilities Education Act (IDEA)</vt:lpstr>
      <vt:lpstr>Role of the School Nurse</vt:lpstr>
      <vt:lpstr>Common Health Concerns</vt:lpstr>
      <vt:lpstr>A closer look…Drugs &amp; Alcohol</vt:lpstr>
      <vt:lpstr>A closer look…Smoking</vt:lpstr>
      <vt:lpstr>A closer look…Sexual behavior &amp; teen pregnancy</vt:lpstr>
      <vt:lpstr>A closer look…Sexually transmitted infections (STIs)</vt:lpstr>
      <vt:lpstr>A closer look…Nutrition</vt:lpstr>
      <vt:lpstr>A closer look…Violence</vt:lpstr>
      <vt:lpstr>The School Nurse as a Child Advocate</vt:lpstr>
      <vt:lpstr>The Future of School Health</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21 School Health</dc:title>
  <dc:creator>Lisa</dc:creator>
  <cp:lastModifiedBy>lshepherd</cp:lastModifiedBy>
  <cp:revision>62</cp:revision>
  <dcterms:created xsi:type="dcterms:W3CDTF">2012-04-04T03:37:58Z</dcterms:created>
  <dcterms:modified xsi:type="dcterms:W3CDTF">2012-10-25T19:05:37Z</dcterms:modified>
</cp:coreProperties>
</file>