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7" r:id="rId2"/>
    <p:sldId id="279" r:id="rId3"/>
    <p:sldId id="258" r:id="rId4"/>
    <p:sldId id="259" r:id="rId5"/>
    <p:sldId id="282" r:id="rId6"/>
    <p:sldId id="283" r:id="rId7"/>
    <p:sldId id="284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5" r:id="rId26"/>
    <p:sldId id="286" r:id="rId27"/>
    <p:sldId id="278" r:id="rId28"/>
    <p:sldId id="287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Franklin Gothic Book" pitchFamily="34" charset="0"/>
              </a:defRPr>
            </a:lvl1pPr>
          </a:lstStyle>
          <a:p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anklin Gothic Book" pitchFamily="34" charset="0"/>
              </a:defRPr>
            </a:lvl1pPr>
          </a:lstStyle>
          <a:p>
            <a:fld id="{47B7AB04-48E5-4074-8AE0-0726F3B2C346}" type="datetimeFigureOut">
              <a:rPr lang="en-US"/>
              <a:pPr/>
              <a:t>10/5/2010</a:t>
            </a:fld>
            <a:endParaRPr lang="en-US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Franklin Gothic Book" pitchFamily="34" charset="0"/>
              </a:defRPr>
            </a:lvl1pPr>
          </a:lstStyle>
          <a:p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anklin Gothic Book" pitchFamily="34" charset="0"/>
              </a:defRPr>
            </a:lvl1pPr>
          </a:lstStyle>
          <a:p>
            <a:fld id="{2E6DA3E0-0EF8-457B-8930-F128BC517A3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Calibri" pitchFamily="34" charset="0"/>
              </a:defRPr>
            </a:lvl1pPr>
          </a:lstStyle>
          <a:p>
            <a:fld id="{3841D3AE-7650-4749-A907-CAAEF4A258C1}" type="datetimeFigureOut">
              <a:rPr lang="en-US"/>
              <a:pPr/>
              <a:t>10/5/2010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Calibri" pitchFamily="34" charset="0"/>
              </a:defRPr>
            </a:lvl1pPr>
          </a:lstStyle>
          <a:p>
            <a:fld id="{74671923-6094-4E76-94B4-CF91BD20461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DE13F3-7771-44FE-BDD2-83754B0D78AD}" type="slidenum">
              <a:rPr lang="en-US"/>
              <a:pPr/>
              <a:t>1</a:t>
            </a:fld>
            <a:endParaRPr lang="en-US"/>
          </a:p>
        </p:txBody>
      </p:sp>
      <p:sp>
        <p:nvSpPr>
          <p:cNvPr id="1536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72158B-9A70-456C-9FEA-3F6D3483124E}" type="slidenum">
              <a:rPr lang="en-US"/>
              <a:pPr/>
              <a:t>10</a:t>
            </a:fld>
            <a:endParaRPr lang="en-US"/>
          </a:p>
        </p:txBody>
      </p:sp>
      <p:sp>
        <p:nvSpPr>
          <p:cNvPr id="3379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32D4D6-6601-4E0C-A73D-8E3777AE5BEC}" type="slidenum">
              <a:rPr lang="en-US"/>
              <a:pPr/>
              <a:t>11</a:t>
            </a:fld>
            <a:endParaRPr lang="en-US"/>
          </a:p>
        </p:txBody>
      </p:sp>
      <p:sp>
        <p:nvSpPr>
          <p:cNvPr id="3584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7B181C-B873-4E94-8B4A-715E38FA7041}" type="slidenum">
              <a:rPr lang="en-US"/>
              <a:pPr/>
              <a:t>12</a:t>
            </a:fld>
            <a:endParaRPr lang="en-US"/>
          </a:p>
        </p:txBody>
      </p:sp>
      <p:sp>
        <p:nvSpPr>
          <p:cNvPr id="3789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A994DA-71AC-4EF7-A0B0-44841E9E4B3A}" type="slidenum">
              <a:rPr lang="en-US"/>
              <a:pPr/>
              <a:t>13</a:t>
            </a:fld>
            <a:endParaRPr lang="en-US"/>
          </a:p>
        </p:txBody>
      </p:sp>
      <p:sp>
        <p:nvSpPr>
          <p:cNvPr id="3993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F23AC2-AE45-4EA2-9C06-B2970B07D142}" type="slidenum">
              <a:rPr lang="en-US"/>
              <a:pPr/>
              <a:t>14</a:t>
            </a:fld>
            <a:endParaRPr lang="en-US"/>
          </a:p>
        </p:txBody>
      </p:sp>
      <p:sp>
        <p:nvSpPr>
          <p:cNvPr id="4198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16F349-0197-4AC6-8099-2227F3028B7F}" type="slidenum">
              <a:rPr lang="en-US"/>
              <a:pPr/>
              <a:t>15</a:t>
            </a:fld>
            <a:endParaRPr lang="en-US"/>
          </a:p>
        </p:txBody>
      </p:sp>
      <p:sp>
        <p:nvSpPr>
          <p:cNvPr id="4403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58D773-8FD6-477A-B940-E3ED36193C9F}" type="slidenum">
              <a:rPr lang="en-US"/>
              <a:pPr/>
              <a:t>16</a:t>
            </a:fld>
            <a:endParaRPr lang="en-US"/>
          </a:p>
        </p:txBody>
      </p:sp>
      <p:sp>
        <p:nvSpPr>
          <p:cNvPr id="4608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BBCC20-06BD-4B92-BA1C-6F8FA1DB401E}" type="slidenum">
              <a:rPr lang="en-US"/>
              <a:pPr/>
              <a:t>17</a:t>
            </a:fld>
            <a:endParaRPr lang="en-US"/>
          </a:p>
        </p:txBody>
      </p:sp>
      <p:sp>
        <p:nvSpPr>
          <p:cNvPr id="4813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07E211-DC08-4193-A4EF-BB8C83C03E2E}" type="slidenum">
              <a:rPr lang="en-US"/>
              <a:pPr/>
              <a:t>18</a:t>
            </a:fld>
            <a:endParaRPr lang="en-US"/>
          </a:p>
        </p:txBody>
      </p:sp>
      <p:sp>
        <p:nvSpPr>
          <p:cNvPr id="5017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D26562-1990-42D8-94E6-E488A3B32A18}" type="slidenum">
              <a:rPr lang="en-US"/>
              <a:pPr/>
              <a:t>19</a:t>
            </a:fld>
            <a:endParaRPr lang="en-US"/>
          </a:p>
        </p:txBody>
      </p:sp>
      <p:sp>
        <p:nvSpPr>
          <p:cNvPr id="5222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0D7DF5-86C7-4FDA-BE12-B3947F9BC54E}" type="slidenum">
              <a:rPr lang="en-US"/>
              <a:pPr/>
              <a:t>20</a:t>
            </a:fld>
            <a:endParaRPr lang="en-US"/>
          </a:p>
        </p:txBody>
      </p:sp>
      <p:sp>
        <p:nvSpPr>
          <p:cNvPr id="5427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5A89BC-A868-407D-B784-463571D7DA67}" type="slidenum">
              <a:rPr lang="en-US"/>
              <a:pPr/>
              <a:t>21</a:t>
            </a:fld>
            <a:endParaRPr lang="en-US"/>
          </a:p>
        </p:txBody>
      </p:sp>
      <p:sp>
        <p:nvSpPr>
          <p:cNvPr id="5632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4D0DC9-334B-43C4-B971-A073F6AC4B74}" type="slidenum">
              <a:rPr lang="en-US"/>
              <a:pPr/>
              <a:t>22</a:t>
            </a:fld>
            <a:endParaRPr lang="en-US"/>
          </a:p>
        </p:txBody>
      </p:sp>
      <p:sp>
        <p:nvSpPr>
          <p:cNvPr id="5837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CF4641-AEB1-4689-B609-5B613E49A106}" type="slidenum">
              <a:rPr lang="en-US"/>
              <a:pPr/>
              <a:t>23</a:t>
            </a:fld>
            <a:endParaRPr lang="en-US"/>
          </a:p>
        </p:txBody>
      </p:sp>
      <p:sp>
        <p:nvSpPr>
          <p:cNvPr id="6041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911F56-0C55-4E77-95CC-BDEF1308BD34}" type="slidenum">
              <a:rPr lang="en-US"/>
              <a:pPr/>
              <a:t>24</a:t>
            </a:fld>
            <a:endParaRPr lang="en-US"/>
          </a:p>
        </p:txBody>
      </p:sp>
      <p:sp>
        <p:nvSpPr>
          <p:cNvPr id="6246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63E545-F9EE-4150-B305-890182E26734}" type="slidenum">
              <a:rPr lang="en-US"/>
              <a:pPr/>
              <a:t>3</a:t>
            </a:fld>
            <a:endParaRPr lang="en-US"/>
          </a:p>
        </p:txBody>
      </p:sp>
      <p:sp>
        <p:nvSpPr>
          <p:cNvPr id="2560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B62B49-DCDC-48BC-8EA5-EFB1A365B0AB}" type="slidenum">
              <a:rPr lang="en-US"/>
              <a:pPr/>
              <a:t>4</a:t>
            </a:fld>
            <a:endParaRPr lang="en-US"/>
          </a:p>
        </p:txBody>
      </p:sp>
      <p:sp>
        <p:nvSpPr>
          <p:cNvPr id="2765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257C27-AD7B-4E1F-9C1C-F764C0EB113A}" type="slidenum">
              <a:rPr lang="en-US"/>
              <a:pPr/>
              <a:t>8</a:t>
            </a:fld>
            <a:endParaRPr lang="en-US"/>
          </a:p>
        </p:txBody>
      </p:sp>
      <p:sp>
        <p:nvSpPr>
          <p:cNvPr id="2969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34BF60-D4E1-427D-8FDD-1D2BCD047E58}" type="slidenum">
              <a:rPr lang="en-US"/>
              <a:pPr/>
              <a:t>9</a:t>
            </a:fld>
            <a:endParaRPr lang="en-US"/>
          </a:p>
        </p:txBody>
      </p:sp>
      <p:sp>
        <p:nvSpPr>
          <p:cNvPr id="3174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90E90-8567-458F-9A5A-33243782A693}" type="datetimeFigureOut">
              <a:rPr lang="en-US"/>
              <a:pPr>
                <a:defRPr/>
              </a:pPr>
              <a:t>10/5/2010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BF8A8-ACAD-441A-9444-6556C9AAC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34E46-072D-4B29-B391-2B031050BF3E}" type="datetimeFigureOut">
              <a:rPr lang="en-US"/>
              <a:pPr>
                <a:defRPr/>
              </a:pPr>
              <a:t>10/5/2010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00946-E615-49FA-88B9-9FC5E2D31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8E10D-5842-4856-9533-6A126597A1EA}" type="datetimeFigureOut">
              <a:rPr lang="en-US"/>
              <a:pPr>
                <a:defRPr/>
              </a:pPr>
              <a:t>10/5/2010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D2DDD-667A-44C8-9608-3A35D0BE3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AB844-55FC-4840-9C67-6F983E203E60}" type="datetimeFigureOut">
              <a:rPr lang="en-US"/>
              <a:pPr>
                <a:defRPr/>
              </a:pPr>
              <a:t>10/5/2010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23B45-D7D1-45E7-970F-1A4FA7010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914DF-AF12-4376-942C-B5F82EAFB2BB}" type="datetimeFigureOut">
              <a:rPr lang="en-US"/>
              <a:pPr>
                <a:defRPr/>
              </a:pPr>
              <a:t>10/5/2010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EA2A0-A4A3-477F-8984-A19A4D7C4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FFDD9-48AB-443D-8BEF-E402FA54C7C7}" type="datetimeFigureOut">
              <a:rPr lang="en-US"/>
              <a:pPr>
                <a:defRPr/>
              </a:pPr>
              <a:t>10/5/2010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D0A4D-B3C7-4DA9-A98C-4521FA6AE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B9D7F-9C02-4A11-94C9-1769D9005B93}" type="datetimeFigureOut">
              <a:rPr lang="en-US"/>
              <a:pPr>
                <a:defRPr/>
              </a:pPr>
              <a:t>10/5/2010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12151-1DB4-40E7-9512-5B6667733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3E965-05E6-444B-9599-73A7FFCEADEF}" type="datetimeFigureOut">
              <a:rPr lang="en-US"/>
              <a:pPr>
                <a:defRPr/>
              </a:pPr>
              <a:t>10/5/2010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C31DA-C60D-4676-8D7D-3BD426BB1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7BE56-DDB3-48A6-AE58-B102A2D9D2D8}" type="datetimeFigureOut">
              <a:rPr lang="en-US"/>
              <a:pPr>
                <a:defRPr/>
              </a:pPr>
              <a:t>10/5/2010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3877E-B73A-4B8A-935C-F2F9F917E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72A95-2001-4FA2-877E-CDA79692572F}" type="datetimeFigureOut">
              <a:rPr lang="en-US"/>
              <a:pPr>
                <a:defRPr/>
              </a:pPr>
              <a:t>10/5/2010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08194-A1DF-4566-B246-0E219065C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A8024-A162-4A51-A867-1D38A9C1D933}" type="datetimeFigureOut">
              <a:rPr lang="en-US"/>
              <a:pPr>
                <a:defRPr/>
              </a:pPr>
              <a:t>10/5/2010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87C9A-107D-4E24-8077-F20B142D5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DD51EE-8D62-4589-92D9-415DC9EADCC4}" type="datetimeFigureOut">
              <a:rPr lang="en-US"/>
              <a:pPr>
                <a:defRPr/>
              </a:pPr>
              <a:t>10/5/2010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7E5598-108A-4C08-B6CC-5DA68879D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9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762000" y="609600"/>
            <a:ext cx="6692900" cy="3733800"/>
          </a:xfrm>
        </p:spPr>
        <p:txBody>
          <a:bodyPr/>
          <a:lstStyle/>
          <a:p>
            <a:pPr fontAlgn="auto">
              <a:spcBef>
                <a:spcPct val="6000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1974CF"/>
                </a:solidFill>
              </a:rPr>
              <a:t>Chapter 47</a:t>
            </a:r>
            <a:br>
              <a:rPr lang="en-US" sz="4400" dirty="0">
                <a:solidFill>
                  <a:srgbClr val="1974CF"/>
                </a:solidFill>
              </a:rPr>
            </a:br>
            <a:r>
              <a:rPr lang="en-US" sz="4400" dirty="0"/>
              <a:t>Nursing Care of the Child</a:t>
            </a:r>
            <a:br>
              <a:rPr lang="en-US" sz="4400" dirty="0"/>
            </a:br>
            <a:r>
              <a:rPr lang="en-US" sz="4400" dirty="0"/>
              <a:t>With an Immunologic Disorder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E:\Bejoy\ricci_1e_irdvd\Prashantha\Table 47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8" y="1282700"/>
            <a:ext cx="78454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E:\Bejoy\Processed\Figure 47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7175" y="1244600"/>
            <a:ext cx="60896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24875" cy="3841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Primary </a:t>
            </a:r>
            <a:r>
              <a:rPr lang="en-US" dirty="0" err="1"/>
              <a:t>Immunodeficiencies</a:t>
            </a:r>
            <a:r>
              <a:rPr lang="en-US" dirty="0"/>
              <a:t> (Cont’d)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686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Wiskott-Aldrich Syndrome</a:t>
            </a:r>
            <a:r>
              <a:rPr lang="en-US" smtClean="0"/>
              <a:t> </a:t>
            </a:r>
            <a:endParaRPr lang="en-US" b="1" smtClean="0"/>
          </a:p>
          <a:p>
            <a:r>
              <a:rPr lang="en-US" smtClean="0"/>
              <a:t>Nursing Assessment</a:t>
            </a:r>
          </a:p>
          <a:p>
            <a:r>
              <a:rPr lang="en-US" smtClean="0"/>
              <a:t>Nursing Management</a:t>
            </a:r>
          </a:p>
          <a:p>
            <a:pPr>
              <a:buFontTx/>
              <a:buNone/>
            </a:pPr>
            <a:r>
              <a:rPr lang="en-US" b="1" smtClean="0"/>
              <a:t>Severe Combined Immune Deficiency</a:t>
            </a:r>
          </a:p>
          <a:p>
            <a:r>
              <a:rPr lang="en-US" smtClean="0"/>
              <a:t>Nursing Assessment </a:t>
            </a:r>
          </a:p>
          <a:p>
            <a:r>
              <a:rPr lang="en-US" smtClean="0"/>
              <a:t>Nursing Management 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E:\Bejoy\Processed\Figure 47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5750" y="1231900"/>
            <a:ext cx="34925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524875" cy="3841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Secondary </a:t>
            </a:r>
            <a:r>
              <a:rPr lang="en-US" dirty="0" err="1"/>
              <a:t>Immunodeficiencies</a:t>
            </a:r>
            <a:r>
              <a:rPr lang="en-US" dirty="0"/>
              <a:t> 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613775" cy="42799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smtClean="0"/>
              <a:t>HIV Infection</a:t>
            </a:r>
            <a:endParaRPr lang="en-US" smtClean="0"/>
          </a:p>
          <a:p>
            <a:pPr>
              <a:lnSpc>
                <a:spcPct val="80000"/>
              </a:lnSpc>
            </a:pPr>
            <a:r>
              <a:rPr lang="en-US" smtClean="0"/>
              <a:t>Pathophysiology </a:t>
            </a:r>
          </a:p>
          <a:p>
            <a:pPr>
              <a:lnSpc>
                <a:spcPct val="80000"/>
              </a:lnSpc>
            </a:pPr>
            <a:r>
              <a:rPr lang="en-US" smtClean="0"/>
              <a:t>Therapeutic Management </a:t>
            </a:r>
          </a:p>
          <a:p>
            <a:pPr>
              <a:lnSpc>
                <a:spcPct val="80000"/>
              </a:lnSpc>
            </a:pPr>
            <a:r>
              <a:rPr lang="en-US" smtClean="0"/>
              <a:t>Nursing Assessment 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Health History 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Physical Examination </a:t>
            </a:r>
          </a:p>
          <a:p>
            <a:pPr lvl="2">
              <a:lnSpc>
                <a:spcPct val="80000"/>
              </a:lnSpc>
            </a:pPr>
            <a:r>
              <a:rPr lang="en-US" smtClean="0"/>
              <a:t>Inspection and Observation</a:t>
            </a:r>
          </a:p>
          <a:p>
            <a:pPr lvl="2">
              <a:lnSpc>
                <a:spcPct val="80000"/>
              </a:lnSpc>
            </a:pPr>
            <a:r>
              <a:rPr lang="en-US" smtClean="0"/>
              <a:t>Auscultation and Palpation 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Laboratory and Diagnostic Tests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24875" cy="3841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Secondary </a:t>
            </a:r>
            <a:r>
              <a:rPr lang="en-US" dirty="0" err="1"/>
              <a:t>Immunodeficiencies</a:t>
            </a:r>
            <a:r>
              <a:rPr lang="en-US" dirty="0"/>
              <a:t> (Cont’d)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686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HIV Infection</a:t>
            </a:r>
            <a:endParaRPr lang="en-US" smtClean="0"/>
          </a:p>
          <a:p>
            <a:r>
              <a:rPr lang="en-US" smtClean="0"/>
              <a:t>Nursing Management</a:t>
            </a:r>
          </a:p>
          <a:p>
            <a:pPr lvl="1"/>
            <a:r>
              <a:rPr lang="en-US" smtClean="0"/>
              <a:t>Preventing HIV Infection in Children</a:t>
            </a:r>
          </a:p>
          <a:p>
            <a:pPr lvl="1"/>
            <a:r>
              <a:rPr lang="en-US" smtClean="0"/>
              <a:t>Promoting Compliance with Antiretroviral Therapy</a:t>
            </a:r>
          </a:p>
          <a:p>
            <a:pPr lvl="1"/>
            <a:r>
              <a:rPr lang="en-US" smtClean="0"/>
              <a:t>Reducing Risk for Infection</a:t>
            </a:r>
          </a:p>
          <a:p>
            <a:pPr lvl="1"/>
            <a:r>
              <a:rPr lang="en-US" smtClean="0"/>
              <a:t>Promoting Nutrition</a:t>
            </a:r>
          </a:p>
          <a:p>
            <a:pPr lvl="1"/>
            <a:r>
              <a:rPr lang="en-US" smtClean="0"/>
              <a:t>Promoting Comfort</a:t>
            </a:r>
          </a:p>
          <a:p>
            <a:pPr lvl="1"/>
            <a:r>
              <a:rPr lang="en-US" smtClean="0"/>
              <a:t>Providing Family Education and Support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24875" cy="3841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Autoimmune Disorders 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686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Systemic Lupus Erythematosus</a:t>
            </a:r>
            <a:endParaRPr lang="en-US" smtClean="0"/>
          </a:p>
          <a:p>
            <a:r>
              <a:rPr lang="en-US" smtClean="0"/>
              <a:t>Pathophysiology </a:t>
            </a:r>
          </a:p>
          <a:p>
            <a:r>
              <a:rPr lang="en-US" smtClean="0"/>
              <a:t>Therapeutic Management </a:t>
            </a:r>
          </a:p>
          <a:p>
            <a:r>
              <a:rPr lang="en-US" smtClean="0"/>
              <a:t>Nursing Assessment </a:t>
            </a:r>
          </a:p>
          <a:p>
            <a:pPr lvl="1"/>
            <a:r>
              <a:rPr lang="en-US" smtClean="0"/>
              <a:t>Health History </a:t>
            </a:r>
          </a:p>
          <a:p>
            <a:pPr lvl="1"/>
            <a:r>
              <a:rPr lang="en-US" smtClean="0"/>
              <a:t>Physical Examination </a:t>
            </a:r>
          </a:p>
          <a:p>
            <a:pPr lvl="1"/>
            <a:r>
              <a:rPr lang="en-US" smtClean="0"/>
              <a:t>Laboratory and Diagnostic Findings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E:\Bejoy\Processed\Figure 47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7463" y="1270000"/>
            <a:ext cx="659288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24875" cy="3841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Autoimmune Disorders (Cont’d)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686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Systemic Lupus Erythematosus (cont’d)</a:t>
            </a:r>
            <a:endParaRPr lang="en-US" smtClean="0"/>
          </a:p>
          <a:p>
            <a:r>
              <a:rPr lang="en-US" smtClean="0"/>
              <a:t>Nursing Management </a:t>
            </a:r>
          </a:p>
          <a:p>
            <a:pPr lvl="1"/>
            <a:r>
              <a:rPr lang="en-US" smtClean="0"/>
              <a:t>Preventing and Monitoring for Complications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24875" cy="3841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Autoimmune Disorders (Cont’d)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686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Juvenile Idiopathic Arthritis</a:t>
            </a:r>
            <a:r>
              <a:rPr lang="en-US" smtClean="0"/>
              <a:t> </a:t>
            </a:r>
          </a:p>
          <a:p>
            <a:r>
              <a:rPr lang="en-US" smtClean="0"/>
              <a:t>Nursing Assessment</a:t>
            </a:r>
          </a:p>
          <a:p>
            <a:r>
              <a:rPr lang="en-US" smtClean="0"/>
              <a:t>Nursing Management</a:t>
            </a:r>
          </a:p>
          <a:p>
            <a:pPr lvl="1"/>
            <a:r>
              <a:rPr lang="en-US" smtClean="0"/>
              <a:t>Managing Pain and Maintaining Mobility</a:t>
            </a:r>
          </a:p>
          <a:p>
            <a:pPr lvl="1"/>
            <a:r>
              <a:rPr lang="en-US" smtClean="0"/>
              <a:t>Promoting Normal Life 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1. Contrast anatomic and physiologic differences of the immune system in infants and children versus adults.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4" descr="E:\Bejoy\ricci_1e_irdvd\Prashantha\Table 47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47863"/>
            <a:ext cx="82296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4" descr="E:\Bejoy\Processed\Figure 47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450" y="1257300"/>
            <a:ext cx="78089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24875" cy="3841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Allergy and Anaphylaxis 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686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Food Allergies</a:t>
            </a:r>
          </a:p>
          <a:p>
            <a:r>
              <a:rPr lang="en-US" smtClean="0"/>
              <a:t>Therapeutic Management</a:t>
            </a:r>
          </a:p>
          <a:p>
            <a:r>
              <a:rPr lang="en-US" smtClean="0"/>
              <a:t>Nursing Assessment </a:t>
            </a:r>
          </a:p>
          <a:p>
            <a:r>
              <a:rPr lang="en-US" smtClean="0"/>
              <a:t>Nursing Management</a:t>
            </a:r>
          </a:p>
          <a:p>
            <a:pPr lvl="1"/>
            <a:r>
              <a:rPr lang="en-US" smtClean="0"/>
              <a:t>Managing the Child’s Diet   </a:t>
            </a:r>
            <a:r>
              <a:rPr lang="en-US" b="1" smtClean="0"/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24875" cy="3841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Allergy and Anaphylaxis (Cont’d)</a:t>
            </a:r>
          </a:p>
        </p:txBody>
      </p:sp>
      <p:sp>
        <p:nvSpPr>
          <p:cNvPr id="665603" name="Rectangle 1027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686800" cy="4525963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b="1" dirty="0"/>
              <a:t>Anaphylaxis</a:t>
            </a:r>
            <a:r>
              <a:rPr lang="en-US" dirty="0"/>
              <a:t>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Nursing Assessment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Nursing Management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Preventing and Managing Future Episodes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b="1" dirty="0"/>
              <a:t>Latex Allergy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Nursing Assessment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Nursing Management</a:t>
            </a:r>
            <a:endParaRPr lang="en-US" b="1" dirty="0"/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dirty="0"/>
              <a:t>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 descr="E:\Bejoy\ricci_1e_irdvd\Prashantha\Table 47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41463"/>
            <a:ext cx="82296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5. Develop an individualized nursing care plan for the child with an immune or autoimmune disorder.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6. Detect the psychosocial impact of chronic immune disorders on children.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8. Develop patient/family teaching plans for the child with an immune or autoimmune disorder.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7. Devise a nutrition plan for the child with immunodeficiency.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24875" cy="3286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Variations in Pediatric Anatomy and Physiology </a:t>
            </a:r>
          </a:p>
        </p:txBody>
      </p:sp>
      <p:sp>
        <p:nvSpPr>
          <p:cNvPr id="24578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86800" cy="4525963"/>
          </a:xfrm>
        </p:spPr>
        <p:txBody>
          <a:bodyPr/>
          <a:lstStyle/>
          <a:p>
            <a:r>
              <a:rPr lang="en-US" smtClean="0"/>
              <a:t>Lymph System</a:t>
            </a:r>
          </a:p>
          <a:p>
            <a:r>
              <a:rPr lang="en-US" smtClean="0"/>
              <a:t>Phagocytosis</a:t>
            </a:r>
          </a:p>
          <a:p>
            <a:r>
              <a:rPr lang="en-US" smtClean="0"/>
              <a:t>Cellular Immunity</a:t>
            </a:r>
          </a:p>
          <a:p>
            <a:r>
              <a:rPr lang="en-US" smtClean="0"/>
              <a:t>Humoral Immunity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24875" cy="3841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Common Medical Treatments 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686800" cy="4525963"/>
          </a:xfrm>
        </p:spPr>
        <p:txBody>
          <a:bodyPr/>
          <a:lstStyle/>
          <a:p>
            <a:r>
              <a:rPr lang="en-US" smtClean="0"/>
              <a:t>A variety of medications as well as other medical treatments are used to treat immune deficiencies and autoimmune problems in children. </a:t>
            </a:r>
          </a:p>
          <a:p>
            <a:r>
              <a:rPr lang="en-US" smtClean="0"/>
              <a:t>Most of these treatments will require a physician’s order when the child is in the hospital.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2. Determine nursing care related to common laboratory and diagnostic testing used in the medical diagnosis of pediatric immune and autoimmune disorders.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3. Detect immune and autoimmune disorders common in infants, children, and adolescents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4. Utilize appropriate nursing assessments and interventions related to medications and treatments for pediatric immune, autoimmune, and allergic disorders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24875" cy="7683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Nursing Process Overview for the Child with an Immunologic Disorder 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Assessment</a:t>
            </a:r>
          </a:p>
          <a:p>
            <a:pPr lvl="1"/>
            <a:r>
              <a:rPr lang="en-US" smtClean="0"/>
              <a:t>Physical Examination</a:t>
            </a:r>
          </a:p>
          <a:p>
            <a:pPr lvl="2"/>
            <a:r>
              <a:rPr lang="en-US" smtClean="0"/>
              <a:t>Inspection and observation</a:t>
            </a:r>
          </a:p>
          <a:p>
            <a:pPr lvl="2"/>
            <a:r>
              <a:rPr lang="en-US" smtClean="0"/>
              <a:t>Auscultation, percussion, and palpation</a:t>
            </a:r>
          </a:p>
          <a:p>
            <a:pPr lvl="1"/>
            <a:r>
              <a:rPr lang="en-US" smtClean="0"/>
              <a:t>Laboratory and Diagnostic Testing</a:t>
            </a:r>
          </a:p>
          <a:p>
            <a:r>
              <a:rPr lang="en-US" smtClean="0"/>
              <a:t>Nursing Diagnoses and Related Interventions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24875" cy="3841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Primary </a:t>
            </a:r>
            <a:r>
              <a:rPr lang="en-US" dirty="0" err="1"/>
              <a:t>Immunodeficiencies</a:t>
            </a:r>
            <a:r>
              <a:rPr lang="en-US" dirty="0"/>
              <a:t> 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686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Hypogammaglobulinemia</a:t>
            </a:r>
          </a:p>
          <a:p>
            <a:r>
              <a:rPr lang="en-US" smtClean="0"/>
              <a:t>Nursing Assessment</a:t>
            </a:r>
          </a:p>
          <a:p>
            <a:r>
              <a:rPr lang="en-US" smtClean="0"/>
              <a:t>Nursing Management </a:t>
            </a:r>
          </a:p>
          <a:p>
            <a:pPr lvl="1"/>
            <a:r>
              <a:rPr lang="en-US" smtClean="0"/>
              <a:t>Administering Intravenous Immunoglobulin (IVIG)</a:t>
            </a:r>
          </a:p>
          <a:p>
            <a:pPr lvl="1"/>
            <a:r>
              <a:rPr lang="en-US" smtClean="0"/>
              <a:t>Providing Education and Support  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</TotalTime>
  <Words>348</Words>
  <Application>Microsoft Office PowerPoint</Application>
  <PresentationFormat>On-screen Show (4:3)</PresentationFormat>
  <Paragraphs>96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9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Franklin Gothic Book</vt:lpstr>
      <vt:lpstr>Arial</vt:lpstr>
      <vt:lpstr>Franklin Gothic Medium</vt:lpstr>
      <vt:lpstr>Wingdings 2</vt:lpstr>
      <vt:lpstr>Calibri</vt:lpstr>
      <vt:lpstr>Trek</vt:lpstr>
      <vt:lpstr>Trek</vt:lpstr>
      <vt:lpstr>Trek</vt:lpstr>
      <vt:lpstr>Trek</vt:lpstr>
      <vt:lpstr>Trek</vt:lpstr>
      <vt:lpstr>Trek</vt:lpstr>
      <vt:lpstr>Trek</vt:lpstr>
      <vt:lpstr>Trek</vt:lpstr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47 Nursing Care of the Child With an Immunologic Disorder</dc:title>
  <dc:creator>Charlotte Connerton</dc:creator>
  <cp:lastModifiedBy>LCN</cp:lastModifiedBy>
  <cp:revision>3</cp:revision>
  <dcterms:created xsi:type="dcterms:W3CDTF">2010-10-05T01:57:48Z</dcterms:created>
  <dcterms:modified xsi:type="dcterms:W3CDTF">2010-10-05T15:27:11Z</dcterms:modified>
</cp:coreProperties>
</file>