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90" r:id="rId4"/>
    <p:sldId id="291" r:id="rId5"/>
    <p:sldId id="260" r:id="rId6"/>
    <p:sldId id="293" r:id="rId7"/>
    <p:sldId id="259" r:id="rId8"/>
    <p:sldId id="292" r:id="rId9"/>
    <p:sldId id="261" r:id="rId10"/>
    <p:sldId id="29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2143ED4B-BEF0-4A9A-9D46-220F0168DF3B}" type="datetimeFigureOut">
              <a:rPr lang="en-US"/>
              <a:pPr/>
              <a:t>10/5/2010</a:t>
            </a:fld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0C8C4AE3-DD83-4CFA-AB16-032967C1D1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8927C04A-4C08-44FF-8DA0-B1F8246B1155}" type="datetimeFigureOut">
              <a:rPr lang="en-US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60461420-5D69-4CF6-AAEF-40BD99F635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7F89D-39A6-449E-A94A-D9928F2FAE00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42CAF-757D-40DB-8511-380D5FD31194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8C90A-49DC-42C1-A24C-F2D1C259C829}" type="slidenum">
              <a:rPr lang="en-US"/>
              <a:pPr/>
              <a:t>15</a:t>
            </a:fld>
            <a:endParaRPr lang="en-US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A4558-DD29-4F8B-B3AB-D1BE7A7D0EEE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C94E9-3404-4BAB-9C18-D7E551ABC4D4}" type="slidenum">
              <a:rPr lang="en-US"/>
              <a:pPr/>
              <a:t>17</a:t>
            </a:fld>
            <a:endParaRPr lang="en-US"/>
          </a:p>
        </p:txBody>
      </p:sp>
      <p:sp>
        <p:nvSpPr>
          <p:cNvPr id="39938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934B2-DB48-4101-BDEC-54A5AA758FD5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7EAC9-8F53-455F-8777-997BAD43CC52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E3DB4-677A-4CA7-A4B9-748D8C806DC5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B2001-C1A1-4F7C-9079-6C24ADD7BDB8}" type="slidenum">
              <a:rPr lang="en-US"/>
              <a:pPr/>
              <a:t>21</a:t>
            </a:fld>
            <a:endParaRPr lang="en-US"/>
          </a:p>
        </p:txBody>
      </p:sp>
      <p:sp>
        <p:nvSpPr>
          <p:cNvPr id="48130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E4446-4248-4E9E-9202-9164799DE66F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20248-DB2E-427C-922C-C972CFF689C7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B256F-9256-4930-8608-F8166E576F3B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31B8-9E7F-48EF-9220-3040FA96F80F}" type="slidenum">
              <a:rPr lang="en-US"/>
              <a:pPr/>
              <a:t>24</a:t>
            </a:fld>
            <a:endParaRPr lang="en-US"/>
          </a:p>
        </p:txBody>
      </p:sp>
      <p:sp>
        <p:nvSpPr>
          <p:cNvPr id="54274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A91AC-B0E6-4DB4-A4D2-E99EBCBE65CD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A0870-417B-45F0-AF52-554C2EB66390}" type="slidenum">
              <a:rPr lang="en-US"/>
              <a:pPr/>
              <a:t>26</a:t>
            </a:fld>
            <a:endParaRPr lang="en-US"/>
          </a:p>
        </p:txBody>
      </p:sp>
      <p:sp>
        <p:nvSpPr>
          <p:cNvPr id="58370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0955D-C285-4DA0-BFFB-BE5B1491B04B}" type="slidenum">
              <a:rPr lang="en-US"/>
              <a:pPr/>
              <a:t>27</a:t>
            </a:fld>
            <a:endParaRPr lang="en-US"/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D4269-A01D-46A9-A114-0DA953A638AA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33277-8269-4F5C-B7E4-0B662A6C2768}" type="slidenum">
              <a:rPr lang="en-US"/>
              <a:pPr/>
              <a:t>29</a:t>
            </a:fld>
            <a:endParaRPr lang="en-US"/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5AF12-BB60-4F19-8B05-4E037A20FC6D}" type="slidenum">
              <a:rPr lang="en-US"/>
              <a:pPr/>
              <a:t>30</a:t>
            </a:fld>
            <a:endParaRPr lang="en-US"/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0884E-6CD0-40F1-BCEE-FA7E1710092A}" type="slidenum">
              <a:rPr lang="en-US"/>
              <a:pPr/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CE9F7-A4F4-4EDE-AE51-24A93B7C413A}" type="slidenum">
              <a:rPr lang="en-US"/>
              <a:pPr/>
              <a:t>32</a:t>
            </a:fld>
            <a:endParaRPr lang="en-US"/>
          </a:p>
        </p:txBody>
      </p:sp>
      <p:sp>
        <p:nvSpPr>
          <p:cNvPr id="706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259BB-A4FE-4CEA-955E-B8B01CDEF64E}" type="slidenum">
              <a:rPr lang="en-US"/>
              <a:pPr/>
              <a:t>33</a:t>
            </a:fld>
            <a:endParaRPr lang="en-US"/>
          </a:p>
        </p:txBody>
      </p:sp>
      <p:sp>
        <p:nvSpPr>
          <p:cNvPr id="727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4DCBA-12BC-4E5B-9AFB-8034429CF9D0}" type="slidenum">
              <a:rPr lang="en-US"/>
              <a:pPr/>
              <a:t>34</a:t>
            </a:fld>
            <a:endParaRPr lang="en-US"/>
          </a:p>
        </p:txBody>
      </p:sp>
      <p:sp>
        <p:nvSpPr>
          <p:cNvPr id="747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2FF8D-7CBC-42CE-85E5-3F78FAB03222}" type="slidenum">
              <a:rPr lang="en-US"/>
              <a:pPr/>
              <a:t>35</a:t>
            </a:fld>
            <a:endParaRPr lang="en-US"/>
          </a:p>
        </p:txBody>
      </p:sp>
      <p:sp>
        <p:nvSpPr>
          <p:cNvPr id="768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C1399-9B86-42F5-8441-54BDF7FC4798}" type="slidenum">
              <a:rPr lang="en-US"/>
              <a:pPr/>
              <a:t>36</a:t>
            </a:fld>
            <a:endParaRPr lang="en-US"/>
          </a:p>
        </p:txBody>
      </p:sp>
      <p:sp>
        <p:nvSpPr>
          <p:cNvPr id="788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2A9C0-744B-49E0-B4C9-73BB0AF9171A}" type="slidenum">
              <a:rPr lang="en-US"/>
              <a:pPr/>
              <a:t>37</a:t>
            </a:fld>
            <a:endParaRPr lang="en-US"/>
          </a:p>
        </p:txBody>
      </p:sp>
      <p:sp>
        <p:nvSpPr>
          <p:cNvPr id="808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0E0A0-096A-4984-8833-17AFF9743AFD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0147A-54DC-4EEF-93F5-A6F1BD676455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134C2-361C-4C90-AE2D-857FEF4D585B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8ECC-85A3-4794-BFB5-252843FE3DE3}" type="slidenum">
              <a:rPr lang="en-US"/>
              <a:pPr/>
              <a:t>11</a:t>
            </a:fld>
            <a:endParaRPr lang="en-US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54BD0-61DA-4FCC-B879-0DC42318B9C6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AB6B8-5F95-4EE4-B78F-F0F40F96D571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28A4-CEA7-4E8B-8499-F607286D620E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365D-2F83-4A29-B19E-FF13DA812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5092-4087-4510-BEFC-754A0B8D12EE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8B72-B1C0-420F-BFAD-F76322E28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ED2F-26A6-4AA6-902D-06933DEB40B5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6FC18-6EF0-4AE4-8A32-F41DC5FA2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ED53-F788-48DC-920D-2CE235F047D0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F270-7A3C-4165-86D5-1CA19791F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C30E-E63A-4C5D-9910-8F453370BD40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0612-8E82-471B-BCC5-F789BC43B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FFE0-EC61-45EC-A08C-60062E9132C0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527BF-E5F7-45D8-8CE5-304F0BBD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818D-7B0F-4250-9501-6FCD20C9A1B2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4671-D292-4D82-8558-0D299A06A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AC8A-2CC0-4D95-B212-5232AFF9E1B8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4E45-42E9-4CA1-86E7-CFD01E3AF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03DC-450E-489A-B0F5-1C35EE42DE0F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0FA4-E160-4BE6-BF05-FDD1E9D1F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8B9D-14B9-448A-822D-7F0254393F1A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A15C-6A7F-4A80-B568-E9A3BBD5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3EBB4-3C8F-423F-9E90-E5F2FB951877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34FD0F-787A-4B14-9953-C7921CD93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69" r:id="rId9"/>
    <p:sldLayoutId id="214748367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130" y="1473120"/>
            <a:ext cx="7175258" cy="2663986"/>
          </a:xfrm>
        </p:spPr>
        <p:txBody>
          <a:bodyPr/>
          <a:lstStyle/>
          <a:p>
            <a:pPr fontAlgn="auto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dirty="0"/>
              <a:t>Chapter 38 </a:t>
            </a:r>
            <a:br>
              <a:rPr lang="en-US" sz="2400" dirty="0"/>
            </a:br>
            <a:r>
              <a:rPr lang="en-US" sz="2400" dirty="0"/>
              <a:t>Nursing Care of the Child With a Disorder of the Eyes or Ears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686800" cy="492283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6. Distinguish different disorders of the eyes and ears based on their signs and symptoms.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7. Utilize nursing interventions commonly used for disorders of the eyes and ears.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8. Devise an individualized nursing care plan for the child with a sensory impairment or other disorder of the eyes or ears.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9. Develop child/family teaching plans for the child with a disorder of the eyes or ears.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10. Detect the psychosocial impact of sensory impairments on children.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492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Conjunctivitis</a:t>
            </a:r>
          </a:p>
        </p:txBody>
      </p:sp>
      <p:pic>
        <p:nvPicPr>
          <p:cNvPr id="26626" name="Picture 5" descr="E:\Bejoy\ricci_1e_irdvd\PPT processed files\Ch38 Table 3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915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492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Question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Is the following statement True or False?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A child with bacterial conjunctivitis typically exhibits a watery mucoid discharge.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492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Answer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False.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A child with bacterial conjunctivitis typically has a purulent mucoid discharge.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730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Conjunctivitis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Nursing Assessment: common signs and symptoms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Nursing Management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Symptom alleviation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Eye drops or ointment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Compresses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Reduction of allergens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Prevention of spread of infection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73063"/>
            <a:ext cx="8524876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Nasolacrimal Duct Obstruction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1681163"/>
            <a:ext cx="8613775" cy="4905375"/>
          </a:xfrm>
        </p:spPr>
        <p:txBody>
          <a:bodyPr/>
          <a:lstStyle/>
          <a:p>
            <a:r>
              <a:rPr lang="en-US" sz="2400" smtClean="0"/>
              <a:t>Nursing Assessment</a:t>
            </a:r>
          </a:p>
          <a:p>
            <a:pPr lvl="1"/>
            <a:r>
              <a:rPr lang="en-US" sz="2400" smtClean="0"/>
              <a:t>Tearing or discharge from one or both eyes</a:t>
            </a:r>
          </a:p>
          <a:p>
            <a:pPr lvl="1"/>
            <a:r>
              <a:rPr lang="en-US" sz="2400" smtClean="0"/>
              <a:t>Redness of lower lid of affected eye</a:t>
            </a:r>
          </a:p>
          <a:p>
            <a:pPr lvl="1"/>
            <a:r>
              <a:rPr lang="en-US" sz="2400" smtClean="0"/>
              <a:t>Possible culture of drainage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Typically spontaneous resolution by age 12 months</a:t>
            </a:r>
          </a:p>
          <a:p>
            <a:pPr lvl="1"/>
            <a:r>
              <a:rPr lang="en-US" sz="2400" smtClean="0"/>
              <a:t>Parent education </a:t>
            </a:r>
          </a:p>
          <a:p>
            <a:pPr lvl="1"/>
            <a:r>
              <a:rPr lang="en-US" sz="2400" smtClean="0"/>
              <a:t>Nasal lacrimal duct massage (see Teaching Guidelines 38-1)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57200"/>
            <a:ext cx="8524875" cy="768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Eyelid Disorders</a:t>
            </a:r>
            <a:br>
              <a:rPr lang="en-US" dirty="0"/>
            </a:b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Hordeolum (stye)</a:t>
            </a:r>
          </a:p>
          <a:p>
            <a:r>
              <a:rPr lang="en-US" sz="2400" smtClean="0"/>
              <a:t>Chalazion</a:t>
            </a:r>
          </a:p>
          <a:p>
            <a:r>
              <a:rPr lang="en-US" sz="2400" smtClean="0"/>
              <a:t>Blepharitis</a:t>
            </a:r>
          </a:p>
          <a:p>
            <a:r>
              <a:rPr lang="en-US" sz="2400" smtClean="0"/>
              <a:t>Therapeutic Management</a:t>
            </a:r>
          </a:p>
          <a:p>
            <a:r>
              <a:rPr lang="en-US" sz="2400" smtClean="0"/>
              <a:t>Nursing Assessment</a:t>
            </a:r>
          </a:p>
          <a:p>
            <a:r>
              <a:rPr lang="en-US" sz="2400" smtClean="0"/>
              <a:t>Nursing Management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4492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Periorbital Cellulitis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Bacterial infection of eyelids and tissues surrounding the eye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Therapeutic management: IV antibiotics followed by oral antibiotics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Nursing assessment: pain around eye, restricted eye movement, reddish-purple eyelid and edema (see Figure 38-7)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Nursing management: warm soaks, IV antibiotic administration, family education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730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Eye Injuries</a:t>
            </a:r>
          </a:p>
        </p:txBody>
      </p:sp>
      <p:pic>
        <p:nvPicPr>
          <p:cNvPr id="40962" name="Picture 5" descr="E:\Bejoy\ricci_1e_irdvd\PPT processed files\Ch38 Table 3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730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Question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419100" indent="-419100">
              <a:buFontTx/>
              <a:buNone/>
            </a:pPr>
            <a:r>
              <a:rPr lang="en-US" sz="2400" smtClean="0"/>
              <a:t>Which of the following would the nurse be most likely to find in a child with blepharitis? </a:t>
            </a:r>
          </a:p>
          <a:p>
            <a:pPr marL="419100" indent="-419100">
              <a:buFontTx/>
              <a:buAutoNum type="alphaUcPeriod"/>
            </a:pPr>
            <a:r>
              <a:rPr lang="en-US" sz="2400" smtClean="0"/>
              <a:t>Reddened conjunctiva</a:t>
            </a:r>
          </a:p>
          <a:p>
            <a:pPr marL="419100" indent="-419100">
              <a:buFontTx/>
              <a:buAutoNum type="alphaUcPeriod"/>
            </a:pPr>
            <a:r>
              <a:rPr lang="en-US" sz="2400" smtClean="0"/>
              <a:t>Tearing from both eyes</a:t>
            </a:r>
          </a:p>
          <a:p>
            <a:pPr marL="419100" indent="-419100">
              <a:buFontTx/>
              <a:buAutoNum type="alphaUcPeriod"/>
            </a:pPr>
            <a:r>
              <a:rPr lang="en-US" sz="2400" smtClean="0"/>
              <a:t>Eyelid edema</a:t>
            </a:r>
          </a:p>
          <a:p>
            <a:pPr marL="419100" indent="-419100">
              <a:buFontTx/>
              <a:buAutoNum type="alphaUcPeriod"/>
            </a:pPr>
            <a:r>
              <a:rPr lang="en-US" sz="2400" smtClean="0"/>
              <a:t>Stringy discharge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Variations in Pediatric Anatomy and Physiology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2027238"/>
            <a:ext cx="8613775" cy="4489450"/>
          </a:xfrm>
        </p:spPr>
        <p:txBody>
          <a:bodyPr/>
          <a:lstStyle/>
          <a:p>
            <a:r>
              <a:rPr lang="en-US" sz="2400" smtClean="0"/>
              <a:t>Eyes</a:t>
            </a:r>
          </a:p>
          <a:p>
            <a:pPr lvl="1"/>
            <a:r>
              <a:rPr lang="en-US" sz="2400" smtClean="0"/>
              <a:t>Sclera</a:t>
            </a:r>
          </a:p>
          <a:p>
            <a:pPr lvl="1"/>
            <a:r>
              <a:rPr lang="en-US" sz="2400" smtClean="0"/>
              <a:t>Eyeball</a:t>
            </a:r>
          </a:p>
          <a:p>
            <a:pPr lvl="1"/>
            <a:r>
              <a:rPr lang="en-US" sz="2400" smtClean="0"/>
              <a:t>Lens shape</a:t>
            </a:r>
          </a:p>
          <a:p>
            <a:pPr lvl="1"/>
            <a:r>
              <a:rPr lang="en-US" sz="2400" smtClean="0"/>
              <a:t>Visual acuity</a:t>
            </a:r>
          </a:p>
          <a:p>
            <a:r>
              <a:rPr lang="en-US" sz="2400" smtClean="0"/>
              <a:t>Ears</a:t>
            </a:r>
          </a:p>
          <a:p>
            <a:pPr lvl="1"/>
            <a:r>
              <a:rPr lang="en-US" sz="2400" smtClean="0"/>
              <a:t>Congenital deformities</a:t>
            </a:r>
          </a:p>
          <a:p>
            <a:pPr lvl="1"/>
            <a:r>
              <a:rPr lang="en-US" sz="2400" smtClean="0"/>
              <a:t>Placement of Eustachian tubes</a:t>
            </a:r>
          </a:p>
          <a:p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436563"/>
            <a:ext cx="876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1. Contrast the anatomy and physiology of the eyes and ears in children vs. adults.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3730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Answer</a:t>
            </a:r>
          </a:p>
        </p:txBody>
      </p:sp>
      <p:sp>
        <p:nvSpPr>
          <p:cNvPr id="4505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C.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With blepharitis, eyelid edema is most likely present, with the conjunctiva remaining clear. Tearing from both eyes would suggest nasolacrimal duct obstruction. A stringy discharge would suggest allergic conjunctivitis.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454025"/>
            <a:ext cx="8524876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Refractive Errors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3775" cy="4835525"/>
          </a:xfrm>
        </p:spPr>
        <p:txBody>
          <a:bodyPr/>
          <a:lstStyle/>
          <a:p>
            <a:r>
              <a:rPr lang="en-US" sz="2400" smtClean="0"/>
              <a:t>Hyperopia (farsightedness) and myopia (nearsightedness) </a:t>
            </a:r>
          </a:p>
          <a:p>
            <a:r>
              <a:rPr lang="en-US" sz="2400" smtClean="0"/>
              <a:t>Nursing Assessment </a:t>
            </a:r>
          </a:p>
          <a:p>
            <a:pPr lvl="1"/>
            <a:r>
              <a:rPr lang="en-US" sz="2400" smtClean="0"/>
              <a:t>History of visual complaints</a:t>
            </a:r>
          </a:p>
          <a:p>
            <a:pPr lvl="1"/>
            <a:r>
              <a:rPr lang="en-US" sz="2400" smtClean="0"/>
              <a:t>Visual acuity testing</a:t>
            </a:r>
          </a:p>
          <a:p>
            <a:r>
              <a:rPr lang="en-US" sz="2400" smtClean="0"/>
              <a:t>Nursing Management</a:t>
            </a:r>
          </a:p>
          <a:p>
            <a:pPr lvl="2"/>
            <a:r>
              <a:rPr lang="en-US" smtClean="0"/>
              <a:t>Educating about eyeglasses use</a:t>
            </a:r>
          </a:p>
          <a:p>
            <a:pPr lvl="2"/>
            <a:r>
              <a:rPr lang="en-US" smtClean="0"/>
              <a:t>Educating about contact lens use </a:t>
            </a:r>
          </a:p>
          <a:p>
            <a:pPr lvl="2"/>
            <a:r>
              <a:rPr lang="en-US" smtClean="0"/>
              <a:t>Monitoring for fit and visual correction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730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Astigmatism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r>
              <a:rPr lang="en-US" sz="2400" smtClean="0"/>
              <a:t>Uneven corneal curvature</a:t>
            </a:r>
          </a:p>
          <a:p>
            <a:r>
              <a:rPr lang="en-US" sz="2400" smtClean="0"/>
              <a:t>Nursing Assessment</a:t>
            </a:r>
          </a:p>
          <a:p>
            <a:pPr lvl="1"/>
            <a:r>
              <a:rPr lang="en-US" sz="2400" smtClean="0"/>
              <a:t>Visual complaints</a:t>
            </a:r>
          </a:p>
          <a:p>
            <a:pPr lvl="1"/>
            <a:r>
              <a:rPr lang="en-US" sz="2400" smtClean="0"/>
              <a:t>Visual acuity testing and refractive error evaluation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Use of corrective lenses</a:t>
            </a:r>
          </a:p>
          <a:p>
            <a:pPr lvl="1"/>
            <a:r>
              <a:rPr lang="en-US" sz="2400" smtClean="0"/>
              <a:t>Client and family education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730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Strabismus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sz="2400" smtClean="0"/>
              <a:t>Misalignment of eyes</a:t>
            </a:r>
          </a:p>
          <a:p>
            <a:r>
              <a:rPr lang="en-US" sz="2400" smtClean="0"/>
              <a:t>Most common types: exotropia and esotropia</a:t>
            </a:r>
          </a:p>
          <a:p>
            <a:r>
              <a:rPr lang="en-US" sz="2400" smtClean="0"/>
              <a:t>Nursing Assessment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Education about patching</a:t>
            </a:r>
          </a:p>
          <a:p>
            <a:pPr lvl="1"/>
            <a:r>
              <a:rPr lang="en-US" sz="2400" smtClean="0"/>
              <a:t>Education about eyeglasses</a:t>
            </a:r>
          </a:p>
          <a:p>
            <a:pPr lvl="1">
              <a:buFontTx/>
              <a:buNone/>
            </a:pPr>
            <a:endParaRPr lang="en-US" sz="2400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49263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Amblyopia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3775" cy="4932363"/>
          </a:xfrm>
        </p:spPr>
        <p:txBody>
          <a:bodyPr/>
          <a:lstStyle/>
          <a:p>
            <a:r>
              <a:rPr lang="en-US" sz="2400" smtClean="0"/>
              <a:t>One eye stronger than the other; “lazy eye”</a:t>
            </a:r>
          </a:p>
          <a:p>
            <a:r>
              <a:rPr lang="en-US" sz="2400" smtClean="0"/>
              <a:t>Nursing Assessment</a:t>
            </a:r>
          </a:p>
          <a:p>
            <a:pPr lvl="1"/>
            <a:r>
              <a:rPr lang="en-US" sz="2400" smtClean="0"/>
              <a:t>Preschool screening</a:t>
            </a:r>
          </a:p>
          <a:p>
            <a:pPr lvl="1"/>
            <a:r>
              <a:rPr lang="en-US" sz="2400" smtClean="0"/>
              <a:t>Visual acuity testing</a:t>
            </a:r>
          </a:p>
          <a:p>
            <a:pPr lvl="1"/>
            <a:r>
              <a:rPr lang="en-US" sz="2400" smtClean="0"/>
              <a:t>Asymmetrical corneal light reflex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Patching</a:t>
            </a:r>
          </a:p>
          <a:p>
            <a:pPr lvl="1"/>
            <a:r>
              <a:rPr lang="en-US" sz="2400" smtClean="0"/>
              <a:t>Eyedrops</a:t>
            </a:r>
          </a:p>
          <a:p>
            <a:pPr lvl="1"/>
            <a:r>
              <a:rPr lang="en-US" sz="2400" smtClean="0"/>
              <a:t>Eye safety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5254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Infantile Glaucoma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3775" cy="4254500"/>
          </a:xfrm>
        </p:spPr>
        <p:txBody>
          <a:bodyPr/>
          <a:lstStyle/>
          <a:p>
            <a:r>
              <a:rPr lang="en-US" sz="2400" smtClean="0"/>
              <a:t>Autosomal recessive disorder</a:t>
            </a:r>
          </a:p>
          <a:p>
            <a:r>
              <a:rPr lang="en-US" sz="2400" smtClean="0"/>
              <a:t>Therapeutic Management: surgical correction</a:t>
            </a:r>
          </a:p>
          <a:p>
            <a:r>
              <a:rPr lang="en-US" sz="2400" smtClean="0"/>
              <a:t>Nursing Assessment</a:t>
            </a:r>
          </a:p>
          <a:p>
            <a:pPr lvl="1"/>
            <a:r>
              <a:rPr lang="en-US" sz="2400" smtClean="0"/>
              <a:t>Family history</a:t>
            </a:r>
          </a:p>
          <a:p>
            <a:pPr lvl="1"/>
            <a:r>
              <a:rPr lang="en-US" sz="2400" smtClean="0"/>
              <a:t>Appearance of eye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Providing postoperative care</a:t>
            </a:r>
          </a:p>
          <a:p>
            <a:pPr lvl="1"/>
            <a:r>
              <a:rPr lang="en-US" sz="2400" smtClean="0"/>
              <a:t>Educating family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4175" y="4492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Question</a:t>
            </a:r>
          </a:p>
        </p:txBody>
      </p:sp>
      <p:sp>
        <p:nvSpPr>
          <p:cNvPr id="57346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Is the following statement True or False?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Amblyopia involves a misalignment of the eyes.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206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Answer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False.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Amblyopia refers to poor visual development in the otherwise structurally normal eye. The vision in one eye is reduced because the eye and brain are not working together properly.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492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Congenital Cataract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r>
              <a:rPr lang="en-US" sz="2400" smtClean="0"/>
              <a:t>Nursing Assessment</a:t>
            </a:r>
          </a:p>
          <a:p>
            <a:pPr lvl="1"/>
            <a:r>
              <a:rPr lang="en-US" sz="2400" smtClean="0"/>
              <a:t>Lack of visual awareness</a:t>
            </a:r>
          </a:p>
          <a:p>
            <a:pPr lvl="1"/>
            <a:r>
              <a:rPr lang="en-US" sz="2400" smtClean="0"/>
              <a:t>No red reflex in affected eye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Providing post-operative care</a:t>
            </a:r>
          </a:p>
          <a:p>
            <a:pPr lvl="1"/>
            <a:r>
              <a:rPr lang="en-US" sz="2400" smtClean="0"/>
              <a:t>Family education</a:t>
            </a:r>
          </a:p>
          <a:p>
            <a:pPr lvl="1"/>
            <a:r>
              <a:rPr lang="en-US" sz="2400" smtClean="0"/>
              <a:t>Follow-up assessments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492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Retinopathy of Prematurity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sz="2400" smtClean="0"/>
              <a:t>Risk factors: changes in oxygen tension and duration/concentration of supplemental oxygen </a:t>
            </a:r>
          </a:p>
          <a:p>
            <a:r>
              <a:rPr lang="en-US" sz="2400" smtClean="0"/>
              <a:t>Nursing Assessment: routine screening of all premature infants</a:t>
            </a:r>
          </a:p>
          <a:p>
            <a:r>
              <a:rPr lang="en-US" sz="2400" smtClean="0"/>
              <a:t>Nursing Management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2. Relate various factors associated with disorders of the eyes and ears in infants and children. 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730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Visual Impairment 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r>
              <a:rPr lang="en-US" sz="2400" smtClean="0"/>
              <a:t>Nursing Assessment </a:t>
            </a:r>
          </a:p>
          <a:p>
            <a:pPr lvl="1"/>
            <a:r>
              <a:rPr lang="en-US" sz="2400" smtClean="0"/>
              <a:t>Health History </a:t>
            </a:r>
          </a:p>
          <a:p>
            <a:pPr lvl="1"/>
            <a:r>
              <a:rPr lang="en-US" sz="2400" smtClean="0"/>
              <a:t>Physical Examination </a:t>
            </a:r>
          </a:p>
          <a:p>
            <a:r>
              <a:rPr lang="en-US" sz="2400" smtClean="0"/>
              <a:t>Nursing Management </a:t>
            </a:r>
          </a:p>
          <a:p>
            <a:pPr lvl="1"/>
            <a:r>
              <a:rPr lang="en-US" sz="2400" smtClean="0"/>
              <a:t>Supporting the Child and Family (see Box 38-1)</a:t>
            </a:r>
          </a:p>
          <a:p>
            <a:pPr lvl="1"/>
            <a:r>
              <a:rPr lang="en-US" sz="2400" smtClean="0"/>
              <a:t>Promoting Socialization, Development, and Education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22250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Otitis Media (AOM)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1806575"/>
            <a:ext cx="8613775" cy="4792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Bacterial or viral infection in middle ear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Pathophysiology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Therapeutic Management (see Table 38-3)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Nursing Assessment: Health History (see Box 38-3); Physical Examination (see Figure 38-10) and Diagnostic Testing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Nursing Management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Pain management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Family education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Prevention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206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Question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Is the following statement True or False?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On otoscopic examination, the tympanic membranes of a child with AOM will appear dull and bulging.</a:t>
            </a:r>
            <a:r>
              <a:rPr lang="en-US" smtClean="0"/>
              <a:t>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449262"/>
            <a:ext cx="8524875" cy="384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Answer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True.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On otoscopic examination, the tympanic membrane will have a dull or opaque appearance and is bulging and/or red.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73063"/>
            <a:ext cx="8524876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Otitis Media with Effusion (OME)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3775" cy="4946650"/>
          </a:xfrm>
        </p:spPr>
        <p:txBody>
          <a:bodyPr/>
          <a:lstStyle/>
          <a:p>
            <a:r>
              <a:rPr lang="en-US" sz="2400" smtClean="0"/>
              <a:t>Nursing Assessment </a:t>
            </a:r>
          </a:p>
          <a:p>
            <a:pPr lvl="1"/>
            <a:r>
              <a:rPr lang="en-US" sz="2400" smtClean="0"/>
              <a:t>Health History </a:t>
            </a:r>
          </a:p>
          <a:p>
            <a:pPr lvl="1"/>
            <a:r>
              <a:rPr lang="en-US" sz="2400" smtClean="0"/>
              <a:t>Physical Examination (see Figure 38-11)</a:t>
            </a:r>
          </a:p>
          <a:p>
            <a:r>
              <a:rPr lang="en-US" sz="2400" smtClean="0"/>
              <a:t>Nursing Management</a:t>
            </a:r>
          </a:p>
          <a:p>
            <a:pPr lvl="1"/>
            <a:r>
              <a:rPr lang="en-US" sz="2400" smtClean="0"/>
              <a:t>Educating the Family </a:t>
            </a:r>
          </a:p>
          <a:p>
            <a:pPr lvl="1"/>
            <a:r>
              <a:rPr lang="en-US" sz="2400" smtClean="0"/>
              <a:t>Monitoring for Hearing Loss</a:t>
            </a:r>
          </a:p>
          <a:p>
            <a:pPr lvl="1"/>
            <a:r>
              <a:rPr lang="en-US" sz="2400" smtClean="0"/>
              <a:t>Providing Postoperative Care for the Child with Pressure-Equalizing Tubes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23837"/>
            <a:ext cx="8524876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Otitis Externa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3775" cy="4337050"/>
          </a:xfrm>
        </p:spPr>
        <p:txBody>
          <a:bodyPr/>
          <a:lstStyle/>
          <a:p>
            <a:r>
              <a:rPr lang="en-US" sz="2400" smtClean="0"/>
              <a:t>Nursing Assessment </a:t>
            </a:r>
          </a:p>
          <a:p>
            <a:pPr lvl="1"/>
            <a:r>
              <a:rPr lang="en-US" sz="2400" smtClean="0"/>
              <a:t>Health History </a:t>
            </a:r>
          </a:p>
          <a:p>
            <a:pPr lvl="1"/>
            <a:r>
              <a:rPr lang="en-US" sz="2400" smtClean="0"/>
              <a:t>Physical Examination</a:t>
            </a:r>
          </a:p>
          <a:p>
            <a:r>
              <a:rPr lang="en-US" sz="2400" smtClean="0"/>
              <a:t>Nursing Management </a:t>
            </a:r>
          </a:p>
          <a:p>
            <a:pPr lvl="1"/>
            <a:r>
              <a:rPr lang="en-US" sz="2400" smtClean="0"/>
              <a:t>Managing pain </a:t>
            </a:r>
          </a:p>
          <a:p>
            <a:pPr lvl="1"/>
            <a:r>
              <a:rPr lang="en-US" sz="2400" smtClean="0"/>
              <a:t>Treating the infection </a:t>
            </a:r>
          </a:p>
          <a:p>
            <a:pPr lvl="1"/>
            <a:r>
              <a:rPr lang="en-US" sz="2400" smtClean="0"/>
              <a:t>Preventing reinfection (see Teaching Guidelines 38-2)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1243013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Hearing Loss and Deafness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2027238"/>
            <a:ext cx="8613775" cy="424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Extent of hearing loss based on softest intensity of sound perceived, in decibels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Congenital usually due to recessive gene inheritance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Delayed onset: conductive, sensorineural, or mixed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Nursing Assessment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Health History: common signs and symptoms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Physical Examination and Laboratory and </a:t>
            </a:r>
            <a:br>
              <a:rPr lang="en-US" sz="2400" smtClean="0"/>
            </a:br>
            <a:r>
              <a:rPr lang="en-US" sz="2400" smtClean="0"/>
              <a:t>Diagnostic Tests 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449262"/>
            <a:ext cx="8524875" cy="384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Hearing Loss and Deafness (cont’d)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r>
              <a:rPr lang="en-US" sz="2400" smtClean="0"/>
              <a:t>Nursing Management </a:t>
            </a:r>
          </a:p>
          <a:p>
            <a:pPr lvl="1"/>
            <a:r>
              <a:rPr lang="en-US" sz="2400" smtClean="0"/>
              <a:t>Augmenting Hearing </a:t>
            </a:r>
          </a:p>
          <a:p>
            <a:pPr lvl="1"/>
            <a:r>
              <a:rPr lang="en-US" sz="2400" smtClean="0"/>
              <a:t>Promoting Communication and Education (see Table 38-4)</a:t>
            </a:r>
          </a:p>
          <a:p>
            <a:pPr lvl="1"/>
            <a:r>
              <a:rPr lang="en-US" sz="2400" smtClean="0"/>
              <a:t>Encouraging Education </a:t>
            </a:r>
          </a:p>
          <a:p>
            <a:pPr lvl="1"/>
            <a:r>
              <a:rPr lang="en-US" sz="2400" smtClean="0"/>
              <a:t>Providing Support </a:t>
            </a:r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3. Determine common laboratory and other diagnostic tests used in the diagnosis of disorders of the eyes and ears.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pic>
        <p:nvPicPr>
          <p:cNvPr id="22530" name="Picture 5" descr="E:\Bejoy\ricci_1e_irdvd\PPT processed files\Ch38 DrugGuide 3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229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4. Determine common medications and other treatments used for treatment and palliation of conditions affecting the eyes and ears.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pic>
        <p:nvPicPr>
          <p:cNvPr id="20482" name="Picture 5" descr="E:\Bejoy\ricci_1e_irdvd\PPT processed files\Ch38 CMT 3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257300"/>
            <a:ext cx="67294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5. Relate risk factors associated with various disorders of the eyes and ears.</a:t>
            </a:r>
            <a:r>
              <a:rPr lang="en-US" sz="1500" smtClean="0"/>
              <a:t> 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23850"/>
            <a:ext cx="8524875" cy="384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Nursing Process Overview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3775" cy="4295775"/>
          </a:xfrm>
        </p:spPr>
        <p:txBody>
          <a:bodyPr/>
          <a:lstStyle/>
          <a:p>
            <a:r>
              <a:rPr lang="en-US" sz="2400" smtClean="0"/>
              <a:t>Assessment </a:t>
            </a:r>
          </a:p>
          <a:p>
            <a:pPr lvl="1"/>
            <a:r>
              <a:rPr lang="en-US" sz="2400" smtClean="0"/>
              <a:t>Health History </a:t>
            </a:r>
          </a:p>
          <a:p>
            <a:pPr lvl="1"/>
            <a:r>
              <a:rPr lang="en-US" sz="2400" smtClean="0"/>
              <a:t>Physical Examination </a:t>
            </a:r>
          </a:p>
          <a:p>
            <a:pPr lvl="2"/>
            <a:r>
              <a:rPr lang="en-US" smtClean="0"/>
              <a:t>Inspection and Observation </a:t>
            </a:r>
          </a:p>
          <a:p>
            <a:pPr lvl="2"/>
            <a:r>
              <a:rPr lang="en-US" smtClean="0"/>
              <a:t>Palpation</a:t>
            </a:r>
          </a:p>
          <a:p>
            <a:pPr lvl="2"/>
            <a:r>
              <a:rPr lang="en-US" smtClean="0"/>
              <a:t>Laboratory and Diagnostic Testing</a:t>
            </a:r>
          </a:p>
          <a:p>
            <a:r>
              <a:rPr lang="en-US" sz="2400" smtClean="0"/>
              <a:t>Nursing Diagnoses and Related Interventions (see Nursing Care Plan 38-1)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834</Words>
  <Application>Microsoft Office PowerPoint</Application>
  <PresentationFormat>On-screen Show (4:3)</PresentationFormat>
  <Paragraphs>196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Franklin Gothic Book</vt:lpstr>
      <vt:lpstr>Arial</vt:lpstr>
      <vt:lpstr>Franklin Gothic Medium</vt:lpstr>
      <vt:lpstr>Wingdings 2</vt:lpstr>
      <vt:lpstr>Calibri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 Connerton</dc:creator>
  <cp:lastModifiedBy>LCN</cp:lastModifiedBy>
  <cp:revision>2</cp:revision>
  <dcterms:created xsi:type="dcterms:W3CDTF">2010-10-05T01:51:38Z</dcterms:created>
  <dcterms:modified xsi:type="dcterms:W3CDTF">2010-10-05T15:22:07Z</dcterms:modified>
</cp:coreProperties>
</file>