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1" r:id="rId4"/>
    <p:sldId id="267" r:id="rId5"/>
    <p:sldId id="26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0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42EA6D-15FE-4440-8640-5817D72BD64E}" type="datetimeFigureOut">
              <a:rPr lang="en-US" smtClean="0"/>
              <a:t>12/2/2011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956000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42EA6D-15FE-4440-8640-5817D72BD64E}" type="datetimeFigureOut">
              <a:rPr lang="en-US" smtClean="0"/>
              <a:t>12/2/2011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1240202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42EA6D-15FE-4440-8640-5817D72BD64E}" type="datetimeFigureOut">
              <a:rPr lang="en-US" smtClean="0"/>
              <a:t>12/2/2011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2714309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42EA6D-15FE-4440-8640-5817D72BD64E}" type="datetimeFigureOut">
              <a:rPr lang="en-US" smtClean="0"/>
              <a:t>12/2/2011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106010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42EA6D-15FE-4440-8640-5817D72BD64E}" type="datetimeFigureOut">
              <a:rPr lang="en-US" smtClean="0"/>
              <a:t>12/2/2011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193826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42EA6D-15FE-4440-8640-5817D72BD64E}" type="datetimeFigureOut">
              <a:rPr lang="en-US" smtClean="0"/>
              <a:t>12/2/2011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1326306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42EA6D-15FE-4440-8640-5817D72BD64E}" type="datetimeFigureOut">
              <a:rPr lang="en-US" smtClean="0"/>
              <a:t>12/2/2011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3898408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42EA6D-15FE-4440-8640-5817D72BD64E}" type="datetimeFigureOut">
              <a:rPr lang="en-US" smtClean="0"/>
              <a:t>12/2/2011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4089194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42EA6D-15FE-4440-8640-5817D72BD64E}" type="datetimeFigureOut">
              <a:rPr lang="en-US" smtClean="0"/>
              <a:t>12/2/2011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340892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42EA6D-15FE-4440-8640-5817D72BD64E}" type="datetimeFigureOut">
              <a:rPr lang="en-US" smtClean="0"/>
              <a:t>12/2/2011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52840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42EA6D-15FE-4440-8640-5817D72BD64E}" type="datetimeFigureOut">
              <a:rPr lang="en-US" smtClean="0"/>
              <a:t>12/2/2011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ADA13-5DC8-4162-8D6B-5B30EDE9138A}" type="slidenum">
              <a:rPr lang="en-US" smtClean="0"/>
              <a:t>‹#›</a:t>
            </a:fld>
            <a:endParaRPr lang="en-US"/>
          </a:p>
        </p:txBody>
      </p:sp>
    </p:spTree>
    <p:extLst>
      <p:ext uri="{BB962C8B-B14F-4D97-AF65-F5344CB8AC3E}">
        <p14:creationId xmlns:p14="http://schemas.microsoft.com/office/powerpoint/2010/main" val="205875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42EA6D-15FE-4440-8640-5817D72BD64E}" type="datetimeFigureOut">
              <a:rPr lang="en-US" smtClean="0"/>
              <a:t>12/2/2011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ADA13-5DC8-4162-8D6B-5B30EDE9138A}" type="slidenum">
              <a:rPr lang="en-US" smtClean="0"/>
              <a:t>‹#›</a:t>
            </a:fld>
            <a:endParaRPr lang="en-US"/>
          </a:p>
        </p:txBody>
      </p:sp>
    </p:spTree>
    <p:extLst>
      <p:ext uri="{BB962C8B-B14F-4D97-AF65-F5344CB8AC3E}">
        <p14:creationId xmlns:p14="http://schemas.microsoft.com/office/powerpoint/2010/main" val="2551344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467600" cy="1162050"/>
          </a:xfrm>
        </p:spPr>
        <p:txBody>
          <a:bodyPr>
            <a:normAutofit/>
          </a:bodyPr>
          <a:lstStyle/>
          <a:p>
            <a:pPr algn="ctr"/>
            <a:r>
              <a:rPr lang="en-US" sz="6000" dirty="0" smtClean="0">
                <a:latin typeface="Times New Roman" pitchFamily="18" charset="0"/>
                <a:cs typeface="Times New Roman" pitchFamily="18" charset="0"/>
              </a:rPr>
              <a:t>Cesarean Birth</a:t>
            </a:r>
            <a:endParaRPr lang="en-US" sz="6000" dirty="0">
              <a:latin typeface="Times New Roman" pitchFamily="18" charset="0"/>
              <a:cs typeface="Times New Roman"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33800" y="1905000"/>
            <a:ext cx="5111750" cy="4191000"/>
          </a:xfrm>
        </p:spPr>
      </p:pic>
      <p:sp>
        <p:nvSpPr>
          <p:cNvPr id="4" name="Text Placeholder 3"/>
          <p:cNvSpPr>
            <a:spLocks noGrp="1"/>
          </p:cNvSpPr>
          <p:nvPr>
            <p:ph type="body" sz="half" idx="2"/>
          </p:nvPr>
        </p:nvSpPr>
        <p:spPr/>
        <p:txBody>
          <a:bodyPr>
            <a:normAutofit fontScale="62500" lnSpcReduction="20000"/>
          </a:bodyPr>
          <a:lstStyle/>
          <a:p>
            <a:pPr marL="285750" indent="-285750">
              <a:buFont typeface="Arial" pitchFamily="34" charset="0"/>
              <a:buChar char="•"/>
            </a:pPr>
            <a:r>
              <a:rPr lang="en-US" sz="2100" dirty="0" smtClean="0">
                <a:latin typeface="Times New Roman" pitchFamily="18" charset="0"/>
                <a:cs typeface="Times New Roman" pitchFamily="18" charset="0"/>
              </a:rPr>
              <a:t>There were 1.4 million cesarean births in 2007, representing approximately one-third of all births in the United States. </a:t>
            </a:r>
          </a:p>
          <a:p>
            <a:pPr marL="285750" indent="-285750">
              <a:buFont typeface="Arial" pitchFamily="34" charset="0"/>
              <a:buChar char="•"/>
            </a:pPr>
            <a:r>
              <a:rPr lang="en-US" sz="2100" dirty="0" smtClean="0">
                <a:latin typeface="Times New Roman" pitchFamily="18" charset="0"/>
                <a:cs typeface="Times New Roman" pitchFamily="18" charset="0"/>
              </a:rPr>
              <a:t>Following a decline in the early 1990s, the cesarean rate increased by 53% from 1996 to 2007, from 21% to an all-time high of 32% (Figure 1). </a:t>
            </a:r>
          </a:p>
          <a:p>
            <a:pPr marL="285750" indent="-285750">
              <a:buFont typeface="Arial" pitchFamily="34" charset="0"/>
              <a:buChar char="•"/>
            </a:pPr>
            <a:r>
              <a:rPr lang="en-US" sz="2100" dirty="0" smtClean="0">
                <a:latin typeface="Times New Roman" pitchFamily="18" charset="0"/>
                <a:cs typeface="Times New Roman" pitchFamily="18" charset="0"/>
              </a:rPr>
              <a:t>The </a:t>
            </a:r>
            <a:r>
              <a:rPr lang="en-US" sz="2100" i="1" dirty="0" smtClean="0">
                <a:latin typeface="Times New Roman" pitchFamily="18" charset="0"/>
                <a:cs typeface="Times New Roman" pitchFamily="18" charset="0"/>
              </a:rPr>
              <a:t>number </a:t>
            </a:r>
            <a:r>
              <a:rPr lang="en-US" sz="2100" dirty="0" smtClean="0">
                <a:latin typeface="Times New Roman" pitchFamily="18" charset="0"/>
                <a:cs typeface="Times New Roman" pitchFamily="18" charset="0"/>
              </a:rPr>
              <a:t>of cesarean births increased by 71% from 1996 (797,119) to 2007 (1,367,049). </a:t>
            </a:r>
          </a:p>
          <a:p>
            <a:pPr marL="285750" indent="-285750">
              <a:buFont typeface="Arial" pitchFamily="34" charset="0"/>
              <a:buChar char="•"/>
            </a:pPr>
            <a:r>
              <a:rPr lang="en-US" sz="2100" dirty="0" smtClean="0">
                <a:latin typeface="Times New Roman" pitchFamily="18" charset="0"/>
                <a:cs typeface="Times New Roman" pitchFamily="18" charset="0"/>
              </a:rPr>
              <a:t>Cesarean rates rose for women in all age groups from 1996 to 2007 . Rates for all age groups increased modestly from 1996 to 2000, then rose more than 33% from 2000 to 2007. Women under age 25 experienced the greatest increases in cesarean deliveries from 2000 to 2007 (57%).</a:t>
            </a:r>
          </a:p>
          <a:p>
            <a:pPr marL="285750" indent="-285750">
              <a:buFont typeface="Arial" pitchFamily="34" charset="0"/>
              <a:buChar char="•"/>
            </a:pPr>
            <a:r>
              <a:rPr lang="en-US" sz="2100" dirty="0" smtClean="0">
                <a:latin typeface="Times New Roman" pitchFamily="18" charset="0"/>
                <a:cs typeface="Times New Roman" pitchFamily="18" charset="0"/>
              </a:rPr>
              <a:t>Rates of cesarean delivery typically rise with increasing maternal age. As in 1996 and 2000, the rate for mothers aged 40–54 years in 2007 was more than twice the rate for mothers under age 20 (48% and 23%, respectively).</a:t>
            </a:r>
          </a:p>
          <a:p>
            <a:endParaRPr lang="en-US" dirty="0"/>
          </a:p>
        </p:txBody>
      </p:sp>
    </p:spTree>
    <p:extLst>
      <p:ext uri="{BB962C8B-B14F-4D97-AF65-F5344CB8AC3E}">
        <p14:creationId xmlns:p14="http://schemas.microsoft.com/office/powerpoint/2010/main" val="4246934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153400" cy="1162050"/>
          </a:xfrm>
        </p:spPr>
        <p:txBody>
          <a:bodyPr>
            <a:normAutofit/>
          </a:bodyPr>
          <a:lstStyle/>
          <a:p>
            <a:pPr algn="ctr"/>
            <a:r>
              <a:rPr lang="en-US" sz="6000" dirty="0" smtClean="0"/>
              <a:t>Cesarean Birth </a:t>
            </a:r>
            <a:endParaRPr lang="en-US" sz="6000" dirty="0"/>
          </a:p>
        </p:txBody>
      </p:sp>
      <p:sp>
        <p:nvSpPr>
          <p:cNvPr id="4" name="Text Placeholder 3"/>
          <p:cNvSpPr>
            <a:spLocks noGrp="1"/>
          </p:cNvSpPr>
          <p:nvPr>
            <p:ph type="body" sz="half" idx="2"/>
          </p:nvPr>
        </p:nvSpPr>
        <p:spPr/>
        <p:txBody>
          <a:bodyPr>
            <a:normAutofit lnSpcReduction="10000"/>
          </a:bodyPr>
          <a:lstStyle/>
          <a:p>
            <a:r>
              <a:rPr lang="en-US" sz="1800" dirty="0" smtClean="0">
                <a:latin typeface="Times New Roman" pitchFamily="18" charset="0"/>
                <a:cs typeface="Times New Roman" pitchFamily="18" charset="0"/>
              </a:rPr>
              <a:t>In December 2010, the National Center for Health Statistics released the preliminary U.S. national cesarean rate for 2009: 32.9%. This rate has increased by 50% over the past decade, reaching a record level every year in this century . The most common operating room procedure in U.S. hospitals, C-section involves considerable morbidity in women and babies and considerable expense for private payers/employers and Medicaid/taxpayers.</a:t>
            </a:r>
            <a:br>
              <a:rPr lang="en-US" sz="1800" dirty="0" smtClean="0">
                <a:latin typeface="Times New Roman" pitchFamily="18" charset="0"/>
                <a:cs typeface="Times New Roman" pitchFamily="18" charset="0"/>
              </a:rPr>
            </a:br>
            <a:endParaRPr lang="en-US" sz="1800" dirty="0" smtClean="0">
              <a:latin typeface="Times New Roman" pitchFamily="18" charset="0"/>
              <a:cs typeface="Times New Roman" pitchFamily="18" charset="0"/>
            </a:endParaRPr>
          </a:p>
          <a:p>
            <a:endParaRPr lang="en-US"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33800" y="1447800"/>
            <a:ext cx="4876800" cy="4118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3615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Implications</a:t>
            </a:r>
            <a:endParaRPr lang="en-US" dirty="0"/>
          </a:p>
        </p:txBody>
      </p:sp>
      <p:sp>
        <p:nvSpPr>
          <p:cNvPr id="3" name="Content Placeholder 2"/>
          <p:cNvSpPr>
            <a:spLocks noGrp="1"/>
          </p:cNvSpPr>
          <p:nvPr>
            <p:ph idx="1"/>
          </p:nvPr>
        </p:nvSpPr>
        <p:spPr/>
        <p:txBody>
          <a:bodyPr>
            <a:noAutofit/>
          </a:bodyPr>
          <a:lstStyle/>
          <a:p>
            <a:r>
              <a:rPr lang="en-US" sz="1600" dirty="0" smtClean="0">
                <a:latin typeface="Times New Roman" pitchFamily="18" charset="0"/>
                <a:cs typeface="Times New Roman" pitchFamily="18" charset="0"/>
              </a:rPr>
              <a:t>On average, hospitals charge many thousands of dollars more for a C-section than for vaginal birth. And among the hundreds of procedures performed in U.S. hospitals, C-section is the most common one. </a:t>
            </a:r>
            <a:endParaRPr lang="en-US" sz="1600" dirty="0">
              <a:latin typeface="Times New Roman" pitchFamily="18" charset="0"/>
              <a:cs typeface="Times New Roman" pitchFamily="18" charset="0"/>
            </a:endParaRPr>
          </a:p>
          <a:p>
            <a:r>
              <a:rPr lang="en-US" sz="1600" dirty="0" smtClean="0">
                <a:latin typeface="Times New Roman" pitchFamily="18" charset="0"/>
                <a:cs typeface="Times New Roman" pitchFamily="18" charset="0"/>
              </a:rPr>
              <a:t>In 2003, U.S. hospitals charged an average of $15,519 for a C-section with complications: </a:t>
            </a:r>
          </a:p>
          <a:p>
            <a:r>
              <a:rPr lang="en-US" sz="1600" dirty="0" smtClean="0">
                <a:latin typeface="Times New Roman" pitchFamily="18" charset="0"/>
                <a:cs typeface="Times New Roman" pitchFamily="18" charset="0"/>
              </a:rPr>
              <a:t>$11,524 for a C-section with no complications </a:t>
            </a:r>
          </a:p>
          <a:p>
            <a:r>
              <a:rPr lang="en-US" sz="1600" dirty="0" smtClean="0">
                <a:latin typeface="Times New Roman" pitchFamily="18" charset="0"/>
                <a:cs typeface="Times New Roman" pitchFamily="18" charset="0"/>
              </a:rPr>
              <a:t>$8,177 for a vaginal birth with complications </a:t>
            </a:r>
          </a:p>
          <a:p>
            <a:r>
              <a:rPr lang="en-US" sz="1600" dirty="0" smtClean="0">
                <a:latin typeface="Times New Roman" pitchFamily="18" charset="0"/>
                <a:cs typeface="Times New Roman" pitchFamily="18" charset="0"/>
              </a:rPr>
              <a:t>$6,239 for a vaginal birth with no complications. </a:t>
            </a:r>
          </a:p>
          <a:p>
            <a:r>
              <a:rPr lang="en-US" sz="1600" dirty="0" smtClean="0">
                <a:latin typeface="Times New Roman" pitchFamily="18" charset="0"/>
                <a:cs typeface="Times New Roman" pitchFamily="18" charset="0"/>
              </a:rPr>
              <a:t>The most common reason for hospitalization in the U.S. is a woman having a baby, and there are over 4 million births every year. Avoidable cesarean surgery adds billions of dollars to the burden of health care costs for governments, employers and individuals in the U.S. Access to health care coverage is jeopardized, and health care costs threaten the economic stability of governments, businesses and families. We cannot afford to tolerate costly, avoidable surgical procedures.</a:t>
            </a:r>
          </a:p>
          <a:p>
            <a:r>
              <a:rPr lang="en-US" sz="1600" dirty="0" smtClean="0">
                <a:latin typeface="Times New Roman" pitchFamily="18" charset="0"/>
                <a:cs typeface="Times New Roman" pitchFamily="18" charset="0"/>
              </a:rPr>
              <a:t>A cesarean costs nearly twice as much as a vaginal birth ($7,186 average vs. $4,334 average in 1989 in the US). It has been estimated that in Quebec, Canada, if the current rate of cesareans (18.8%) were reduced to that of Finland (11.9%), costs incurred by the provincial health care system could be reduced approximately $19 million per year. </a:t>
            </a:r>
          </a:p>
          <a:p>
            <a:pPr marL="0" indent="0">
              <a:buNone/>
            </a:pPr>
            <a:endParaRPr lang="en-US" sz="1600" dirty="0" smtClean="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Childbirthconnection.org</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3278318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smtClean="0">
                <a:latin typeface="Times New Roman" pitchFamily="18" charset="0"/>
                <a:cs typeface="Times New Roman" pitchFamily="18" charset="0"/>
              </a:rPr>
              <a:t>C-Section’s at a Glance</a:t>
            </a:r>
            <a:br>
              <a:rPr lang="en-US" sz="2200" dirty="0" smtClean="0">
                <a:latin typeface="Times New Roman" pitchFamily="18" charset="0"/>
                <a:cs typeface="Times New Roman" pitchFamily="18" charset="0"/>
              </a:rPr>
            </a:br>
            <a:endParaRPr lang="en-US" sz="2200" dirty="0">
              <a:latin typeface="Times New Roman" pitchFamily="18" charset="0"/>
              <a:cs typeface="Times New Roman" pitchFamily="18" charset="0"/>
            </a:endParaRPr>
          </a:p>
        </p:txBody>
      </p:sp>
      <p:sp>
        <p:nvSpPr>
          <p:cNvPr id="4" name="Text Placeholder 3"/>
          <p:cNvSpPr>
            <a:spLocks noGrp="1"/>
          </p:cNvSpPr>
          <p:nvPr>
            <p:ph type="body" sz="half" idx="2"/>
          </p:nvPr>
        </p:nvSpPr>
        <p:spPr/>
        <p:txBody>
          <a:bodyPr>
            <a:normAutofit lnSpcReduction="10000"/>
          </a:bodyPr>
          <a:lstStyle/>
          <a:p>
            <a:pPr marL="285750" indent="-285750">
              <a:buFont typeface="Arial" pitchFamily="34" charset="0"/>
              <a:buChar char="•"/>
            </a:pPr>
            <a:r>
              <a:rPr lang="en-US" dirty="0" smtClean="0">
                <a:effectLst/>
                <a:latin typeface="Times New Roman" pitchFamily="18" charset="0"/>
                <a:cs typeface="Times New Roman" pitchFamily="18" charset="0"/>
              </a:rPr>
              <a:t>An unplanned (emergency) C-section may be needed if you or your baby’s health is at risk during pregnancy or labor.  Some women might like the idea of requesting a C-section even if there aren’t medical reasons. </a:t>
            </a:r>
          </a:p>
          <a:p>
            <a:pPr marL="285750" indent="-285750">
              <a:buFont typeface="Arial" pitchFamily="34" charset="0"/>
              <a:buChar char="•"/>
            </a:pPr>
            <a:r>
              <a:rPr lang="en-US" dirty="0" smtClean="0">
                <a:latin typeface="Times New Roman" pitchFamily="18" charset="0"/>
                <a:cs typeface="Times New Roman" pitchFamily="18" charset="0"/>
              </a:rPr>
              <a:t>Among women who ended up with an unplanned C-section, failure for labor to progress was cited in nearly half the cases.</a:t>
            </a:r>
          </a:p>
          <a:p>
            <a:pPr marL="285750" indent="-285750">
              <a:buFont typeface="Arial" pitchFamily="34" charset="0"/>
              <a:buChar char="•"/>
            </a:pPr>
            <a:r>
              <a:rPr lang="en-US" dirty="0" smtClean="0">
                <a:latin typeface="Times New Roman" pitchFamily="18" charset="0"/>
                <a:cs typeface="Times New Roman" pitchFamily="18" charset="0"/>
              </a:rPr>
              <a:t>Fetal distress or non-reassuring fetal testing was listed as a reason for more than a quarter of unplanned C-sections.</a:t>
            </a:r>
          </a:p>
          <a:p>
            <a:pPr marL="285750" indent="-285750">
              <a:buFont typeface="Arial" pitchFamily="34" charset="0"/>
              <a:buChar char="•"/>
            </a:pPr>
            <a:r>
              <a:rPr lang="en-US" dirty="0" smtClean="0">
                <a:latin typeface="Times New Roman" pitchFamily="18" charset="0"/>
                <a:cs typeface="Times New Roman" pitchFamily="18" charset="0"/>
              </a:rPr>
              <a:t>Nearly half of all planned C-sections were scheduled because the woman had had a previous C-section.</a:t>
            </a:r>
          </a:p>
          <a:p>
            <a:pPr marL="285750" indent="-285750">
              <a:buFont typeface="Arial" pitchFamily="34" charset="0"/>
              <a:buChar char="•"/>
            </a:pPr>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*American Journal of Obstetrics &amp; Gynecology.</a:t>
            </a:r>
          </a:p>
          <a:p>
            <a:endParaRPr lang="en-US" dirty="0" smtClean="0"/>
          </a:p>
          <a:p>
            <a:pPr marL="285750" indent="-285750">
              <a:buFont typeface="Arial" pitchFamily="34" charset="0"/>
              <a:buChar char="•"/>
            </a:pPr>
            <a:endParaRPr lang="en-US" dirty="0" smtClean="0"/>
          </a:p>
          <a:p>
            <a:pPr marL="285750" indent="-285750">
              <a:buFont typeface="Arial" pitchFamily="34" charset="0"/>
              <a:buChar char="•"/>
            </a:pPr>
            <a:endParaRPr lang="en-US" dirty="0" smtClean="0"/>
          </a:p>
          <a:p>
            <a:pPr marL="285750" indent="-285750">
              <a:buFont typeface="Arial" pitchFamily="34" charset="0"/>
              <a:buChar char="•"/>
            </a:pPr>
            <a:endParaRPr lang="en-US" dirty="0"/>
          </a:p>
        </p:txBody>
      </p:sp>
      <p:pic>
        <p:nvPicPr>
          <p:cNvPr id="5"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29000" y="1066800"/>
            <a:ext cx="5257800" cy="4761706"/>
          </a:xfrm>
        </p:spPr>
      </p:pic>
    </p:spTree>
    <p:extLst>
      <p:ext uri="{BB962C8B-B14F-4D97-AF65-F5344CB8AC3E}">
        <p14:creationId xmlns:p14="http://schemas.microsoft.com/office/powerpoint/2010/main" val="1127580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ummary</a:t>
            </a:r>
            <a:endParaRPr lang="en-US" dirty="0"/>
          </a:p>
        </p:txBody>
      </p:sp>
      <p:sp>
        <p:nvSpPr>
          <p:cNvPr id="3" name="Content Placeholder 2"/>
          <p:cNvSpPr>
            <a:spLocks noGrp="1"/>
          </p:cNvSpPr>
          <p:nvPr>
            <p:ph idx="1"/>
          </p:nvPr>
        </p:nvSpPr>
        <p:spPr/>
        <p:txBody>
          <a:bodyPr>
            <a:normAutofit fontScale="62500" lnSpcReduction="20000"/>
          </a:bodyPr>
          <a:lstStyle/>
          <a:p>
            <a:r>
              <a:rPr lang="en-US" dirty="0">
                <a:latin typeface="Times New Roman" pitchFamily="18" charset="0"/>
                <a:cs typeface="Times New Roman" pitchFamily="18" charset="0"/>
              </a:rPr>
              <a:t>In 2007, approximately 1.4 million women had a cesarean birth, representing 32% of all births, the highest rate ever recorded in the United States and higher than rates in most other industrialized </a:t>
            </a:r>
            <a:r>
              <a:rPr lang="en-US" dirty="0" smtClean="0">
                <a:latin typeface="Times New Roman" pitchFamily="18" charset="0"/>
                <a:cs typeface="Times New Roman" pitchFamily="18" charset="0"/>
              </a:rPr>
              <a:t>countries. </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From 1996 to 2007, cesarean rates increased for all women, regardless of age, race and Hispanic origin, or state of residence. In 2006, cesarean delivery was the most frequently performed surgical procedure in U.S. hospitals </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Cesarean rates also increased for infants of all gestational ages and may be partly related to the increased rate of multiple births </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addition to clinical reasons, nonmedical factors suggested for the widespread and continuing rise of the cesarean rate may include maternal demographic characteristics (e.g., older maternal age), physician practice patterns, maternal choice, more conservative practice guidelines, and legal </a:t>
            </a:r>
            <a:r>
              <a:rPr lang="en-US" dirty="0" smtClean="0">
                <a:latin typeface="Times New Roman" pitchFamily="18" charset="0"/>
                <a:cs typeface="Times New Roman" pitchFamily="18" charset="0"/>
              </a:rPr>
              <a:t>pressures.</a:t>
            </a:r>
          </a:p>
          <a:p>
            <a:pPr marL="0" indent="0">
              <a:buNone/>
            </a:pPr>
            <a:endParaRPr lang="en-US" dirty="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*CDC.gov</a:t>
            </a:r>
          </a:p>
        </p:txBody>
      </p:sp>
    </p:spTree>
    <p:extLst>
      <p:ext uri="{BB962C8B-B14F-4D97-AF65-F5344CB8AC3E}">
        <p14:creationId xmlns:p14="http://schemas.microsoft.com/office/powerpoint/2010/main" val="3007844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757</Words>
  <Application>Microsoft Office PowerPoint</Application>
  <PresentationFormat>On-screen Show (4:3)</PresentationFormat>
  <Paragraphs>34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Cesarean Birth</vt:lpstr>
      <vt:lpstr>Cesarean Birth </vt:lpstr>
      <vt:lpstr>Financial Implications</vt:lpstr>
      <vt:lpstr>C-Section’s at a Glance </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dc:title>
  <dc:creator>Ronnie</dc:creator>
  <cp:lastModifiedBy>Ronnie</cp:lastModifiedBy>
  <cp:revision>12</cp:revision>
  <dcterms:created xsi:type="dcterms:W3CDTF">2011-12-02T19:33:07Z</dcterms:created>
  <dcterms:modified xsi:type="dcterms:W3CDTF">2011-12-02T22:47:57Z</dcterms:modified>
</cp:coreProperties>
</file>