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8" autoAdjust="0"/>
    <p:restoredTop sz="94660"/>
  </p:normalViewPr>
  <p:slideViewPr>
    <p:cSldViewPr>
      <p:cViewPr varScale="1">
        <p:scale>
          <a:sx n="103" d="100"/>
          <a:sy n="103" d="100"/>
        </p:scale>
        <p:origin x="-2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FCBCC-E786-4217-BF62-6408181E58DF}" type="datetimeFigureOut">
              <a:rPr lang="en-US" smtClean="0"/>
              <a:t>10/23/2012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35B00-7DE3-4468-99ED-4B35C1B5C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852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FCBCC-E786-4217-BF62-6408181E58DF}" type="datetimeFigureOut">
              <a:rPr lang="en-US" smtClean="0"/>
              <a:t>10/23/2012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35B00-7DE3-4468-99ED-4B35C1B5C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217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FCBCC-E786-4217-BF62-6408181E58DF}" type="datetimeFigureOut">
              <a:rPr lang="en-US" smtClean="0"/>
              <a:t>10/23/2012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35B00-7DE3-4468-99ED-4B35C1B5C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516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FCBCC-E786-4217-BF62-6408181E58DF}" type="datetimeFigureOut">
              <a:rPr lang="en-US" smtClean="0"/>
              <a:t>10/23/2012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35B00-7DE3-4468-99ED-4B35C1B5C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521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FCBCC-E786-4217-BF62-6408181E58DF}" type="datetimeFigureOut">
              <a:rPr lang="en-US" smtClean="0"/>
              <a:t>10/23/2012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35B00-7DE3-4468-99ED-4B35C1B5C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43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FCBCC-E786-4217-BF62-6408181E58DF}" type="datetimeFigureOut">
              <a:rPr lang="en-US" smtClean="0"/>
              <a:t>10/23/2012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35B00-7DE3-4468-99ED-4B35C1B5C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263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FCBCC-E786-4217-BF62-6408181E58DF}" type="datetimeFigureOut">
              <a:rPr lang="en-US" smtClean="0"/>
              <a:t>10/23/2012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35B00-7DE3-4468-99ED-4B35C1B5C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154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FCBCC-E786-4217-BF62-6408181E58DF}" type="datetimeFigureOut">
              <a:rPr lang="en-US" smtClean="0"/>
              <a:t>10/23/2012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35B00-7DE3-4468-99ED-4B35C1B5C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402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FCBCC-E786-4217-BF62-6408181E58DF}" type="datetimeFigureOut">
              <a:rPr lang="en-US" smtClean="0"/>
              <a:t>10/23/2012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35B00-7DE3-4468-99ED-4B35C1B5C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792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FCBCC-E786-4217-BF62-6408181E58DF}" type="datetimeFigureOut">
              <a:rPr lang="en-US" smtClean="0"/>
              <a:t>10/23/2012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35B00-7DE3-4468-99ED-4B35C1B5C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692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FCBCC-E786-4217-BF62-6408181E58DF}" type="datetimeFigureOut">
              <a:rPr lang="en-US" smtClean="0"/>
              <a:t>10/23/2012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35B00-7DE3-4468-99ED-4B35C1B5C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680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FCBCC-E786-4217-BF62-6408181E58DF}" type="datetimeFigureOut">
              <a:rPr lang="en-US" smtClean="0"/>
              <a:t>10/23/2012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35B00-7DE3-4468-99ED-4B35C1B5C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194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Diagnosis: Substance Related Dependency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Substance abuse: involves a repeated use of chemical substances, leading to clinically significant impairment over a 12 month period, and at least one of the following problems:</a:t>
            </a:r>
          </a:p>
          <a:p>
            <a:pPr marL="514350" indent="-514350">
              <a:buAutoNum type="arabicPeriod"/>
            </a:pPr>
            <a:r>
              <a:rPr lang="en-US" dirty="0" smtClean="0"/>
              <a:t>Inability to perform normal duties at home, work and school.</a:t>
            </a:r>
          </a:p>
          <a:p>
            <a:pPr marL="514350" indent="-514350">
              <a:buAutoNum type="arabicPeriod"/>
            </a:pPr>
            <a:r>
              <a:rPr lang="en-US" dirty="0" smtClean="0"/>
              <a:t>Taking part in hazardous situations while impaired.</a:t>
            </a:r>
          </a:p>
          <a:p>
            <a:pPr marL="514350" indent="-514350">
              <a:buAutoNum type="arabicPeriod"/>
            </a:pPr>
            <a:r>
              <a:rPr lang="en-US" dirty="0" smtClean="0"/>
              <a:t>Repeated legal or other personal problems cause by substance use.</a:t>
            </a:r>
          </a:p>
          <a:p>
            <a:pPr marL="514350" indent="-514350">
              <a:buAutoNum type="arabicPeriod"/>
            </a:pPr>
            <a:r>
              <a:rPr lang="en-US" dirty="0" smtClean="0"/>
              <a:t>Continued use of the substance despite the problems it has caused.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662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Substances of Abuse and Dependency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Central Nervous System depressants: alcohol (most common drug of abuse in the U.S. (posses the greatest withdrawal dangers), barbiturates, benzodiazepines, opioids. </a:t>
            </a:r>
          </a:p>
          <a:p>
            <a:r>
              <a:rPr lang="en-US" dirty="0" smtClean="0"/>
              <a:t>CNS stimulants: cocaine, caffeine, methamphetamine.</a:t>
            </a:r>
          </a:p>
          <a:p>
            <a:r>
              <a:rPr lang="en-US" dirty="0" smtClean="0"/>
              <a:t>Hallucinogens.</a:t>
            </a:r>
          </a:p>
          <a:p>
            <a:r>
              <a:rPr lang="en-US" dirty="0" smtClean="0"/>
              <a:t>Inhalants (anesthetics, volatile nitrates, organic solvents).</a:t>
            </a:r>
          </a:p>
          <a:p>
            <a:r>
              <a:rPr lang="en-US" dirty="0" smtClean="0"/>
              <a:t>Cannabis</a:t>
            </a:r>
          </a:p>
          <a:p>
            <a:r>
              <a:rPr lang="en-US" dirty="0" smtClean="0"/>
              <a:t>Nicotine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295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Effects: Alcohol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4564148"/>
              </p:ext>
            </p:extLst>
          </p:nvPr>
        </p:nvGraphicFramePr>
        <p:xfrm>
          <a:off x="457200" y="1676400"/>
          <a:ext cx="8229600" cy="4465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Intended Effects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Toxic Effects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Withdrawal Symptoms</a:t>
                      </a:r>
                      <a:endParaRPr lang="en-US" dirty="0"/>
                    </a:p>
                  </a:txBody>
                  <a:tcPr/>
                </a:tc>
              </a:tr>
              <a:tr h="2019300">
                <a:tc>
                  <a:txBody>
                    <a:bodyPr/>
                    <a:lstStyle/>
                    <a:p>
                      <a:r>
                        <a:rPr lang="en-US" dirty="0" smtClean="0"/>
                        <a:t>Relaxation, decreased social anxiety, maintaining calm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Effects of excess:</a:t>
                      </a:r>
                      <a:r>
                        <a:rPr lang="en-US" baseline="0" dirty="0" smtClean="0"/>
                        <a:t> altered judgment, decreased motor skills, decreased LOC, respiratory arrest, peripheral collapse and death.</a:t>
                      </a:r>
                    </a:p>
                    <a:p>
                      <a:r>
                        <a:rPr lang="en-US" baseline="0" dirty="0" smtClean="0"/>
                        <a:t>- Chronic use: direst cardiovascular damage, liver damage, erosive gastritis and GI bleeding, acute pancreatitis, sexual dysfunction.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Withdrawal from a low degree of alcohol dependence will result in mild reactions including; nausea, anxiety and tremors.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High degree of alcohol dependence can be life threatening and require hospitalization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Effects usually start 12 to 72 hours of the last intake of alcohol and continue for 5 to 7 days.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98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Effects: Cocaine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5442942"/>
              </p:ext>
            </p:extLst>
          </p:nvPr>
        </p:nvGraphicFramePr>
        <p:xfrm>
          <a:off x="457200" y="1600200"/>
          <a:ext cx="8229600" cy="3596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Intended Effects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Toxic</a:t>
                      </a:r>
                      <a:r>
                        <a:rPr lang="en-US" baseline="0" dirty="0" smtClean="0"/>
                        <a:t> Effects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Withdrawal Signs/Symptoms </a:t>
                      </a:r>
                      <a:endParaRPr lang="en-US" dirty="0"/>
                    </a:p>
                  </a:txBody>
                  <a:tcPr/>
                </a:tc>
              </a:tr>
              <a:tr h="1752600">
                <a:tc>
                  <a:txBody>
                    <a:bodyPr/>
                    <a:lstStyle/>
                    <a:p>
                      <a:r>
                        <a:rPr lang="en-US" dirty="0" smtClean="0"/>
                        <a:t>Rush of euphoria and pleasure, increased energy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Mild toxicity: dizziness, irritability, tremor, blurred vision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Severe effects: convulsions, extreme fever, tachycardia.</a:t>
                      </a:r>
                      <a:r>
                        <a:rPr lang="en-US" baseline="0" dirty="0" smtClean="0"/>
                        <a:t> Hypertension, chest pain, possible cardiovascular collapse and death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depression, fatigue, craving, excess sleeping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Not life threatening. Although</a:t>
                      </a:r>
                      <a:r>
                        <a:rPr lang="en-US" baseline="0" dirty="0" smtClean="0"/>
                        <a:t> suicidal ideation may occur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102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open ended questions</a:t>
            </a:r>
          </a:p>
          <a:p>
            <a:r>
              <a:rPr lang="en-US" dirty="0" smtClean="0"/>
              <a:t>Chemical Use Assessment </a:t>
            </a:r>
          </a:p>
          <a:p>
            <a:r>
              <a:rPr lang="en-US" dirty="0" smtClean="0"/>
              <a:t>Perform a family history assessment</a:t>
            </a:r>
          </a:p>
          <a:p>
            <a:r>
              <a:rPr lang="en-US" dirty="0" smtClean="0"/>
              <a:t>Standardized screening and assessment tools</a:t>
            </a:r>
          </a:p>
          <a:p>
            <a:r>
              <a:rPr lang="en-US" dirty="0" smtClean="0"/>
              <a:t>Review of Systems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768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Safety </a:t>
            </a:r>
            <a:endParaRPr lang="en-US" dirty="0"/>
          </a:p>
          <a:p>
            <a:r>
              <a:rPr lang="en-US" dirty="0" smtClean="0"/>
              <a:t>Provide emotional support and reassurance for patient and family</a:t>
            </a:r>
          </a:p>
          <a:p>
            <a:r>
              <a:rPr lang="en-US" dirty="0" smtClean="0"/>
              <a:t>Educate client about addiction and treatment goal</a:t>
            </a:r>
          </a:p>
          <a:p>
            <a:r>
              <a:rPr lang="en-US" dirty="0" smtClean="0"/>
              <a:t>Develop motivation and commitment for abstinence</a:t>
            </a:r>
          </a:p>
          <a:p>
            <a:r>
              <a:rPr lang="en-US" dirty="0" smtClean="0"/>
              <a:t>Encourage self responsibility</a:t>
            </a:r>
          </a:p>
          <a:p>
            <a:r>
              <a:rPr lang="en-US" dirty="0" smtClean="0"/>
              <a:t>Help client develop emergency plan</a:t>
            </a:r>
          </a:p>
          <a:p>
            <a:r>
              <a:rPr lang="en-US" dirty="0" smtClean="0"/>
              <a:t>Individual psychotherapies</a:t>
            </a:r>
          </a:p>
          <a:p>
            <a:r>
              <a:rPr lang="en-US" dirty="0" smtClean="0"/>
              <a:t>Group therapy</a:t>
            </a:r>
          </a:p>
          <a:p>
            <a:r>
              <a:rPr lang="en-US" dirty="0" smtClean="0"/>
              <a:t>Family therapy</a:t>
            </a:r>
          </a:p>
          <a:p>
            <a:r>
              <a:rPr lang="en-US" dirty="0" smtClean="0"/>
              <a:t>Self help groups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994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Psychopharmacology/ Medications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Alcohol withdrawal: Benzodiazepines (Librium, Valium, Ativan); adjunct medications: Tegretol, Clonidine, Inderal.</a:t>
            </a:r>
          </a:p>
          <a:p>
            <a:r>
              <a:rPr lang="en-US" dirty="0" smtClean="0"/>
              <a:t>Alcohol abstinence maintenance (following detoxification): Antabuse, ReVia, Campral.</a:t>
            </a:r>
          </a:p>
          <a:p>
            <a:r>
              <a:rPr lang="en-US" dirty="0" smtClean="0"/>
              <a:t>Continue medications taken for other illnesses and disorders.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084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425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Diagnosis: Substance Related Dependency</vt:lpstr>
      <vt:lpstr>Substances of Abuse and Dependency</vt:lpstr>
      <vt:lpstr>Effects: Alcohol</vt:lpstr>
      <vt:lpstr>Effects: Cocaine </vt:lpstr>
      <vt:lpstr>Assessment</vt:lpstr>
      <vt:lpstr>Treatment</vt:lpstr>
      <vt:lpstr>Psychopharmacology/ Medications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Diagnosis: Substance Related Dependency</dc:title>
  <dc:creator>labuser</dc:creator>
  <cp:lastModifiedBy>labuser</cp:lastModifiedBy>
  <cp:revision>5</cp:revision>
  <dcterms:created xsi:type="dcterms:W3CDTF">2012-10-23T21:31:10Z</dcterms:created>
  <dcterms:modified xsi:type="dcterms:W3CDTF">2012-10-23T22:13:54Z</dcterms:modified>
</cp:coreProperties>
</file>