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CB98A-CBAF-433F-A1B2-0047DA9CEBF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E0E-27E2-4FD2-9ADA-2FB1754D19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CB98A-CBAF-433F-A1B2-0047DA9CEBF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E0E-27E2-4FD2-9ADA-2FB1754D1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CB98A-CBAF-433F-A1B2-0047DA9CEBF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E0E-27E2-4FD2-9ADA-2FB1754D1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CB98A-CBAF-433F-A1B2-0047DA9CEBF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E0E-27E2-4FD2-9ADA-2FB1754D1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CB98A-CBAF-433F-A1B2-0047DA9CEBF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E0E-27E2-4FD2-9ADA-2FB1754D19C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CB98A-CBAF-433F-A1B2-0047DA9CEBF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E0E-27E2-4FD2-9ADA-2FB1754D1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CB98A-CBAF-433F-A1B2-0047DA9CEBF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E0E-27E2-4FD2-9ADA-2FB1754D1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CB98A-CBAF-433F-A1B2-0047DA9CEBF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E0E-27E2-4FD2-9ADA-2FB1754D1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CB98A-CBAF-433F-A1B2-0047DA9CEBF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E0E-27E2-4FD2-9ADA-2FB1754D19C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CB98A-CBAF-433F-A1B2-0047DA9CEBF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E0E-27E2-4FD2-9ADA-2FB1754D1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CB98A-CBAF-433F-A1B2-0047DA9CEBF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1EE0E-27E2-4FD2-9ADA-2FB1754D19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ACCB98A-CBAF-433F-A1B2-0047DA9CEBF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81EE0E-27E2-4FD2-9ADA-2FB1754D19C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hofdimes.com/Pregnancy/alcohol_smoking.html" TargetMode="External"/><Relationship Id="rId2" Type="http://schemas.openxmlformats.org/officeDocument/2006/relationships/hyperlink" Target="http://www.acog.org/from_home/departments/smoking/smokingLectureGuid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yoclinic.com/health/ephedra/NS_patient-ephedra/DSECTION=safet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CASE STUDY 3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626936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dirty="0" smtClean="0"/>
              <a:t>Lakeview College of Nursing</a:t>
            </a:r>
          </a:p>
          <a:p>
            <a:pPr algn="ctr"/>
            <a:r>
              <a:rPr lang="en-US" sz="2400" dirty="0" smtClean="0"/>
              <a:t>Holistic Health Promotions (N306B)</a:t>
            </a:r>
          </a:p>
          <a:p>
            <a:pPr algn="ctr"/>
            <a:r>
              <a:rPr lang="en-US" sz="2400" dirty="0" smtClean="0"/>
              <a:t>Nicole Steele &amp; Michael Kruse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5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CAM Approaches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US" sz="2400" dirty="0" smtClean="0"/>
              <a:t>1.) Massage</a:t>
            </a:r>
          </a:p>
          <a:p>
            <a:r>
              <a:rPr lang="en-US" sz="2000" dirty="0" smtClean="0"/>
              <a:t>Releases endorphins, serotonin, dopamine, and oxytocin (Fontaine, 2009)</a:t>
            </a:r>
          </a:p>
          <a:p>
            <a:r>
              <a:rPr lang="en-US" sz="2000" dirty="0" smtClean="0"/>
              <a:t>Relieves muscle tension, promotes deeper breathing, eases headaches (Fontaine, 2009)</a:t>
            </a:r>
          </a:p>
          <a:p>
            <a:r>
              <a:rPr lang="en-US" sz="2000" dirty="0" smtClean="0"/>
              <a:t>Induces a relaxed state and reduces stress; reduces anxiety (Fontaine, 2009)</a:t>
            </a:r>
          </a:p>
          <a:p>
            <a:r>
              <a:rPr lang="en-US" sz="2000" dirty="0" smtClean="0"/>
              <a:t>Acupressure involves massage at the point of pain to reduce the pain sensation-pressure is important (Kyle &amp; Ricci, 2009)</a:t>
            </a:r>
          </a:p>
          <a:p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45229"/>
            <a:ext cx="3436327" cy="248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CAM Approaches (cont’d)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US" sz="2400" dirty="0" smtClean="0"/>
              <a:t>2.) Attention Focus and Imagery</a:t>
            </a:r>
          </a:p>
          <a:p>
            <a:r>
              <a:rPr lang="en-US" sz="2000" dirty="0" smtClean="0"/>
              <a:t>Focus on tactile stimuli: touch, massage, or stroking (Kyle &amp; Ricci, 2009)</a:t>
            </a:r>
          </a:p>
          <a:p>
            <a:r>
              <a:rPr lang="en-US" sz="2000" dirty="0" smtClean="0"/>
              <a:t>Focus on auditory stimuli: music, humming, verbal encouragement </a:t>
            </a:r>
            <a:r>
              <a:rPr lang="en-US" sz="2000" dirty="0"/>
              <a:t>(Kyle &amp; Ricci, 2009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Focus on visual stimuli: on the beach, a mountaintop, a happy memory </a:t>
            </a:r>
            <a:r>
              <a:rPr lang="en-US" sz="2000" dirty="0"/>
              <a:t>(Kyle &amp; Ricci, 2009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Mental activity: counting backwards, chanting, deep breathing, singing a song </a:t>
            </a:r>
            <a:r>
              <a:rPr lang="en-US" sz="2000" dirty="0"/>
              <a:t>(Kyle &amp; Ricci, 2009)</a:t>
            </a:r>
          </a:p>
          <a:p>
            <a:pPr marL="82296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317495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3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CAM Approaches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US" sz="2400" dirty="0" smtClean="0"/>
              <a:t>3.) Breathing Techniques</a:t>
            </a:r>
          </a:p>
          <a:p>
            <a:r>
              <a:rPr lang="en-US" sz="2000" dirty="0" smtClean="0"/>
              <a:t>Produces relaxation and decreases pain </a:t>
            </a:r>
            <a:r>
              <a:rPr lang="en-US" sz="2000" dirty="0"/>
              <a:t>(Kyle &amp; Ricci, 2009)</a:t>
            </a:r>
          </a:p>
          <a:p>
            <a:r>
              <a:rPr lang="en-US" sz="2000" dirty="0" smtClean="0"/>
              <a:t>Uses controlled breathing to reduce pain experienced though a stimulus-response conditioning </a:t>
            </a:r>
            <a:r>
              <a:rPr lang="en-US" sz="2000" dirty="0"/>
              <a:t>(Kyle &amp; Ricci, 2009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Breathing becomes an automatic response to pain </a:t>
            </a:r>
            <a:r>
              <a:rPr lang="en-US" sz="2000" dirty="0"/>
              <a:t>(Kyle &amp; Ricci, 2009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Steady rhythm is calming </a:t>
            </a:r>
            <a:r>
              <a:rPr lang="en-US" sz="2000" dirty="0"/>
              <a:t>(Kyle &amp; Ricci, 2009)</a:t>
            </a:r>
          </a:p>
          <a:p>
            <a:r>
              <a:rPr lang="en-US" sz="2000" dirty="0" smtClean="0"/>
              <a:t>Brings purpose to each contraction, making them more productive </a:t>
            </a:r>
            <a:r>
              <a:rPr lang="en-US" sz="2000" dirty="0"/>
              <a:t>(Kyle &amp; Ricci, 2009)</a:t>
            </a:r>
          </a:p>
          <a:p>
            <a:endParaRPr lang="en-US" sz="2000" dirty="0" smtClean="0"/>
          </a:p>
          <a:p>
            <a:pPr marL="82296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US" dirty="0" smtClean="0"/>
              <a:t>4.) Prayer</a:t>
            </a:r>
          </a:p>
          <a:p>
            <a:r>
              <a:rPr lang="en-US" dirty="0" smtClean="0"/>
              <a:t>Enhances relaxation, decreases heart rate, lowers metabolic rate, slows brain waves, slows respiratory rate (Fontaine, 2011)</a:t>
            </a:r>
          </a:p>
          <a:p>
            <a:r>
              <a:rPr lang="en-US" dirty="0" smtClean="0"/>
              <a:t>Becomes a focus other than the pain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Conclusion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Pain may have been prevented during this patient’s labor and delivery if proper pain medication had been administered.</a:t>
            </a:r>
          </a:p>
          <a:p>
            <a:pPr algn="ctr"/>
            <a:r>
              <a:rPr lang="en-US" dirty="0" smtClean="0"/>
              <a:t>Pain also may have been prevented if patient knew of various alternative techniques that help to reduce the stress of labor.</a:t>
            </a:r>
          </a:p>
          <a:p>
            <a:pPr algn="ctr"/>
            <a:r>
              <a:rPr lang="en-US" dirty="0" smtClean="0"/>
              <a:t>It is the nurse’s duty to assess the patient’s knowledge and make her aware of options.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References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Ackley, B. &amp; </a:t>
            </a:r>
            <a:r>
              <a:rPr lang="en-US" sz="2000" dirty="0" err="1" smtClean="0"/>
              <a:t>Ladwig</a:t>
            </a:r>
            <a:r>
              <a:rPr lang="en-US" sz="2000" dirty="0" smtClean="0"/>
              <a:t>, G. (2008). Nursing diagnosis handbook: 	An evidence-based guide to planning care. St. Louis, 	MO: Mosby Elsevier.</a:t>
            </a:r>
          </a:p>
          <a:p>
            <a:r>
              <a:rPr lang="en-US" sz="2000" dirty="0" smtClean="0"/>
              <a:t>Fontaine, K. (2009). Complementary and alternative 	therapies for nursing practice. Upper Saddle River, New 	Jersey: Pearson Education, Inc.</a:t>
            </a:r>
          </a:p>
          <a:p>
            <a:r>
              <a:rPr lang="en-US" sz="2000" dirty="0" smtClean="0"/>
              <a:t>March, P. &amp; </a:t>
            </a:r>
            <a:r>
              <a:rPr lang="en-US" sz="2000" dirty="0" err="1" smtClean="0"/>
              <a:t>Caple</a:t>
            </a:r>
            <a:r>
              <a:rPr lang="en-US" sz="2000" dirty="0" smtClean="0"/>
              <a:t>, C. (2011). Smoking cessation and 	pregnancy. </a:t>
            </a:r>
            <a:r>
              <a:rPr lang="en-US" sz="2000" i="1" dirty="0" smtClean="0"/>
              <a:t>Clinical Information Systems. </a:t>
            </a:r>
            <a:r>
              <a:rPr lang="en-US" sz="2000" dirty="0" smtClean="0"/>
              <a:t>Retrieved from 	</a:t>
            </a:r>
            <a:r>
              <a:rPr lang="en-US" sz="2000" dirty="0" err="1" smtClean="0"/>
              <a:t>Ebscohost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Ricci, S. &amp; Kyle, T. (2009). Maternity and pediatric nursing. 	Philadelphia, PA: Lippincott, Williams, &amp; Wilkins.</a:t>
            </a:r>
          </a:p>
          <a:p>
            <a:r>
              <a:rPr lang="en-US" sz="2000" dirty="0" err="1" smtClean="0"/>
              <a:t>Deglin</a:t>
            </a:r>
            <a:r>
              <a:rPr lang="en-US" sz="2000" dirty="0" smtClean="0"/>
              <a:t>, J. </a:t>
            </a:r>
            <a:r>
              <a:rPr lang="en-US" sz="2000" dirty="0"/>
              <a:t>(2005</a:t>
            </a:r>
            <a:r>
              <a:rPr lang="en-US" sz="2000" dirty="0" smtClean="0"/>
              <a:t>). Davis </a:t>
            </a:r>
            <a:r>
              <a:rPr lang="en-US" sz="2000" dirty="0"/>
              <a:t>Drug Guide for Nurses</a:t>
            </a:r>
            <a:r>
              <a:rPr lang="en-US" sz="2000" dirty="0" smtClean="0"/>
              <a:t>. Philadelphia, 	PA: FA Davis and Company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52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References (cont’d.)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/>
              <a:t>American College of Obstetricians and Gynecologists (2002). Smoking cessation during </a:t>
            </a:r>
            <a:r>
              <a:rPr lang="en-US" sz="2600" dirty="0" smtClean="0"/>
              <a:t>pregnancy</a:t>
            </a:r>
            <a:r>
              <a:rPr lang="en-US" sz="2600" dirty="0"/>
              <a:t>. Retrieved July 28 ,2010 from </a:t>
            </a:r>
            <a:r>
              <a:rPr lang="en-US" sz="2600" dirty="0">
                <a:hlinkClick r:id="rId2"/>
              </a:rPr>
              <a:t>http://www.acog.org/from_home/departments/smoking/smokingLectureGuide.pdf</a:t>
            </a:r>
            <a:endParaRPr lang="en-US" sz="2600" dirty="0"/>
          </a:p>
          <a:p>
            <a:r>
              <a:rPr lang="en-US" sz="2600" dirty="0" err="1"/>
              <a:t>Ignatavicius</a:t>
            </a:r>
            <a:r>
              <a:rPr lang="en-US" sz="2600" dirty="0"/>
              <a:t>, D. (2006). Medical surgical nursing: Critical thinking for collaborative care. 	St Louis, MO: Saunders </a:t>
            </a:r>
            <a:r>
              <a:rPr lang="en-US" sz="2600" dirty="0" smtClean="0"/>
              <a:t>Elsevier</a:t>
            </a:r>
          </a:p>
          <a:p>
            <a:r>
              <a:rPr lang="en-US" sz="2600" dirty="0"/>
              <a:t>March of Dimes. (2010). Smoking during pregnancy . Retrieved July 	28,2011 from 	</a:t>
            </a:r>
            <a:r>
              <a:rPr lang="en-US" sz="2600" dirty="0">
                <a:hlinkClick r:id="rId3"/>
              </a:rPr>
              <a:t>http://www.marchofdimes.com/Pregnancy/alcohol_smoking.ht</a:t>
            </a:r>
            <a:r>
              <a:rPr lang="en-US" sz="2600" u="sng" dirty="0">
                <a:hlinkClick r:id="rId3"/>
              </a:rPr>
              <a:t>	</a:t>
            </a:r>
            <a:r>
              <a:rPr lang="en-US" sz="2600" dirty="0">
                <a:hlinkClick r:id="rId3"/>
              </a:rPr>
              <a:t>ml</a:t>
            </a:r>
            <a:endParaRPr lang="en-US" sz="2600" dirty="0"/>
          </a:p>
          <a:p>
            <a:r>
              <a:rPr lang="en-US" sz="2600" dirty="0"/>
              <a:t>Mayo Clinic (2011) Ephedra (Ephedra </a:t>
            </a:r>
            <a:r>
              <a:rPr lang="en-US" sz="2600" dirty="0" err="1"/>
              <a:t>sinica</a:t>
            </a:r>
            <a:r>
              <a:rPr lang="en-US" sz="2600" dirty="0"/>
              <a:t>) / ma </a:t>
            </a:r>
            <a:r>
              <a:rPr lang="en-US" sz="2600" dirty="0" err="1"/>
              <a:t>huang</a:t>
            </a:r>
            <a:r>
              <a:rPr lang="en-US" sz="2600" dirty="0"/>
              <a:t> .Retrieved July 28, 2011 from </a:t>
            </a:r>
            <a:r>
              <a:rPr lang="en-US" sz="2600" dirty="0">
                <a:hlinkClick r:id="rId4"/>
              </a:rPr>
              <a:t>http://www.mayoclinic.com/health/ephedra/NS_patient-ephedra/DSECTION=safety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Patient History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25 yr. old female delivering twins</a:t>
            </a:r>
          </a:p>
          <a:p>
            <a:r>
              <a:rPr lang="en-US" sz="2400" dirty="0" smtClean="0"/>
              <a:t>Uncomplicated pregnancy</a:t>
            </a:r>
          </a:p>
          <a:p>
            <a:r>
              <a:rPr lang="en-US" sz="2400" dirty="0" smtClean="0"/>
              <a:t>Mother of 3</a:t>
            </a:r>
          </a:p>
          <a:p>
            <a:r>
              <a:rPr lang="en-US" sz="2400" dirty="0" smtClean="0"/>
              <a:t>Smoker of 1 PPD x 10 yrs.</a:t>
            </a:r>
          </a:p>
          <a:p>
            <a:r>
              <a:rPr lang="en-US" sz="2400" dirty="0" smtClean="0"/>
              <a:t>Refuses to quit because it makes her gain weight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26384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5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Patient History (cont’d.)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Began taking herbal diet supplements 2 weeks ago</a:t>
            </a:r>
          </a:p>
          <a:p>
            <a:r>
              <a:rPr lang="en-US" sz="2800" dirty="0" smtClean="0"/>
              <a:t>Does not like to exercise because it is “embarrassing”</a:t>
            </a:r>
          </a:p>
          <a:p>
            <a:r>
              <a:rPr lang="en-US" sz="2800" dirty="0" smtClean="0"/>
              <a:t>Store clerk claimed the pills were “just as good as ephedra”</a:t>
            </a:r>
          </a:p>
          <a:p>
            <a:r>
              <a:rPr lang="en-US" sz="2800" dirty="0" smtClean="0"/>
              <a:t>Assessment of pt. during delivery is normal except for diminished lung bases</a:t>
            </a:r>
          </a:p>
          <a:p>
            <a:r>
              <a:rPr lang="en-US" sz="2800" dirty="0" smtClean="0"/>
              <a:t>CXR and labs are normal</a:t>
            </a:r>
          </a:p>
          <a:p>
            <a:r>
              <a:rPr lang="en-US" sz="2800" dirty="0" smtClean="0"/>
              <a:t>B/P 154/88; EKG reveals possible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degree heart block</a:t>
            </a:r>
          </a:p>
        </p:txBody>
      </p:sp>
    </p:spTree>
    <p:extLst>
      <p:ext uri="{BB962C8B-B14F-4D97-AF65-F5344CB8AC3E}">
        <p14:creationId xmlns:p14="http://schemas.microsoft.com/office/powerpoint/2010/main" val="2729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Signs and Symptoms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Pain is subjective (Kyle &amp; Ricci, 2009)</a:t>
            </a:r>
          </a:p>
          <a:p>
            <a:r>
              <a:rPr lang="en-US" sz="2000" dirty="0" smtClean="0"/>
              <a:t>Physical pain can be caused by: cervical stretching, hypoxia of the uterine muscle, pressure on the urethra, bladder, and rectum, and distention of pelvic floor muscles (Kyle &amp; Ricci, 2009)</a:t>
            </a:r>
          </a:p>
          <a:p>
            <a:r>
              <a:rPr lang="en-US" sz="2000" dirty="0" smtClean="0"/>
              <a:t>The amount of pain one feels can be increased by previous experiences with pain, fatigue, anxiety, lack of support system, cultural expectations, and stress (Kyle &amp; Ricci, 2009)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8575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1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Primary Medical Diagnosis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2800" dirty="0"/>
              <a:t>P</a:t>
            </a:r>
            <a:r>
              <a:rPr lang="en-US" sz="2800" dirty="0" smtClean="0"/>
              <a:t>ain related to </a:t>
            </a:r>
            <a:r>
              <a:rPr lang="en-US" sz="2800" dirty="0"/>
              <a:t>labor induction secondary to active </a:t>
            </a:r>
            <a:r>
              <a:rPr lang="en-US" sz="2800" dirty="0" smtClean="0"/>
              <a:t>labor contractions</a:t>
            </a:r>
          </a:p>
          <a:p>
            <a:pPr marL="82296" indent="0" algn="ctr">
              <a:buNone/>
            </a:pPr>
            <a:endParaRPr lang="en-US" sz="2800" dirty="0" smtClean="0"/>
          </a:p>
          <a:p>
            <a:r>
              <a:rPr lang="en-US" sz="2000" dirty="0" smtClean="0"/>
              <a:t>Pain during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stage of labor is usually a result of the dilation of the cervix and stretching of those structures</a:t>
            </a:r>
          </a:p>
          <a:p>
            <a:pPr lvl="1"/>
            <a:r>
              <a:rPr lang="en-US" sz="1600" dirty="0" smtClean="0"/>
              <a:t>Contractions usually occur every 5-10 minutes lasting 30-45 seconds</a:t>
            </a:r>
          </a:p>
          <a:p>
            <a:pPr lvl="1"/>
            <a:r>
              <a:rPr lang="en-US" sz="1600" dirty="0" smtClean="0"/>
              <a:t>In the active phase contractions usually occur every 2-5 minutes and last for 45-60 seconds</a:t>
            </a:r>
          </a:p>
          <a:p>
            <a:pPr lvl="1"/>
            <a:r>
              <a:rPr lang="en-US" sz="1600" dirty="0" smtClean="0"/>
              <a:t>In the transition phase contractions are stronger, more painful, more frequent, and last longer</a:t>
            </a:r>
          </a:p>
          <a:p>
            <a:pPr lvl="1"/>
            <a:r>
              <a:rPr lang="en-US" sz="1600" dirty="0" smtClean="0"/>
              <a:t>(Kyle &amp; Ricci, 2009)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96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Primary Medical Diagnosis (cont’d)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Stage of Labor:</a:t>
            </a:r>
          </a:p>
          <a:p>
            <a:pPr marL="82296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Contractions occur every 2-3 minutes</a:t>
            </a:r>
          </a:p>
          <a:p>
            <a:pPr lvl="1"/>
            <a:r>
              <a:rPr lang="en-US" dirty="0" smtClean="0"/>
              <a:t>Last for 60-90 seconds</a:t>
            </a:r>
          </a:p>
          <a:p>
            <a:pPr lvl="1"/>
            <a:r>
              <a:rPr lang="en-US" dirty="0" smtClean="0"/>
              <a:t>Strong palpitations</a:t>
            </a:r>
          </a:p>
          <a:p>
            <a:pPr lvl="1"/>
            <a:r>
              <a:rPr lang="en-US" dirty="0" smtClean="0"/>
              <a:t>Pushing begins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smtClean="0"/>
              <a:t>Stage of Labor:</a:t>
            </a:r>
          </a:p>
          <a:p>
            <a:pPr marL="82296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 smtClean="0"/>
              <a:t>birth, </a:t>
            </a:r>
            <a:r>
              <a:rPr lang="en-US" dirty="0" smtClean="0"/>
              <a:t>uterus still contracts to expel placenta</a:t>
            </a:r>
          </a:p>
        </p:txBody>
      </p:sp>
    </p:spTree>
    <p:extLst>
      <p:ext uri="{BB962C8B-B14F-4D97-AF65-F5344CB8AC3E}">
        <p14:creationId xmlns:p14="http://schemas.microsoft.com/office/powerpoint/2010/main" val="33631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Primary Nursing Diagnosis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en-US" sz="2800" dirty="0" smtClean="0"/>
          </a:p>
          <a:p>
            <a:pPr marL="82296" indent="0" algn="ctr">
              <a:buNone/>
            </a:pPr>
            <a:r>
              <a:rPr lang="en-US" sz="2800" dirty="0" smtClean="0"/>
              <a:t>Potential for acute pain related to contractions related to the natural process of childbirth</a:t>
            </a:r>
          </a:p>
          <a:p>
            <a:pPr marL="82296" indent="0" algn="ctr">
              <a:buNone/>
            </a:pPr>
            <a:endParaRPr lang="en-US" sz="2800" dirty="0"/>
          </a:p>
          <a:p>
            <a:pPr algn="ctr"/>
            <a:r>
              <a:rPr lang="en-US" sz="2000" dirty="0" smtClean="0"/>
              <a:t>Pain through labor may be prevented or aided if patient knew of various resources that were available to help control the pain</a:t>
            </a:r>
          </a:p>
          <a:p>
            <a:pPr algn="ctr"/>
            <a:r>
              <a:rPr lang="en-US" sz="2000" dirty="0" smtClean="0"/>
              <a:t>It is up to the nurse to explore what the patient knows and doesn’t know</a:t>
            </a:r>
          </a:p>
          <a:p>
            <a:pPr algn="ctr"/>
            <a:r>
              <a:rPr lang="en-US" sz="2000" dirty="0" smtClean="0"/>
              <a:t>Then it is up to the nurse to educate the patient</a:t>
            </a:r>
          </a:p>
          <a:p>
            <a:pPr marL="82296" indent="0" algn="ctr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15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Education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The best type of prevention is primary prevention</a:t>
            </a:r>
          </a:p>
          <a:p>
            <a:r>
              <a:rPr lang="en-US" sz="2000" dirty="0" smtClean="0"/>
              <a:t>Best provided through education</a:t>
            </a:r>
          </a:p>
          <a:p>
            <a:r>
              <a:rPr lang="en-US" sz="2000" dirty="0" smtClean="0"/>
              <a:t>Pt. did not attend any childhood development or birthing classes</a:t>
            </a:r>
          </a:p>
          <a:p>
            <a:r>
              <a:rPr lang="en-US" sz="2000" dirty="0" smtClean="0"/>
              <a:t>Ephedra has been proven to induce anxiety which can increase the effects of pain and it should not be used during pregnancy (Mayo, 2011)</a:t>
            </a:r>
          </a:p>
          <a:p>
            <a:r>
              <a:rPr lang="en-US" sz="2000" dirty="0" smtClean="0"/>
              <a:t>Pt. did not get enough nutrients during her pregnancy- she did not list any prenatal vitamins or folic acid as medication which are beneficial to a health pregnancy (</a:t>
            </a:r>
            <a:r>
              <a:rPr lang="en-US" sz="2000" dirty="0" err="1" smtClean="0"/>
              <a:t>Deglin</a:t>
            </a:r>
            <a:r>
              <a:rPr lang="en-US" sz="2000" dirty="0" smtClean="0"/>
              <a:t>, 2005)</a:t>
            </a:r>
          </a:p>
          <a:p>
            <a:r>
              <a:rPr lang="en-US" sz="2000" dirty="0" smtClean="0"/>
              <a:t>Smoking during pregnancy increases the risk of problems in the mother during birth and problems with the baby (March of Dimes, 2010)</a:t>
            </a:r>
          </a:p>
          <a:p>
            <a:r>
              <a:rPr lang="en-US" sz="2000" dirty="0" smtClean="0"/>
              <a:t>Pt. is not aware of various pharmacologic and non-pharmacologic techniques that can lessen strain of labor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98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Traditional Approaches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285</TotalTime>
  <Words>912</Words>
  <Application>Microsoft Office PowerPoint</Application>
  <PresentationFormat>On-screen Show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CASE STUDY 3</vt:lpstr>
      <vt:lpstr>Patient History</vt:lpstr>
      <vt:lpstr>Patient History (cont’d.)</vt:lpstr>
      <vt:lpstr>Signs and Symptoms</vt:lpstr>
      <vt:lpstr>Primary Medical Diagnosis</vt:lpstr>
      <vt:lpstr>Primary Medical Diagnosis (cont’d)</vt:lpstr>
      <vt:lpstr>Primary Nursing Diagnosis</vt:lpstr>
      <vt:lpstr>Education</vt:lpstr>
      <vt:lpstr>Traditional Approaches</vt:lpstr>
      <vt:lpstr>CAM Approaches</vt:lpstr>
      <vt:lpstr>CAM Approaches (cont’d)</vt:lpstr>
      <vt:lpstr>CAM Approaches (cont’d)</vt:lpstr>
      <vt:lpstr>Conclusion</vt:lpstr>
      <vt:lpstr>References</vt:lpstr>
      <vt:lpstr>References (cont’d.)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3</dc:title>
  <dc:creator>Nicole Only</dc:creator>
  <cp:lastModifiedBy>Nicole Only</cp:lastModifiedBy>
  <cp:revision>19</cp:revision>
  <dcterms:created xsi:type="dcterms:W3CDTF">2011-07-29T18:57:52Z</dcterms:created>
  <dcterms:modified xsi:type="dcterms:W3CDTF">2011-07-29T23:44:54Z</dcterms:modified>
</cp:coreProperties>
</file>