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0" r:id="rId4"/>
    <p:sldId id="266" r:id="rId5"/>
    <p:sldId id="267" r:id="rId6"/>
    <p:sldId id="271" r:id="rId7"/>
    <p:sldId id="263" r:id="rId8"/>
    <p:sldId id="265"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167" autoAdjust="0"/>
  </p:normalViewPr>
  <p:slideViewPr>
    <p:cSldViewPr>
      <p:cViewPr varScale="1">
        <p:scale>
          <a:sx n="45" d="100"/>
          <a:sy n="45" d="100"/>
        </p:scale>
        <p:origin x="-12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77C01D-1468-4874-83C3-49376490F0EE}" type="datetimeFigureOut">
              <a:rPr lang="en-US"/>
              <a:pPr>
                <a:defRPr/>
              </a:pPr>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AC6A8A-EE71-4CE3-A1DC-03B33544A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2</a:t>
            </a:r>
            <a:r>
              <a:rPr lang="en-US" baseline="30000" smtClean="0"/>
              <a:t>nd</a:t>
            </a:r>
            <a:r>
              <a:rPr lang="en-US" smtClean="0"/>
              <a:t> point: </a:t>
            </a:r>
            <a:r>
              <a:rPr lang="en-US" sz="800" smtClean="0"/>
              <a:t>This narrowing is usually caused by the buildup of fatty substances and cholesterol deposits, called plaque. </a:t>
            </a:r>
          </a:p>
          <a:p>
            <a:pPr eaLnBrk="1" hangingPunct="1">
              <a:spcBef>
                <a:spcPct val="0"/>
              </a:spcBef>
            </a:pPr>
            <a:r>
              <a:rPr lang="en-US" sz="800" smtClean="0"/>
              <a:t>3</a:t>
            </a:r>
            <a:r>
              <a:rPr lang="en-US" sz="800" baseline="30000" smtClean="0"/>
              <a:t>rd</a:t>
            </a:r>
            <a:r>
              <a:rPr lang="en-US" sz="800" smtClean="0"/>
              <a:t> point: When the carotid arteries are obstructed, you are at an increased risk for a stroke, the third leading cause of death in the U.S. </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5A1BF8A-6F32-4899-8195-6A5B350C1CD4}"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Obesity-physical activ people appear less likely to develop coronary disease than those who are sedentary</a:t>
            </a:r>
          </a:p>
          <a:p>
            <a:pPr marL="228600" indent="-228600" eaLnBrk="1" hangingPunct="1">
              <a:spcBef>
                <a:spcPct val="0"/>
              </a:spcBef>
            </a:pPr>
            <a:r>
              <a:rPr lang="en-US" smtClean="0"/>
              <a:t>Smoking-Avoid cigarettes may be the single most important step toward preventing coronary disease</a:t>
            </a:r>
          </a:p>
          <a:p>
            <a:pPr marL="228600" indent="-228600" eaLnBrk="1" hangingPunct="1">
              <a:spcBef>
                <a:spcPct val="0"/>
              </a:spcBef>
              <a:buFontTx/>
              <a:buAutoNum type="arabicPeriod"/>
            </a:pPr>
            <a:r>
              <a:rPr lang="en-US" smtClean="0"/>
              <a:t>List the risk factors that relate to coronary artery disease.</a:t>
            </a:r>
          </a:p>
          <a:p>
            <a:pPr marL="228600" indent="-228600" eaLnBrk="1" hangingPunct="1">
              <a:spcBef>
                <a:spcPct val="0"/>
              </a:spcBef>
            </a:pPr>
            <a:r>
              <a:rPr lang="en-US" smtClean="0"/>
              <a:t>Age: </a:t>
            </a:r>
            <a:r>
              <a:rPr lang="en-US" sz="900" smtClean="0"/>
              <a:t>Men under the age of 75 have a greater risk than women. Women have a greater risk over the age of 75. </a:t>
            </a:r>
            <a:endParaRPr lang="en-US" smtClean="0"/>
          </a:p>
          <a:p>
            <a:pPr marL="228600" indent="-228600" eaLnBrk="1" hangingPunct="1">
              <a:spcBef>
                <a:spcPct val="0"/>
              </a:spcBef>
            </a:pPr>
            <a:r>
              <a:rPr lang="en-US" smtClean="0"/>
              <a:t>Heredity: </a:t>
            </a:r>
            <a:r>
              <a:rPr lang="en-US" sz="900" smtClean="0"/>
              <a:t>If one of your parents had it before 50, your risk is significantly increased</a:t>
            </a:r>
            <a:endParaRPr lang="en-US" smtClean="0"/>
          </a:p>
          <a:p>
            <a:pPr marL="228600" indent="-228600" eaLnBrk="1" hangingPunct="1">
              <a:spcBef>
                <a:spcPct val="0"/>
              </a:spcBef>
            </a:pPr>
            <a:r>
              <a:rPr lang="en-US" smtClean="0"/>
              <a:t>Gender (Sex): </a:t>
            </a:r>
            <a:r>
              <a:rPr lang="en-US" sz="900" smtClean="0"/>
              <a:t>Men are more likely to be affected than women  before the age of 50</a:t>
            </a:r>
            <a:endParaRPr lang="en-US" smtClean="0"/>
          </a:p>
          <a:p>
            <a:pPr marL="228600" indent="-228600" eaLnBrk="1" hangingPunct="1">
              <a:spcBef>
                <a:spcPct val="0"/>
              </a:spcBef>
            </a:pPr>
            <a:r>
              <a:rPr lang="en-US" smtClean="0"/>
              <a:t>Obesity: </a:t>
            </a:r>
            <a:r>
              <a:rPr lang="en-US" sz="900" smtClean="0"/>
              <a:t>Distribution of excess weight (abdominal girth, or “pot belly”)</a:t>
            </a:r>
          </a:p>
          <a:p>
            <a:pPr marL="228600" indent="-228600" eaLnBrk="1" hangingPunct="1">
              <a:spcBef>
                <a:spcPct val="0"/>
              </a:spcBef>
            </a:pPr>
            <a:r>
              <a:rPr lang="en-US" smtClean="0"/>
              <a:t>Smoking: </a:t>
            </a:r>
            <a:r>
              <a:rPr lang="en-US" sz="1000" smtClean="0"/>
              <a:t>Smoking among young women may be one explanation for increased CAD in females</a:t>
            </a:r>
          </a:p>
          <a:p>
            <a:pPr marL="228600" indent="-228600"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394E9FD-D0A1-4D54-89C3-0575FAD77CB4}"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Name the 3 types of strokes and the symptoms</a:t>
            </a:r>
          </a:p>
          <a:p>
            <a:pPr marL="228600" indent="-228600" eaLnBrk="1" hangingPunct="1">
              <a:spcBef>
                <a:spcPct val="0"/>
              </a:spcBef>
            </a:pPr>
            <a:r>
              <a:rPr lang="en-US" smtClean="0"/>
              <a:t>Definition-Stroke:</a:t>
            </a:r>
            <a:r>
              <a:rPr lang="en-US" sz="800" smtClean="0"/>
              <a:t> is similar to a heart attack. It occurs when blood flow is cut off from part of the brain</a:t>
            </a:r>
            <a:r>
              <a:rPr lang="en-US" smtClean="0"/>
              <a:t> </a:t>
            </a:r>
          </a:p>
          <a:p>
            <a:pPr marL="228600" indent="-228600" eaLnBrk="1" hangingPunct="1">
              <a:spcBef>
                <a:spcPct val="0"/>
              </a:spcBef>
            </a:pPr>
            <a:r>
              <a:rPr lang="en-US" smtClean="0"/>
              <a:t>Cerebral hemorrhage: </a:t>
            </a:r>
            <a:r>
              <a:rPr lang="en-US" sz="1000" smtClean="0"/>
              <a:t>cause by rupture of a blood vessel, with bleeding into the brain (intracerebral hemorrhage)</a:t>
            </a:r>
          </a:p>
          <a:p>
            <a:pPr marL="228600" indent="-228600" eaLnBrk="1" hangingPunct="1">
              <a:spcBef>
                <a:spcPct val="0"/>
              </a:spcBef>
            </a:pPr>
            <a:r>
              <a:rPr lang="en-US" smtClean="0"/>
              <a:t>Cerebral thrombosis: </a:t>
            </a:r>
            <a:r>
              <a:rPr lang="en-US" sz="1000" smtClean="0"/>
              <a:t>stems from obstruction of a cerebral blood vessel when a blood clot forms w/n the walls</a:t>
            </a:r>
          </a:p>
          <a:p>
            <a:pPr marL="228600" indent="-228600" eaLnBrk="1" hangingPunct="1">
              <a:spcBef>
                <a:spcPct val="0"/>
              </a:spcBef>
            </a:pPr>
            <a:r>
              <a:rPr lang="en-US" sz="1000" smtClean="0"/>
              <a:t>Cerebral embolism: obstruction of a cerebral artery by a blood clot or a foreign body that usually has migrated from another part of the body circulation.</a:t>
            </a:r>
          </a:p>
          <a:p>
            <a:pPr marL="228600" indent="-228600" eaLnBrk="1" hangingPunct="1">
              <a:spcBef>
                <a:spcPct val="0"/>
              </a:spcBef>
            </a:pPr>
            <a:endParaRPr lang="en-US" sz="100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8FF98AB-BCA7-44A0-805F-E61889E1B665}" type="slidenum">
              <a:rPr lang="en-US" sz="1200">
                <a:latin typeface="+mn-lt"/>
              </a:rPr>
              <a:pPr algn="r">
                <a:defRPr/>
              </a:pPr>
              <a:t>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b="1" smtClean="0"/>
              <a:t>Controlling blood pressure is one of most important things you can do to reduce your risk of stoke</a:t>
            </a:r>
          </a:p>
          <a:p>
            <a:pPr eaLnBrk="1" hangingPunct="1">
              <a:spcBef>
                <a:spcPct val="0"/>
              </a:spcBef>
            </a:pPr>
            <a:r>
              <a:rPr lang="en-US" sz="900" smtClean="0"/>
              <a:t>Choose a diet rich in fruits, vegetables, and whole grains.</a:t>
            </a:r>
          </a:p>
          <a:p>
            <a:pPr eaLnBrk="1" hangingPunct="1">
              <a:spcBef>
                <a:spcPct val="0"/>
              </a:spcBef>
            </a:pPr>
            <a:r>
              <a:rPr lang="en-US" sz="900" smtClean="0"/>
              <a:t>Choose lean proteins, such as chicken, fish, beans and legumes.</a:t>
            </a:r>
          </a:p>
          <a:p>
            <a:pPr eaLnBrk="1" hangingPunct="1">
              <a:spcBef>
                <a:spcPct val="0"/>
              </a:spcBef>
            </a:pPr>
            <a:r>
              <a:rPr lang="en-US" sz="900" smtClean="0"/>
              <a:t>Choose low-fat dairy products, such as 1% milk and other low-fat items.</a:t>
            </a:r>
          </a:p>
          <a:p>
            <a:pPr eaLnBrk="1" hangingPunct="1">
              <a:spcBef>
                <a:spcPct val="0"/>
              </a:spcBef>
            </a:pPr>
            <a:r>
              <a:rPr lang="en-US" sz="900" smtClean="0"/>
              <a:t>Avoid sodium (salt) and fats found in fried foods, processed foods, and baked goods.</a:t>
            </a:r>
          </a:p>
          <a:p>
            <a:pPr eaLnBrk="1" hangingPunct="1">
              <a:spcBef>
                <a:spcPct val="0"/>
              </a:spcBef>
            </a:pPr>
            <a:r>
              <a:rPr lang="en-US" sz="900" smtClean="0"/>
              <a:t>Eat fewer animal products and foods that contain cheese, cream, or eggs.</a:t>
            </a:r>
          </a:p>
          <a:p>
            <a:pPr eaLnBrk="1" hangingPunct="1">
              <a:spcBef>
                <a:spcPct val="0"/>
              </a:spcBef>
            </a:pPr>
            <a:r>
              <a:rPr lang="en-US" sz="900" smtClean="0"/>
              <a:t>Limit how much alcohol you drink. This means 1 drink a day for women and 2 a day for men.</a:t>
            </a:r>
          </a:p>
          <a:p>
            <a:pPr eaLnBrk="1" hangingPunct="1">
              <a:spcBef>
                <a:spcPct val="0"/>
              </a:spcBef>
            </a:pPr>
            <a:r>
              <a:rPr lang="en-US" sz="900" smtClean="0"/>
              <a:t>Avoid cocaine and other illegal drugs.</a:t>
            </a:r>
          </a:p>
          <a:p>
            <a:pPr eaLnBrk="1" hangingPunct="1">
              <a:spcBef>
                <a:spcPct val="0"/>
              </a:spcBef>
            </a:pPr>
            <a:r>
              <a:rPr lang="en-US" sz="900" smtClean="0"/>
              <a:t>Talk to your doctor about the risk of birth control pills. Birth control pills can increase the chance of blood clots, which can lead to stroke. Clots are more likely in women who also smoke and who are older than 35.</a:t>
            </a:r>
          </a:p>
          <a:p>
            <a:pPr eaLnBrk="1" hangingPunct="1">
              <a:spcBef>
                <a:spcPct val="0"/>
              </a:spcBef>
            </a:pPr>
            <a:r>
              <a:rPr lang="en-US" sz="900" smtClean="0"/>
              <a:t>Don’t smoke</a:t>
            </a:r>
          </a:p>
          <a:p>
            <a:pPr eaLnBrk="1" hangingPunct="1"/>
            <a:r>
              <a:rPr lang="en-US" sz="800" b="1" smtClean="0"/>
              <a:t>Exercise 30 min most days of the week (walking or some activity it doesn’t need to be vigorous)</a:t>
            </a:r>
            <a:endParaRPr lang="en-US" sz="900" b="1" smtClean="0"/>
          </a:p>
          <a:p>
            <a:pPr eaLnBrk="1" hangingPunct="1">
              <a:spcBef>
                <a:spcPct val="0"/>
              </a:spcBef>
            </a:pPr>
            <a:r>
              <a:rPr lang="en-US" smtClean="0"/>
              <a:t>http://www.ncbi.nlm.nih.gov/pubmedhealth/PMH0004669/</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0808F-61CA-4F54-8152-4CBDAA907D26}"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http://www.ncbi.nlm.nih.gov/pubmedhealth/PMH0004663/</a:t>
            </a:r>
          </a:p>
          <a:p>
            <a:pPr lvl="1" eaLnBrk="1" hangingPunct="1">
              <a:spcBef>
                <a:spcPct val="0"/>
              </a:spcBef>
            </a:pPr>
            <a:r>
              <a:rPr lang="en-US" b="1" smtClean="0"/>
              <a:t>Self-care : </a:t>
            </a:r>
            <a:r>
              <a:rPr lang="en-US" smtClean="0"/>
              <a:t>Can you take care of yourself? Can you get around your home safely? Will you need home care?</a:t>
            </a:r>
          </a:p>
          <a:p>
            <a:pPr lvl="1" eaLnBrk="1" hangingPunct="1">
              <a:spcBef>
                <a:spcPct val="0"/>
              </a:spcBef>
            </a:pPr>
            <a:r>
              <a:rPr lang="en-US" b="1" smtClean="0"/>
              <a:t>Speech: </a:t>
            </a:r>
            <a:r>
              <a:rPr lang="en-US" smtClean="0"/>
              <a:t>Speech therapy? </a:t>
            </a:r>
          </a:p>
          <a:p>
            <a:pPr lvl="1" eaLnBrk="1" hangingPunct="1">
              <a:spcBef>
                <a:spcPct val="0"/>
              </a:spcBef>
            </a:pPr>
            <a:r>
              <a:rPr lang="en-US" b="1" smtClean="0"/>
              <a:t>Thinking and Memory: </a:t>
            </a:r>
            <a:r>
              <a:rPr lang="en-US" smtClean="0"/>
              <a:t>Changes in behavior? Depression?</a:t>
            </a:r>
          </a:p>
          <a:p>
            <a:pPr lvl="1" eaLnBrk="1" hangingPunct="1">
              <a:spcBef>
                <a:spcPct val="0"/>
              </a:spcBef>
            </a:pPr>
            <a:r>
              <a:rPr lang="en-US" b="1" smtClean="0"/>
              <a:t>Bladder and Bowel care: </a:t>
            </a:r>
            <a:r>
              <a:rPr lang="en-US" smtClean="0"/>
              <a:t>Medications to help bladder control? Bladder or Bowel specialist?</a:t>
            </a:r>
          </a:p>
          <a:p>
            <a:pPr lvl="1" eaLnBrk="1" hangingPunct="1">
              <a:spcBef>
                <a:spcPct val="0"/>
              </a:spcBef>
            </a:pPr>
            <a:r>
              <a:rPr lang="en-US" b="1" smtClean="0"/>
              <a:t>Muscle, joint and nerve problems: </a:t>
            </a:r>
            <a:r>
              <a:rPr lang="en-US" smtClean="0"/>
              <a:t>physical therapy? Occupational therapy? Pain meds? </a:t>
            </a:r>
          </a:p>
          <a:p>
            <a:pPr lvl="1" eaLnBrk="1" hangingPunct="1">
              <a:spcBef>
                <a:spcPct val="0"/>
              </a:spcBef>
            </a:pPr>
            <a:r>
              <a:rPr lang="en-US" b="1" smtClean="0"/>
              <a:t>Swallowing and eating: </a:t>
            </a:r>
            <a:r>
              <a:rPr lang="en-US" smtClean="0"/>
              <a:t>Speech therapist?</a:t>
            </a:r>
          </a:p>
          <a:p>
            <a:pPr lvl="1" eaLnBrk="1" hangingPunct="1">
              <a:spcBef>
                <a:spcPct val="0"/>
              </a:spcBef>
            </a:pPr>
            <a:r>
              <a:rPr lang="en-US" b="1" smtClean="0"/>
              <a:t>Sexual function: </a:t>
            </a:r>
            <a:r>
              <a:rPr lang="en-US" smtClean="0"/>
              <a:t>Medication?</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1F606-4590-4EB1-829B-FC3699D0611C}"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Medicine and diet to lower your cholesterol</a:t>
            </a:r>
            <a:r>
              <a:rPr lang="en-US" smtClean="0"/>
              <a:t>: Atorvastatin (Lipitor) (Statin-slows production of cholesterol)</a:t>
            </a:r>
          </a:p>
          <a:p>
            <a:pPr eaLnBrk="1" hangingPunct="1">
              <a:spcBef>
                <a:spcPct val="0"/>
              </a:spcBef>
            </a:pPr>
            <a:r>
              <a:rPr lang="en-US" b="1" smtClean="0"/>
              <a:t>Control your blood pressure</a:t>
            </a:r>
            <a:r>
              <a:rPr lang="en-US" smtClean="0"/>
              <a:t>: Losartan (angiotensin II receptor antagonist: blocks natural substances that tighten the blood vessel), Lasix (furosemide) </a:t>
            </a:r>
          </a:p>
          <a:p>
            <a:pPr marL="0" lvl="1" eaLnBrk="1" hangingPunct="1">
              <a:spcBef>
                <a:spcPct val="0"/>
              </a:spcBef>
            </a:pPr>
            <a:r>
              <a:rPr lang="en-US" b="1" smtClean="0"/>
              <a:t>Coumadin (Warfarin): </a:t>
            </a:r>
            <a:r>
              <a:rPr lang="en-US" smtClean="0"/>
              <a:t>Blood thinner ; anticoagulants , Asprin</a:t>
            </a:r>
          </a:p>
          <a:p>
            <a:pPr eaLnBrk="1" hangingPunct="1">
              <a:spcBef>
                <a:spcPct val="0"/>
              </a:spcBef>
            </a:pPr>
            <a:r>
              <a:rPr lang="en-US" sz="1000" b="1" smtClean="0"/>
              <a:t>Nitroglycerin</a:t>
            </a:r>
            <a:r>
              <a:rPr lang="en-US" b="1" smtClean="0"/>
              <a:t>: </a:t>
            </a:r>
            <a:r>
              <a:rPr lang="en-US" smtClean="0"/>
              <a:t>Vasodilator</a:t>
            </a:r>
            <a:endParaRPr lang="en-US" b="1" smtClean="0"/>
          </a:p>
          <a:p>
            <a:pPr eaLnBrk="1" hangingPunct="1">
              <a:spcBef>
                <a:spcPct val="0"/>
              </a:spcBef>
            </a:pPr>
            <a:r>
              <a:rPr lang="en-US" smtClean="0"/>
              <a:t>http://www.ncbi.nlm.nih.gov/pubmedhealth/?cmd=link&amp;linkname=pubmedhealth_pubmedhealth_adam_ahfs&amp;uid=1740&amp;report=medinfo</a:t>
            </a:r>
          </a:p>
          <a:p>
            <a:pPr eaLnBrk="1" hangingPunct="1">
              <a:spcBef>
                <a:spcPct val="0"/>
              </a:spcBef>
            </a:pPr>
            <a:r>
              <a:rPr lang="en-US" smtClean="0"/>
              <a:t>http://www.ncbi.nlm.nih.gov/pubmedhealth/PMH0000009/</a:t>
            </a:r>
          </a:p>
          <a:p>
            <a:pPr eaLnBrk="1" hangingPunct="1">
              <a:spcBef>
                <a:spcPct val="0"/>
              </a:spcBef>
            </a:pPr>
            <a:r>
              <a:rPr lang="en-US" smtClean="0"/>
              <a:t>http://www.ncbi.nlm.nih.gov/pubmedhealth/PMH0000040/</a:t>
            </a:r>
          </a:p>
          <a:p>
            <a:pPr eaLnBrk="1" hangingPunct="1">
              <a:spcBef>
                <a:spcPct val="0"/>
              </a:spcBef>
            </a:pPr>
            <a:r>
              <a:rPr lang="en-US" smtClean="0"/>
              <a:t>http://www.ncbi.nlm.nih.gov/pubmedhealth/PMH0001740/</a:t>
            </a:r>
          </a:p>
          <a:p>
            <a:pPr eaLnBrk="1" hangingPunct="1">
              <a:spcBef>
                <a:spcPct val="0"/>
              </a:spcBef>
            </a:pPr>
            <a:r>
              <a:rPr lang="en-US" smtClean="0"/>
              <a:t>http://www.ncbi.nlm.nih.gov/pubmedhealth/PMH0000972/</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8D1CA-7446-475C-9597-C19288B50FB8}"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87B2C78-1A42-44F0-A002-5A94AF6894E0}" type="datetimeFigureOut">
              <a:rPr lang="en-US"/>
              <a:pPr>
                <a:defRPr/>
              </a:pPr>
              <a:t>10/25/2011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9DF5CFC9-06C6-438B-83E8-61DC86D54D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A3A9A7B-B62B-4980-A185-4028E4F44459}" type="datetimeFigureOut">
              <a:rPr lang="en-US"/>
              <a:pPr>
                <a:defRPr/>
              </a:pPr>
              <a:t>10/25/2011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047D988-D587-43B8-8615-D9E0DFD5C5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936300F-1B33-450B-95EE-FED3F685C657}" type="datetimeFigureOut">
              <a:rPr lang="en-US"/>
              <a:pPr>
                <a:defRPr/>
              </a:pPr>
              <a:t>10/25/2011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F3701F9-6E08-4A2B-AA78-348F33A7D7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C20B215-6D58-432B-B2AD-B5A1C8EB2C6E}" type="datetimeFigureOut">
              <a:rPr lang="en-US"/>
              <a:pPr>
                <a:defRPr/>
              </a:pPr>
              <a:t>10/25/2011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E9F75E0-A067-430F-A8F6-29F9B963E2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B0C56A1-4B56-4624-BADE-EC5C8608B8EC}" type="datetimeFigureOut">
              <a:rPr lang="en-US"/>
              <a:pPr>
                <a:defRPr/>
              </a:pPr>
              <a:t>10/25/2011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D8926FD-ED06-4AE2-ACF8-3AC7DA4410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0BBDC4B-3A23-4FF1-B3AA-686D46AD03AC}" type="datetimeFigureOut">
              <a:rPr lang="en-US"/>
              <a:pPr>
                <a:defRPr/>
              </a:pPr>
              <a:t>10/25/2011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D4F2C58-DE60-40B0-AA60-E711F4AC04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3F9E995-A234-4AFC-B816-1DA3F1D04B76}" type="datetimeFigureOut">
              <a:rPr lang="en-US"/>
              <a:pPr>
                <a:defRPr/>
              </a:pPr>
              <a:t>10/25/2011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5341162-3B56-4372-92C8-600896978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AA34A5A-5C00-4D2A-AF8C-C9A8E06CA772}" type="datetimeFigureOut">
              <a:rPr lang="en-US"/>
              <a:pPr>
                <a:defRPr/>
              </a:pPr>
              <a:t>10/25/2011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A80027E-F317-448D-A207-19A677610B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43ABD1B5-00FB-4919-83B4-28236A08FD03}" type="datetimeFigureOut">
              <a:rPr lang="en-US"/>
              <a:pPr>
                <a:defRPr/>
              </a:pPr>
              <a:t>10/25/2011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65E7D988-D528-4A8E-A962-021E7D3E61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91A44E0-7D4A-452C-9EC5-90C6E1428F17}" type="datetimeFigureOut">
              <a:rPr lang="en-US"/>
              <a:pPr>
                <a:defRPr/>
              </a:pPr>
              <a:t>10/25/2011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ED6E19F-A6B0-4F1C-98C0-C2B49E9A3E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6A959DA-C664-4EA4-AA06-61AFBFCDAE73}" type="datetimeFigureOut">
              <a:rPr lang="en-US"/>
              <a:pPr>
                <a:defRPr/>
              </a:pPr>
              <a:t>10/25/2011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480D246-25E5-4720-86D9-D161B85CB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6AA194B-AFF2-47C7-B849-B79DD802CEF0}" type="datetimeFigureOut">
              <a:rPr lang="en-US"/>
              <a:pPr>
                <a:defRPr/>
              </a:pPr>
              <a:t>10/25/2011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8A01639-AD4A-40CE-B40C-826413072DB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VK09KdNK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ctrTitle"/>
          </p:nvPr>
        </p:nvSpPr>
        <p:spPr>
          <a:xfrm>
            <a:off x="1066800" y="609600"/>
            <a:ext cx="8077200" cy="781050"/>
          </a:xfrm>
        </p:spPr>
        <p:txBody>
          <a:bodyPr/>
          <a:lstStyle/>
          <a:p>
            <a:pPr eaLnBrk="1" fontAlgn="auto" hangingPunct="1">
              <a:spcAft>
                <a:spcPts val="0"/>
              </a:spcAft>
              <a:defRPr/>
            </a:pPr>
            <a:r>
              <a:rPr lang="en-US" sz="4000" dirty="0" smtClean="0">
                <a:solidFill>
                  <a:schemeClr val="tx2">
                    <a:satMod val="130000"/>
                  </a:schemeClr>
                </a:solidFill>
              </a:rPr>
              <a:t>Carotid Artery Disease and Stroke </a:t>
            </a:r>
          </a:p>
        </p:txBody>
      </p:sp>
      <p:sp>
        <p:nvSpPr>
          <p:cNvPr id="14338" name="Rectangle 5"/>
          <p:cNvSpPr>
            <a:spLocks noGrp="1"/>
          </p:cNvSpPr>
          <p:nvPr>
            <p:ph type="subTitle" idx="1"/>
          </p:nvPr>
        </p:nvSpPr>
        <p:spPr>
          <a:xfrm>
            <a:off x="914400" y="1600200"/>
            <a:ext cx="4160838" cy="2362200"/>
          </a:xfrm>
        </p:spPr>
        <p:txBody>
          <a:bodyPr/>
          <a:lstStyle/>
          <a:p>
            <a:pPr marL="26988" eaLnBrk="1" hangingPunct="1"/>
            <a:r>
              <a:rPr lang="en-US" smtClean="0">
                <a:solidFill>
                  <a:schemeClr val="tx1"/>
                </a:solidFill>
              </a:rPr>
              <a:t>Shawna Storm </a:t>
            </a:r>
          </a:p>
          <a:p>
            <a:pPr marL="26988" eaLnBrk="1" hangingPunct="1"/>
            <a:r>
              <a:rPr lang="en-US" smtClean="0">
                <a:solidFill>
                  <a:schemeClr val="tx1"/>
                </a:solidFill>
              </a:rPr>
              <a:t>Khoa Nguyen </a:t>
            </a:r>
          </a:p>
          <a:p>
            <a:pPr marL="26988" eaLnBrk="1" hangingPunct="1"/>
            <a:r>
              <a:rPr lang="en-US" smtClean="0">
                <a:solidFill>
                  <a:schemeClr val="tx1"/>
                </a:solidFill>
              </a:rPr>
              <a:t>Lois Syse </a:t>
            </a:r>
          </a:p>
          <a:p>
            <a:pPr marL="26988" eaLnBrk="1" hangingPunct="1"/>
            <a:r>
              <a:rPr lang="en-US" smtClean="0">
                <a:solidFill>
                  <a:schemeClr val="tx1"/>
                </a:solidFill>
              </a:rPr>
              <a:t>Katie Chamberlain</a:t>
            </a:r>
          </a:p>
        </p:txBody>
      </p:sp>
      <p:pic>
        <p:nvPicPr>
          <p:cNvPr id="14339" name="Picture 3"/>
          <p:cNvPicPr>
            <a:picLocks noChangeAspect="1" noChangeArrowheads="1"/>
          </p:cNvPicPr>
          <p:nvPr/>
        </p:nvPicPr>
        <p:blipFill>
          <a:blip r:embed="rId2" cstate="print"/>
          <a:srcRect/>
          <a:stretch>
            <a:fillRect/>
          </a:stretch>
        </p:blipFill>
        <p:spPr bwMode="auto">
          <a:xfrm>
            <a:off x="4191000" y="15240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idx="4294967295"/>
          </p:nvPr>
        </p:nvSpPr>
        <p:spPr>
          <a:xfrm>
            <a:off x="990600" y="274638"/>
            <a:ext cx="7239000" cy="1143000"/>
          </a:xfrm>
        </p:spPr>
        <p:txBody>
          <a:bodyPr/>
          <a:lstStyle/>
          <a:p>
            <a:pPr eaLnBrk="1" fontAlgn="auto" hangingPunct="1">
              <a:spcAft>
                <a:spcPts val="0"/>
              </a:spcAft>
              <a:defRPr/>
            </a:pPr>
            <a:r>
              <a:rPr lang="en-US" sz="3600" dirty="0" smtClean="0">
                <a:solidFill>
                  <a:schemeClr val="tx2">
                    <a:satMod val="130000"/>
                  </a:schemeClr>
                </a:solidFill>
                <a:latin typeface="+mn-lt"/>
              </a:rPr>
              <a:t>Carotid Artery Disease (CAD)</a:t>
            </a:r>
          </a:p>
        </p:txBody>
      </p:sp>
      <p:sp>
        <p:nvSpPr>
          <p:cNvPr id="15362" name="Content Placeholder 4"/>
          <p:cNvSpPr>
            <a:spLocks noGrp="1"/>
          </p:cNvSpPr>
          <p:nvPr>
            <p:ph sz="half" idx="4294967295"/>
          </p:nvPr>
        </p:nvSpPr>
        <p:spPr>
          <a:xfrm>
            <a:off x="990600" y="1981200"/>
            <a:ext cx="3886200" cy="4378325"/>
          </a:xfrm>
        </p:spPr>
        <p:txBody>
          <a:bodyPr/>
          <a:lstStyle/>
          <a:p>
            <a:pPr eaLnBrk="1" hangingPunct="1">
              <a:lnSpc>
                <a:spcPct val="80000"/>
              </a:lnSpc>
            </a:pPr>
            <a:r>
              <a:rPr lang="en-US" sz="2400" smtClean="0"/>
              <a:t>Carotid artery disease is also called carotid artery stenosis </a:t>
            </a:r>
          </a:p>
          <a:p>
            <a:pPr marL="742950" lvl="1" indent="-285750" eaLnBrk="1" hangingPunct="1">
              <a:lnSpc>
                <a:spcPct val="80000"/>
              </a:lnSpc>
            </a:pPr>
            <a:r>
              <a:rPr lang="en-US" sz="2000" smtClean="0"/>
              <a:t>Narrowing of the carotid arteries. </a:t>
            </a:r>
          </a:p>
          <a:p>
            <a:pPr eaLnBrk="1" hangingPunct="1">
              <a:lnSpc>
                <a:spcPct val="80000"/>
              </a:lnSpc>
            </a:pPr>
            <a:r>
              <a:rPr lang="en-US" sz="2400" smtClean="0"/>
              <a:t>Carotid artery occlusion refers to complete blockage of the artery.</a:t>
            </a:r>
            <a:endParaRPr lang="en-US" sz="1900" smtClean="0"/>
          </a:p>
        </p:txBody>
      </p:sp>
      <p:pic>
        <p:nvPicPr>
          <p:cNvPr id="15363" name="Picture 2"/>
          <p:cNvPicPr>
            <a:picLocks noChangeAspect="1" noChangeArrowheads="1"/>
          </p:cNvPicPr>
          <p:nvPr/>
        </p:nvPicPr>
        <p:blipFill>
          <a:blip r:embed="rId3" cstate="print"/>
          <a:srcRect/>
          <a:stretch>
            <a:fillRect/>
          </a:stretch>
        </p:blipFill>
        <p:spPr bwMode="auto">
          <a:xfrm>
            <a:off x="4876800" y="1295400"/>
            <a:ext cx="4038600" cy="447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447800" y="274638"/>
            <a:ext cx="6781800" cy="1143000"/>
          </a:xfrm>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rPr>
              <a:t>Risk Factors</a:t>
            </a:r>
          </a:p>
        </p:txBody>
      </p:sp>
      <p:sp>
        <p:nvSpPr>
          <p:cNvPr id="17410" name="Content Placeholder 3"/>
          <p:cNvSpPr>
            <a:spLocks noGrp="1"/>
          </p:cNvSpPr>
          <p:nvPr>
            <p:ph sz="half" idx="4294967295"/>
          </p:nvPr>
        </p:nvSpPr>
        <p:spPr>
          <a:xfrm>
            <a:off x="1295400" y="1600200"/>
            <a:ext cx="4040188" cy="3951288"/>
          </a:xfrm>
        </p:spPr>
        <p:txBody>
          <a:bodyPr/>
          <a:lstStyle/>
          <a:p>
            <a:pPr eaLnBrk="1" hangingPunct="1">
              <a:lnSpc>
                <a:spcPct val="80000"/>
              </a:lnSpc>
            </a:pPr>
            <a:r>
              <a:rPr lang="en-US" sz="2400" smtClean="0"/>
              <a:t>Age</a:t>
            </a:r>
          </a:p>
          <a:p>
            <a:pPr eaLnBrk="1" hangingPunct="1">
              <a:lnSpc>
                <a:spcPct val="80000"/>
              </a:lnSpc>
            </a:pPr>
            <a:r>
              <a:rPr lang="en-US" sz="2400" smtClean="0"/>
              <a:t>Heredity</a:t>
            </a:r>
          </a:p>
          <a:p>
            <a:pPr eaLnBrk="1" hangingPunct="1">
              <a:lnSpc>
                <a:spcPct val="80000"/>
              </a:lnSpc>
            </a:pPr>
            <a:r>
              <a:rPr lang="en-US" sz="2400" smtClean="0"/>
              <a:t>Sex</a:t>
            </a:r>
          </a:p>
          <a:p>
            <a:pPr eaLnBrk="1" hangingPunct="1">
              <a:lnSpc>
                <a:spcPct val="80000"/>
              </a:lnSpc>
            </a:pPr>
            <a:r>
              <a:rPr lang="en-US" sz="2400" smtClean="0"/>
              <a:t>Obesity</a:t>
            </a:r>
          </a:p>
          <a:p>
            <a:pPr eaLnBrk="1" hangingPunct="1">
              <a:lnSpc>
                <a:spcPct val="90000"/>
              </a:lnSpc>
            </a:pPr>
            <a:r>
              <a:rPr lang="en-US" sz="2400" smtClean="0"/>
              <a:t>Smoking</a:t>
            </a:r>
          </a:p>
          <a:p>
            <a:pPr eaLnBrk="1" hangingPunct="1">
              <a:lnSpc>
                <a:spcPct val="90000"/>
              </a:lnSpc>
            </a:pPr>
            <a:r>
              <a:rPr lang="en-US" sz="2400" smtClean="0"/>
              <a:t>High Blood Pressure (hypertension)</a:t>
            </a:r>
          </a:p>
          <a:p>
            <a:pPr eaLnBrk="1" hangingPunct="1">
              <a:lnSpc>
                <a:spcPct val="90000"/>
              </a:lnSpc>
            </a:pPr>
            <a:r>
              <a:rPr lang="en-US" sz="2400" smtClean="0"/>
              <a:t>Cholesterol- abnormal lipids or high cholesterol </a:t>
            </a:r>
          </a:p>
          <a:p>
            <a:pPr eaLnBrk="1" hangingPunct="1">
              <a:lnSpc>
                <a:spcPct val="90000"/>
              </a:lnSpc>
            </a:pPr>
            <a:r>
              <a:rPr lang="en-US" sz="2400" smtClean="0"/>
              <a:t>Diabetes</a:t>
            </a:r>
          </a:p>
          <a:p>
            <a:pPr eaLnBrk="1" hangingPunct="1">
              <a:lnSpc>
                <a:spcPct val="90000"/>
              </a:lnSpc>
            </a:pPr>
            <a:r>
              <a:rPr lang="en-US" sz="2400" smtClean="0"/>
              <a:t>Heart disease</a:t>
            </a:r>
          </a:p>
          <a:p>
            <a:pPr eaLnBrk="1" hangingPunct="1">
              <a:lnSpc>
                <a:spcPct val="80000"/>
              </a:lnSpc>
            </a:pPr>
            <a:endParaRPr lang="en-US" sz="2400" smtClean="0"/>
          </a:p>
          <a:p>
            <a:pPr lvl="1" eaLnBrk="1" hangingPunct="1">
              <a:lnSpc>
                <a:spcPct val="80000"/>
              </a:lnSpc>
              <a:buFont typeface="Arial" charset="0"/>
              <a:buNone/>
            </a:pPr>
            <a:endParaRPr lang="en-US" sz="1100" smtClean="0">
              <a:latin typeface="Arial Narrow" pitchFamily="34" charset="0"/>
            </a:endParaRPr>
          </a:p>
        </p:txBody>
      </p:sp>
      <p:pic>
        <p:nvPicPr>
          <p:cNvPr id="17411" name="Picture 7"/>
          <p:cNvPicPr>
            <a:picLocks noChangeAspect="1" noChangeArrowheads="1"/>
          </p:cNvPicPr>
          <p:nvPr/>
        </p:nvPicPr>
        <p:blipFill>
          <a:blip r:embed="rId3" cstate="print"/>
          <a:srcRect/>
          <a:stretch>
            <a:fillRect/>
          </a:stretch>
        </p:blipFill>
        <p:spPr bwMode="auto">
          <a:xfrm>
            <a:off x="3810000" y="1066800"/>
            <a:ext cx="1676400" cy="1676400"/>
          </a:xfrm>
          <a:prstGeom prst="rect">
            <a:avLst/>
          </a:prstGeom>
          <a:noFill/>
          <a:ln w="9525">
            <a:noFill/>
            <a:miter lim="800000"/>
            <a:headEnd/>
            <a:tailEnd/>
          </a:ln>
        </p:spPr>
      </p:pic>
      <p:pic>
        <p:nvPicPr>
          <p:cNvPr id="17412" name="Picture 8"/>
          <p:cNvPicPr>
            <a:picLocks noChangeAspect="1" noChangeArrowheads="1"/>
          </p:cNvPicPr>
          <p:nvPr/>
        </p:nvPicPr>
        <p:blipFill>
          <a:blip r:embed="rId4" cstate="print"/>
          <a:srcRect/>
          <a:stretch>
            <a:fillRect/>
          </a:stretch>
        </p:blipFill>
        <p:spPr bwMode="auto">
          <a:xfrm>
            <a:off x="5486400" y="2286000"/>
            <a:ext cx="2528888" cy="1901825"/>
          </a:xfrm>
          <a:prstGeom prst="rect">
            <a:avLst/>
          </a:prstGeom>
          <a:noFill/>
          <a:ln w="9525">
            <a:noFill/>
            <a:miter lim="800000"/>
            <a:headEnd/>
            <a:tailEnd/>
          </a:ln>
        </p:spPr>
      </p:pic>
      <p:pic>
        <p:nvPicPr>
          <p:cNvPr id="17413" name="Picture 9"/>
          <p:cNvPicPr>
            <a:picLocks noChangeAspect="1" noChangeArrowheads="1"/>
          </p:cNvPicPr>
          <p:nvPr/>
        </p:nvPicPr>
        <p:blipFill>
          <a:blip r:embed="rId5" cstate="print"/>
          <a:srcRect/>
          <a:stretch>
            <a:fillRect/>
          </a:stretch>
        </p:blipFill>
        <p:spPr bwMode="auto">
          <a:xfrm>
            <a:off x="6705600" y="381000"/>
            <a:ext cx="2209800" cy="1593850"/>
          </a:xfrm>
          <a:prstGeom prst="rect">
            <a:avLst/>
          </a:prstGeom>
          <a:noFill/>
          <a:ln w="9525">
            <a:noFill/>
            <a:miter lim="800000"/>
            <a:headEnd/>
            <a:tailEnd/>
          </a:ln>
        </p:spPr>
      </p:pic>
      <p:pic>
        <p:nvPicPr>
          <p:cNvPr id="17414" name="Picture 10"/>
          <p:cNvPicPr>
            <a:picLocks noChangeAspect="1" noChangeArrowheads="1"/>
          </p:cNvPicPr>
          <p:nvPr/>
        </p:nvPicPr>
        <p:blipFill>
          <a:blip r:embed="rId6" cstate="print"/>
          <a:srcRect/>
          <a:stretch>
            <a:fillRect/>
          </a:stretch>
        </p:blipFill>
        <p:spPr bwMode="auto">
          <a:xfrm>
            <a:off x="7639050" y="4343400"/>
            <a:ext cx="1504950" cy="1419225"/>
          </a:xfrm>
          <a:prstGeom prst="rect">
            <a:avLst/>
          </a:prstGeom>
          <a:noFill/>
          <a:ln w="9525">
            <a:noFill/>
            <a:miter lim="800000"/>
            <a:headEnd/>
            <a:tailEnd/>
          </a:ln>
        </p:spPr>
      </p:pic>
      <p:pic>
        <p:nvPicPr>
          <p:cNvPr id="17415" name="Picture 11"/>
          <p:cNvPicPr>
            <a:picLocks noChangeAspect="1" noChangeArrowheads="1"/>
          </p:cNvPicPr>
          <p:nvPr/>
        </p:nvPicPr>
        <p:blipFill>
          <a:blip r:embed="rId7" cstate="print"/>
          <a:srcRect/>
          <a:stretch>
            <a:fillRect/>
          </a:stretch>
        </p:blipFill>
        <p:spPr bwMode="auto">
          <a:xfrm>
            <a:off x="5105400" y="4572000"/>
            <a:ext cx="23622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Signs and Symptoms</a:t>
            </a:r>
          </a:p>
        </p:txBody>
      </p:sp>
      <p:sp>
        <p:nvSpPr>
          <p:cNvPr id="19458" name="Rectangle 3"/>
          <p:cNvSpPr>
            <a:spLocks noGrp="1"/>
          </p:cNvSpPr>
          <p:nvPr>
            <p:ph type="body" sz="half" idx="4294967295"/>
          </p:nvPr>
        </p:nvSpPr>
        <p:spPr>
          <a:xfrm>
            <a:off x="990600" y="1371600"/>
            <a:ext cx="4343400" cy="2895600"/>
          </a:xfrm>
        </p:spPr>
        <p:txBody>
          <a:bodyPr/>
          <a:lstStyle/>
          <a:p>
            <a:pPr algn="ctr" eaLnBrk="1" hangingPunct="1">
              <a:buFont typeface="Arial" charset="0"/>
              <a:buNone/>
            </a:pPr>
            <a:r>
              <a:rPr lang="en-US" sz="2400" b="1" i="1" u="sng" smtClean="0"/>
              <a:t>Symptoms</a:t>
            </a:r>
          </a:p>
          <a:p>
            <a:pPr eaLnBrk="1" hangingPunct="1"/>
            <a:r>
              <a:rPr lang="en-US" sz="1600" smtClean="0"/>
              <a:t>Weakness in one part of your body</a:t>
            </a:r>
          </a:p>
          <a:p>
            <a:pPr eaLnBrk="1" hangingPunct="1"/>
            <a:r>
              <a:rPr lang="en-US" sz="1600" smtClean="0"/>
              <a:t>Blurred vision</a:t>
            </a:r>
          </a:p>
          <a:p>
            <a:pPr eaLnBrk="1" hangingPunct="1"/>
            <a:r>
              <a:rPr lang="en-US" sz="1600" smtClean="0"/>
              <a:t>Confusion</a:t>
            </a:r>
          </a:p>
          <a:p>
            <a:pPr eaLnBrk="1" hangingPunct="1"/>
            <a:r>
              <a:rPr lang="en-US" sz="1600" smtClean="0"/>
              <a:t>Loss of memory</a:t>
            </a:r>
          </a:p>
          <a:p>
            <a:pPr eaLnBrk="1" hangingPunct="1"/>
            <a:r>
              <a:rPr lang="en-US" sz="1600" smtClean="0"/>
              <a:t>Problems with speech and language</a:t>
            </a:r>
          </a:p>
          <a:p>
            <a:pPr eaLnBrk="1" hangingPunct="1"/>
            <a:r>
              <a:rPr lang="en-US" sz="1600" smtClean="0"/>
              <a:t>Loss of sensation</a:t>
            </a:r>
          </a:p>
        </p:txBody>
      </p:sp>
      <p:sp>
        <p:nvSpPr>
          <p:cNvPr id="19459" name="Rectangle 4"/>
          <p:cNvSpPr>
            <a:spLocks noGrp="1"/>
          </p:cNvSpPr>
          <p:nvPr>
            <p:ph type="body" sz="half" idx="4294967295"/>
          </p:nvPr>
        </p:nvSpPr>
        <p:spPr>
          <a:xfrm>
            <a:off x="5105400" y="1371600"/>
            <a:ext cx="4038600" cy="2239963"/>
          </a:xfrm>
        </p:spPr>
        <p:txBody>
          <a:bodyPr/>
          <a:lstStyle/>
          <a:p>
            <a:pPr algn="ctr" eaLnBrk="1" hangingPunct="1">
              <a:lnSpc>
                <a:spcPct val="90000"/>
              </a:lnSpc>
              <a:buFont typeface="Arial" charset="0"/>
              <a:buNone/>
            </a:pPr>
            <a:r>
              <a:rPr lang="en-US" sz="2400" b="1" i="1" u="sng" smtClean="0"/>
              <a:t>Signs</a:t>
            </a:r>
          </a:p>
          <a:p>
            <a:pPr eaLnBrk="1" hangingPunct="1">
              <a:lnSpc>
                <a:spcPct val="90000"/>
              </a:lnSpc>
            </a:pPr>
            <a:r>
              <a:rPr lang="en-US" sz="1600" smtClean="0"/>
              <a:t>Health care provider may hear bruit sound when placing a stethoscope to listen to the blood flow in the neck</a:t>
            </a:r>
          </a:p>
        </p:txBody>
      </p:sp>
      <p:pic>
        <p:nvPicPr>
          <p:cNvPr id="19460" name="Picture 2"/>
          <p:cNvPicPr>
            <a:picLocks noChangeAspect="1" noChangeArrowheads="1"/>
          </p:cNvPicPr>
          <p:nvPr/>
        </p:nvPicPr>
        <p:blipFill>
          <a:blip r:embed="rId2" cstate="print"/>
          <a:srcRect/>
          <a:stretch>
            <a:fillRect/>
          </a:stretch>
        </p:blipFill>
        <p:spPr bwMode="auto">
          <a:xfrm>
            <a:off x="5638800" y="2667000"/>
            <a:ext cx="31940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143000" y="274638"/>
            <a:ext cx="7086600" cy="1143000"/>
          </a:xfrm>
        </p:spPr>
        <p:txBody>
          <a:bodyPr/>
          <a:lstStyle/>
          <a:p>
            <a:pPr eaLnBrk="1" fontAlgn="auto" hangingPunct="1">
              <a:spcAft>
                <a:spcPts val="0"/>
              </a:spcAft>
              <a:defRPr/>
            </a:pPr>
            <a:r>
              <a:rPr lang="en-US" dirty="0" smtClean="0">
                <a:solidFill>
                  <a:schemeClr val="tx2">
                    <a:satMod val="130000"/>
                  </a:schemeClr>
                </a:solidFill>
              </a:rPr>
              <a:t>CAD Testing</a:t>
            </a:r>
          </a:p>
        </p:txBody>
      </p:sp>
      <p:sp>
        <p:nvSpPr>
          <p:cNvPr id="21507" name="Content Placeholder 2"/>
          <p:cNvSpPr>
            <a:spLocks noGrp="1"/>
          </p:cNvSpPr>
          <p:nvPr>
            <p:ph idx="4294967295"/>
          </p:nvPr>
        </p:nvSpPr>
        <p:spPr>
          <a:xfrm>
            <a:off x="990600" y="1600200"/>
            <a:ext cx="3505200" cy="4525963"/>
          </a:xfrm>
        </p:spPr>
        <p:txBody>
          <a:bodyPr>
            <a:normAutofit/>
          </a:bodyPr>
          <a:lstStyle/>
          <a:p>
            <a:pPr marL="365760" indent="-283464" eaLnBrk="1" fontAlgn="auto" hangingPunct="1">
              <a:lnSpc>
                <a:spcPct val="90000"/>
              </a:lnSpc>
              <a:spcAft>
                <a:spcPts val="0"/>
              </a:spcAft>
              <a:buFont typeface="Wingdings 2"/>
              <a:buChar char=""/>
              <a:defRPr/>
            </a:pPr>
            <a:r>
              <a:rPr lang="en-US" sz="2000" dirty="0" smtClean="0"/>
              <a:t>Blood tests to check cholesterol and triglycerides</a:t>
            </a:r>
          </a:p>
          <a:p>
            <a:pPr marL="365760" indent="-283464" eaLnBrk="1" fontAlgn="auto" hangingPunct="1">
              <a:lnSpc>
                <a:spcPct val="90000"/>
              </a:lnSpc>
              <a:spcAft>
                <a:spcPts val="0"/>
              </a:spcAft>
              <a:buFont typeface="Wingdings 2"/>
              <a:buChar char=""/>
              <a:defRPr/>
            </a:pPr>
            <a:r>
              <a:rPr lang="en-US" sz="2000" dirty="0" smtClean="0"/>
              <a:t>Blood sugar (glucose) test</a:t>
            </a:r>
          </a:p>
          <a:p>
            <a:pPr marL="365760" indent="-283464" eaLnBrk="1" fontAlgn="auto" hangingPunct="1">
              <a:lnSpc>
                <a:spcPct val="90000"/>
              </a:lnSpc>
              <a:spcAft>
                <a:spcPts val="0"/>
              </a:spcAft>
              <a:buFont typeface="Wingdings 2"/>
              <a:buChar char=""/>
              <a:defRPr/>
            </a:pPr>
            <a:r>
              <a:rPr lang="en-US" sz="2000" dirty="0" smtClean="0"/>
              <a:t>Ultrasound of the carotid arteries to see how well blood is flowing through the carotid artery</a:t>
            </a:r>
          </a:p>
          <a:p>
            <a:pPr marL="365760" indent="-283464" eaLnBrk="1" fontAlgn="auto" hangingPunct="1">
              <a:lnSpc>
                <a:spcPct val="90000"/>
              </a:lnSpc>
              <a:spcAft>
                <a:spcPts val="0"/>
              </a:spcAft>
              <a:buFont typeface="Wingdings 2"/>
              <a:buChar char=""/>
              <a:defRPr/>
            </a:pPr>
            <a:r>
              <a:rPr lang="en-US" sz="2000" dirty="0" smtClean="0"/>
              <a:t>Magnetic resonance angiography (MRA)</a:t>
            </a:r>
          </a:p>
          <a:p>
            <a:pPr marL="365760" indent="-283464" eaLnBrk="1" fontAlgn="auto" hangingPunct="1">
              <a:lnSpc>
                <a:spcPct val="90000"/>
              </a:lnSpc>
              <a:spcAft>
                <a:spcPts val="0"/>
              </a:spcAft>
              <a:buFont typeface="Wingdings 2"/>
              <a:buChar char=""/>
              <a:defRPr/>
            </a:pPr>
            <a:r>
              <a:rPr lang="en-US" sz="2000" dirty="0" smtClean="0"/>
              <a:t>Computerized </a:t>
            </a:r>
            <a:r>
              <a:rPr lang="en-US" sz="2000" dirty="0" err="1" smtClean="0"/>
              <a:t>tomographic</a:t>
            </a:r>
            <a:r>
              <a:rPr lang="en-US" sz="2000" dirty="0" smtClean="0"/>
              <a:t> angiography (CTA)</a:t>
            </a:r>
          </a:p>
          <a:p>
            <a:pPr marL="365760" indent="-283464" eaLnBrk="1" fontAlgn="auto" hangingPunct="1">
              <a:lnSpc>
                <a:spcPct val="90000"/>
              </a:lnSpc>
              <a:spcAft>
                <a:spcPts val="0"/>
              </a:spcAft>
              <a:buFont typeface="Wingdings 2"/>
              <a:buChar char=""/>
              <a:defRPr/>
            </a:pPr>
            <a:r>
              <a:rPr lang="en-US" sz="2000" dirty="0" smtClean="0"/>
              <a:t>Carotid  or cerebral angiography</a:t>
            </a:r>
          </a:p>
        </p:txBody>
      </p:sp>
      <p:pic>
        <p:nvPicPr>
          <p:cNvPr id="20483" name="Picture 2"/>
          <p:cNvPicPr>
            <a:picLocks noChangeAspect="1" noChangeArrowheads="1"/>
          </p:cNvPicPr>
          <p:nvPr/>
        </p:nvPicPr>
        <p:blipFill>
          <a:blip r:embed="rId2" cstate="print"/>
          <a:srcRect/>
          <a:stretch>
            <a:fillRect/>
          </a:stretch>
        </p:blipFill>
        <p:spPr bwMode="auto">
          <a:xfrm>
            <a:off x="5486400" y="304800"/>
            <a:ext cx="2857500" cy="2657475"/>
          </a:xfrm>
          <a:prstGeom prst="rect">
            <a:avLst/>
          </a:prstGeom>
          <a:noFill/>
          <a:ln w="9525">
            <a:noFill/>
            <a:miter lim="800000"/>
            <a:headEnd/>
            <a:tailEnd/>
          </a:ln>
        </p:spPr>
      </p:pic>
      <p:sp>
        <p:nvSpPr>
          <p:cNvPr id="20484" name="TextBox 4"/>
          <p:cNvSpPr txBox="1">
            <a:spLocks noChangeArrowheads="1"/>
          </p:cNvSpPr>
          <p:nvPr/>
        </p:nvSpPr>
        <p:spPr bwMode="auto">
          <a:xfrm>
            <a:off x="4816475" y="2895600"/>
            <a:ext cx="4327525" cy="369888"/>
          </a:xfrm>
          <a:prstGeom prst="rect">
            <a:avLst/>
          </a:prstGeom>
          <a:noFill/>
          <a:ln w="9525">
            <a:noFill/>
            <a:miter lim="800000"/>
            <a:headEnd/>
            <a:tailEnd/>
          </a:ln>
        </p:spPr>
        <p:txBody>
          <a:bodyPr wrap="none">
            <a:spAutoFit/>
          </a:bodyPr>
          <a:lstStyle/>
          <a:p>
            <a:r>
              <a:rPr lang="en-US"/>
              <a:t>Magnetic resonance angiography (MRA)</a:t>
            </a:r>
          </a:p>
        </p:txBody>
      </p:sp>
      <p:pic>
        <p:nvPicPr>
          <p:cNvPr id="20485" name="Picture 3"/>
          <p:cNvPicPr>
            <a:picLocks noChangeAspect="1" noChangeArrowheads="1"/>
          </p:cNvPicPr>
          <p:nvPr/>
        </p:nvPicPr>
        <p:blipFill>
          <a:blip r:embed="rId3" cstate="print"/>
          <a:srcRect/>
          <a:stretch>
            <a:fillRect/>
          </a:stretch>
        </p:blipFill>
        <p:spPr bwMode="auto">
          <a:xfrm>
            <a:off x="4686300" y="3200400"/>
            <a:ext cx="4457700" cy="3200400"/>
          </a:xfrm>
          <a:prstGeom prst="rect">
            <a:avLst/>
          </a:prstGeom>
          <a:noFill/>
          <a:ln w="9525">
            <a:noFill/>
            <a:miter lim="800000"/>
            <a:headEnd/>
            <a:tailEnd/>
          </a:ln>
        </p:spPr>
      </p:pic>
      <p:sp>
        <p:nvSpPr>
          <p:cNvPr id="20486" name="TextBox 6"/>
          <p:cNvSpPr txBox="1">
            <a:spLocks noChangeArrowheads="1"/>
          </p:cNvSpPr>
          <p:nvPr/>
        </p:nvSpPr>
        <p:spPr bwMode="auto">
          <a:xfrm>
            <a:off x="5867400" y="6324600"/>
            <a:ext cx="2667000" cy="338138"/>
          </a:xfrm>
          <a:prstGeom prst="rect">
            <a:avLst/>
          </a:prstGeom>
          <a:noFill/>
          <a:ln w="9525">
            <a:noFill/>
            <a:miter lim="800000"/>
            <a:headEnd/>
            <a:tailEnd/>
          </a:ln>
        </p:spPr>
        <p:txBody>
          <a:bodyPr>
            <a:spAutoFit/>
          </a:bodyPr>
          <a:lstStyle/>
          <a:p>
            <a:r>
              <a:rPr lang="en-US" sz="1600"/>
              <a:t>Cerebral angiography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Stroke</a:t>
            </a:r>
          </a:p>
        </p:txBody>
      </p:sp>
      <p:sp>
        <p:nvSpPr>
          <p:cNvPr id="21506" name="Text Placeholder 6"/>
          <p:cNvSpPr>
            <a:spLocks noGrp="1"/>
          </p:cNvSpPr>
          <p:nvPr>
            <p:ph type="body" idx="4294967295"/>
          </p:nvPr>
        </p:nvSpPr>
        <p:spPr>
          <a:xfrm>
            <a:off x="1219200" y="1066800"/>
            <a:ext cx="4040188" cy="639763"/>
          </a:xfrm>
        </p:spPr>
        <p:txBody>
          <a:bodyPr anchor="b"/>
          <a:lstStyle/>
          <a:p>
            <a:pPr marL="0" indent="0" eaLnBrk="1" hangingPunct="1">
              <a:buFont typeface="Arial" charset="0"/>
              <a:buNone/>
            </a:pPr>
            <a:r>
              <a:rPr lang="en-US" sz="2400" b="1" dirty="0" smtClean="0"/>
              <a:t>Definition:</a:t>
            </a:r>
            <a:endParaRPr lang="en-US" sz="2400" b="1" dirty="0" smtClean="0"/>
          </a:p>
        </p:txBody>
      </p:sp>
      <p:sp>
        <p:nvSpPr>
          <p:cNvPr id="21507" name="Content Placeholder 3"/>
          <p:cNvSpPr>
            <a:spLocks noGrp="1"/>
          </p:cNvSpPr>
          <p:nvPr>
            <p:ph sz="half" idx="4294967295"/>
          </p:nvPr>
        </p:nvSpPr>
        <p:spPr>
          <a:xfrm>
            <a:off x="914400" y="1676400"/>
            <a:ext cx="4040188" cy="1981200"/>
          </a:xfrm>
        </p:spPr>
        <p:txBody>
          <a:bodyPr/>
          <a:lstStyle/>
          <a:p>
            <a:pPr eaLnBrk="1" hangingPunct="1"/>
            <a:r>
              <a:rPr lang="en-US" sz="1800" smtClean="0"/>
              <a:t>Stroke sometimes called a “brain attack”</a:t>
            </a:r>
          </a:p>
          <a:p>
            <a:pPr eaLnBrk="1" hangingPunct="1"/>
            <a:r>
              <a:rPr lang="en-US" sz="1800" dirty="0" smtClean="0"/>
              <a:t>It results from disease of the blood vessels supplying the brain.</a:t>
            </a:r>
          </a:p>
        </p:txBody>
      </p:sp>
      <p:sp>
        <p:nvSpPr>
          <p:cNvPr id="21508" name="Text Placeholder 7"/>
          <p:cNvSpPr>
            <a:spLocks noGrp="1"/>
          </p:cNvSpPr>
          <p:nvPr>
            <p:ph type="body" sz="quarter" idx="4294967295"/>
          </p:nvPr>
        </p:nvSpPr>
        <p:spPr>
          <a:xfrm>
            <a:off x="5102225" y="1066800"/>
            <a:ext cx="4041775" cy="639763"/>
          </a:xfrm>
        </p:spPr>
        <p:txBody>
          <a:bodyPr anchor="b"/>
          <a:lstStyle/>
          <a:p>
            <a:pPr marL="0" indent="0" eaLnBrk="1" hangingPunct="1">
              <a:buFont typeface="Arial" charset="0"/>
              <a:buNone/>
            </a:pPr>
            <a:r>
              <a:rPr lang="en-US" sz="2400" b="1" dirty="0" smtClean="0"/>
              <a:t>Types:</a:t>
            </a:r>
            <a:endParaRPr lang="en-US" sz="2400" b="1" dirty="0" smtClean="0"/>
          </a:p>
        </p:txBody>
      </p:sp>
      <p:sp>
        <p:nvSpPr>
          <p:cNvPr id="21509" name="Content Placeholder 8"/>
          <p:cNvSpPr>
            <a:spLocks noGrp="1"/>
          </p:cNvSpPr>
          <p:nvPr>
            <p:ph sz="quarter" idx="4294967295"/>
          </p:nvPr>
        </p:nvSpPr>
        <p:spPr>
          <a:xfrm>
            <a:off x="5102225" y="1676400"/>
            <a:ext cx="4041775" cy="3951288"/>
          </a:xfrm>
        </p:spPr>
        <p:txBody>
          <a:bodyPr/>
          <a:lstStyle/>
          <a:p>
            <a:pPr eaLnBrk="1" hangingPunct="1">
              <a:lnSpc>
                <a:spcPct val="90000"/>
              </a:lnSpc>
            </a:pPr>
            <a:r>
              <a:rPr lang="en-US" sz="1700" dirty="0" smtClean="0"/>
              <a:t>Cerebral </a:t>
            </a:r>
            <a:r>
              <a:rPr lang="en-US" sz="1700" dirty="0" smtClean="0"/>
              <a:t>hemorrhage</a:t>
            </a:r>
            <a:endParaRPr lang="en-US" sz="1700" dirty="0" smtClean="0"/>
          </a:p>
          <a:p>
            <a:pPr eaLnBrk="1" hangingPunct="1">
              <a:lnSpc>
                <a:spcPct val="90000"/>
              </a:lnSpc>
            </a:pPr>
            <a:r>
              <a:rPr lang="en-US" sz="1700" dirty="0" smtClean="0"/>
              <a:t>Cerebral </a:t>
            </a:r>
            <a:r>
              <a:rPr lang="en-US" sz="1700" dirty="0" smtClean="0"/>
              <a:t>thrombosis</a:t>
            </a:r>
            <a:endParaRPr lang="en-US" sz="1700" dirty="0" smtClean="0"/>
          </a:p>
          <a:p>
            <a:pPr eaLnBrk="1" hangingPunct="1">
              <a:lnSpc>
                <a:spcPct val="90000"/>
              </a:lnSpc>
            </a:pPr>
            <a:r>
              <a:rPr lang="en-US" sz="1700" dirty="0" smtClean="0"/>
              <a:t>Cerebral </a:t>
            </a:r>
            <a:r>
              <a:rPr lang="en-US" sz="1700" dirty="0" smtClean="0"/>
              <a:t>embolism</a:t>
            </a:r>
            <a:endParaRPr lang="en-US" sz="1700" dirty="0" smtClean="0"/>
          </a:p>
          <a:p>
            <a:pPr eaLnBrk="1" hangingPunct="1">
              <a:lnSpc>
                <a:spcPct val="90000"/>
              </a:lnSpc>
              <a:buFont typeface="Wingdings 2" pitchFamily="18" charset="2"/>
              <a:buNone/>
            </a:pPr>
            <a:endParaRPr lang="en-US" sz="2200" dirty="0" smtClean="0"/>
          </a:p>
        </p:txBody>
      </p:sp>
      <p:pic>
        <p:nvPicPr>
          <p:cNvPr id="21510" name="Picture 2"/>
          <p:cNvPicPr>
            <a:picLocks noChangeAspect="1" noChangeArrowheads="1"/>
          </p:cNvPicPr>
          <p:nvPr/>
        </p:nvPicPr>
        <p:blipFill>
          <a:blip r:embed="rId3" cstate="print"/>
          <a:srcRect/>
          <a:stretch>
            <a:fillRect/>
          </a:stretch>
        </p:blipFill>
        <p:spPr bwMode="auto">
          <a:xfrm>
            <a:off x="1219200" y="3619500"/>
            <a:ext cx="3810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CAD and Stroke Prevention</a:t>
            </a:r>
          </a:p>
        </p:txBody>
      </p:sp>
      <p:sp>
        <p:nvSpPr>
          <p:cNvPr id="14338" name="Content Placeholder 2"/>
          <p:cNvSpPr>
            <a:spLocks noGrp="1"/>
          </p:cNvSpPr>
          <p:nvPr>
            <p:ph idx="1"/>
          </p:nvPr>
        </p:nvSpPr>
        <p:spPr>
          <a:xfrm>
            <a:off x="4648200" y="1295400"/>
            <a:ext cx="4495800" cy="4525963"/>
          </a:xfrm>
        </p:spPr>
        <p:txBody>
          <a:bodyPr>
            <a:normAutofit lnSpcReduction="10000"/>
          </a:bodyPr>
          <a:lstStyle/>
          <a:p>
            <a:pPr marL="365760" indent="-283464" eaLnBrk="1" fontAlgn="auto" hangingPunct="1">
              <a:spcAft>
                <a:spcPts val="0"/>
              </a:spcAft>
              <a:buFont typeface="Wingdings 2"/>
              <a:buChar char=""/>
              <a:defRPr/>
            </a:pPr>
            <a:r>
              <a:rPr lang="en-US" sz="2800" dirty="0" smtClean="0"/>
              <a:t>Watch cholesterol, saturated fat intake and blood pressure</a:t>
            </a:r>
          </a:p>
          <a:p>
            <a:pPr marL="365760" indent="-283464" eaLnBrk="1" fontAlgn="auto" hangingPunct="1">
              <a:spcAft>
                <a:spcPts val="0"/>
              </a:spcAft>
              <a:buFont typeface="Wingdings 2"/>
              <a:buChar char=""/>
              <a:defRPr/>
            </a:pPr>
            <a:r>
              <a:rPr lang="en-US" sz="2800" dirty="0" smtClean="0"/>
              <a:t>Eat healthy foods</a:t>
            </a:r>
          </a:p>
          <a:p>
            <a:pPr marL="365760" indent="-283464" eaLnBrk="1" fontAlgn="auto" hangingPunct="1">
              <a:spcAft>
                <a:spcPts val="0"/>
              </a:spcAft>
              <a:buFont typeface="Wingdings 2"/>
              <a:buChar char=""/>
              <a:defRPr/>
            </a:pPr>
            <a:r>
              <a:rPr lang="en-US" sz="2800" dirty="0" smtClean="0"/>
              <a:t>10 lbs weight loss</a:t>
            </a:r>
          </a:p>
          <a:p>
            <a:pPr marL="365760" indent="-283464" eaLnBrk="1" fontAlgn="auto" hangingPunct="1">
              <a:spcAft>
                <a:spcPts val="0"/>
              </a:spcAft>
              <a:buFont typeface="Wingdings 2"/>
              <a:buChar char=""/>
              <a:defRPr/>
            </a:pPr>
            <a:r>
              <a:rPr lang="en-US" sz="2800" dirty="0" smtClean="0"/>
              <a:t>Exercise 30 min most days of the week </a:t>
            </a:r>
          </a:p>
          <a:p>
            <a:pPr marL="365760" indent="-283464" eaLnBrk="1" fontAlgn="auto" hangingPunct="1">
              <a:spcAft>
                <a:spcPts val="0"/>
              </a:spcAft>
              <a:buFont typeface="Wingdings 2"/>
              <a:buChar char=""/>
              <a:defRPr/>
            </a:pPr>
            <a:r>
              <a:rPr lang="en-US" sz="2800" dirty="0" smtClean="0"/>
              <a:t>Don’t smoke </a:t>
            </a:r>
          </a:p>
          <a:p>
            <a:pPr marL="365760" indent="-283464" eaLnBrk="1" fontAlgn="auto" hangingPunct="1">
              <a:spcAft>
                <a:spcPts val="0"/>
              </a:spcAft>
              <a:buFont typeface="Wingdings 2"/>
              <a:buChar char=""/>
              <a:defRPr/>
            </a:pPr>
            <a:r>
              <a:rPr lang="en-US" sz="2800" dirty="0" smtClean="0"/>
              <a:t>Control Diabetes</a:t>
            </a:r>
          </a:p>
          <a:p>
            <a:pPr marL="365760" indent="-283464" eaLnBrk="1" fontAlgn="auto" hangingPunct="1">
              <a:spcAft>
                <a:spcPts val="0"/>
              </a:spcAft>
              <a:buFont typeface="Wingdings 2"/>
              <a:buChar char=""/>
              <a:defRPr/>
            </a:pPr>
            <a:r>
              <a:rPr lang="en-US" sz="2800" dirty="0" smtClean="0"/>
              <a:t>Early Detection</a:t>
            </a:r>
          </a:p>
        </p:txBody>
      </p:sp>
      <p:pic>
        <p:nvPicPr>
          <p:cNvPr id="23555" name="Picture 2"/>
          <p:cNvPicPr>
            <a:picLocks noChangeAspect="1" noChangeArrowheads="1"/>
          </p:cNvPicPr>
          <p:nvPr/>
        </p:nvPicPr>
        <p:blipFill>
          <a:blip r:embed="rId3" cstate="print"/>
          <a:srcRect/>
          <a:stretch>
            <a:fillRect/>
          </a:stretch>
        </p:blipFill>
        <p:spPr bwMode="auto">
          <a:xfrm>
            <a:off x="1066800" y="19812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381000"/>
            <a:ext cx="7497763" cy="1143000"/>
          </a:xfrm>
        </p:spPr>
        <p:txBody>
          <a:bodyPr/>
          <a:lstStyle/>
          <a:p>
            <a:pPr eaLnBrk="1" fontAlgn="auto" hangingPunct="1">
              <a:spcAft>
                <a:spcPts val="0"/>
              </a:spcAft>
              <a:defRPr/>
            </a:pPr>
            <a:r>
              <a:rPr lang="en-US" smtClean="0">
                <a:solidFill>
                  <a:schemeClr val="tx2">
                    <a:satMod val="130000"/>
                  </a:schemeClr>
                </a:solidFill>
              </a:rPr>
              <a:t>Recovery After Stroke</a:t>
            </a:r>
          </a:p>
        </p:txBody>
      </p:sp>
      <p:sp>
        <p:nvSpPr>
          <p:cNvPr id="25602" name="Content Placeholder 2"/>
          <p:cNvSpPr>
            <a:spLocks noGrp="1"/>
          </p:cNvSpPr>
          <p:nvPr>
            <p:ph idx="1"/>
          </p:nvPr>
        </p:nvSpPr>
        <p:spPr>
          <a:xfrm>
            <a:off x="457200" y="1524000"/>
            <a:ext cx="8686800" cy="4724400"/>
          </a:xfrm>
        </p:spPr>
        <p:txBody>
          <a:bodyPr/>
          <a:lstStyle/>
          <a:p>
            <a:pPr eaLnBrk="1" hangingPunct="1">
              <a:buFont typeface="Arial" charset="0"/>
              <a:buNone/>
            </a:pPr>
            <a:r>
              <a:rPr lang="en-US" smtClean="0"/>
              <a:t>	</a:t>
            </a:r>
          </a:p>
          <a:p>
            <a:pPr lvl="1" eaLnBrk="1" hangingPunct="1">
              <a:buFont typeface="Arial" charset="0"/>
              <a:buChar char="–"/>
            </a:pPr>
            <a:r>
              <a:rPr lang="en-US" smtClean="0"/>
              <a:t>Self-care </a:t>
            </a:r>
          </a:p>
          <a:p>
            <a:pPr lvl="1" eaLnBrk="1" hangingPunct="1">
              <a:buFont typeface="Arial" charset="0"/>
              <a:buChar char="–"/>
            </a:pPr>
            <a:r>
              <a:rPr lang="en-US" smtClean="0"/>
              <a:t>Speech (aphasia)</a:t>
            </a:r>
          </a:p>
          <a:p>
            <a:pPr lvl="1" eaLnBrk="1" hangingPunct="1">
              <a:buFont typeface="Arial" charset="0"/>
              <a:buChar char="–"/>
            </a:pPr>
            <a:r>
              <a:rPr lang="en-US" smtClean="0"/>
              <a:t>Thinking, Memory and Behavior</a:t>
            </a:r>
          </a:p>
          <a:p>
            <a:pPr lvl="1" eaLnBrk="1" hangingPunct="1">
              <a:buFont typeface="Arial" charset="0"/>
              <a:buChar char="–"/>
            </a:pPr>
            <a:r>
              <a:rPr lang="en-US" smtClean="0"/>
              <a:t>Bladder and Bowel care</a:t>
            </a:r>
          </a:p>
          <a:p>
            <a:pPr lvl="1" eaLnBrk="1" hangingPunct="1">
              <a:buFont typeface="Arial" charset="0"/>
              <a:buChar char="–"/>
            </a:pPr>
            <a:r>
              <a:rPr lang="en-US" smtClean="0"/>
              <a:t>Muscle, joint and nerve problems</a:t>
            </a:r>
          </a:p>
          <a:p>
            <a:pPr lvl="1" eaLnBrk="1" hangingPunct="1">
              <a:buFont typeface="Arial" charset="0"/>
              <a:buChar char="–"/>
            </a:pPr>
            <a:r>
              <a:rPr lang="en-US" smtClean="0"/>
              <a:t>Swallowing and eating </a:t>
            </a:r>
          </a:p>
          <a:p>
            <a:pPr lvl="1" eaLnBrk="1" hangingPunct="1">
              <a:buFont typeface="Arial" charset="0"/>
              <a:buChar char="–"/>
            </a:pPr>
            <a:r>
              <a:rPr lang="en-US" smtClean="0"/>
              <a:t>Sexual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371600" y="228600"/>
            <a:ext cx="7497763" cy="1143000"/>
          </a:xfrm>
        </p:spPr>
        <p:txBody>
          <a:bodyPr>
            <a:normAutofit/>
          </a:bodyPr>
          <a:lstStyle/>
          <a:p>
            <a:pPr eaLnBrk="1" fontAlgn="auto" hangingPunct="1">
              <a:spcAft>
                <a:spcPts val="0"/>
              </a:spcAft>
              <a:defRPr/>
            </a:pPr>
            <a:r>
              <a:rPr lang="en-US" dirty="0" smtClean="0">
                <a:solidFill>
                  <a:schemeClr val="tx2">
                    <a:satMod val="130000"/>
                  </a:schemeClr>
                </a:solidFill>
              </a:rPr>
              <a:t>Treatment for CAD and Stroke </a:t>
            </a:r>
          </a:p>
        </p:txBody>
      </p:sp>
      <p:sp>
        <p:nvSpPr>
          <p:cNvPr id="27650" name="Content Placeholder 2"/>
          <p:cNvSpPr>
            <a:spLocks noGrp="1"/>
          </p:cNvSpPr>
          <p:nvPr>
            <p:ph idx="1"/>
          </p:nvPr>
        </p:nvSpPr>
        <p:spPr>
          <a:xfrm>
            <a:off x="990600" y="1447800"/>
            <a:ext cx="3581400" cy="4953000"/>
          </a:xfrm>
        </p:spPr>
        <p:txBody>
          <a:bodyPr/>
          <a:lstStyle/>
          <a:p>
            <a:pPr eaLnBrk="1" hangingPunct="1">
              <a:buFont typeface="Arial" charset="0"/>
              <a:buNone/>
            </a:pPr>
            <a:r>
              <a:rPr lang="en-US" sz="2400" b="1" smtClean="0"/>
              <a:t> Med Route:</a:t>
            </a:r>
          </a:p>
          <a:p>
            <a:pPr eaLnBrk="1" hangingPunct="1">
              <a:buFont typeface="Arial" charset="0"/>
              <a:buNone/>
            </a:pPr>
            <a:r>
              <a:rPr lang="en-US" sz="1800" smtClean="0"/>
              <a:t>(examples)</a:t>
            </a:r>
          </a:p>
          <a:p>
            <a:pPr lvl="1" eaLnBrk="1" hangingPunct="1"/>
            <a:r>
              <a:rPr lang="en-US" sz="1800" smtClean="0"/>
              <a:t>Atorvastatin (Lipitor) </a:t>
            </a:r>
            <a:r>
              <a:rPr lang="en-US" sz="1400" i="1" smtClean="0"/>
              <a:t>(PO)</a:t>
            </a:r>
          </a:p>
          <a:p>
            <a:pPr lvl="1" eaLnBrk="1" hangingPunct="1"/>
            <a:r>
              <a:rPr lang="en-US" sz="1800" smtClean="0"/>
              <a:t>Losartan </a:t>
            </a:r>
            <a:r>
              <a:rPr lang="en-US" sz="1400" i="1" smtClean="0"/>
              <a:t>(PO) </a:t>
            </a:r>
          </a:p>
          <a:p>
            <a:pPr lvl="1" eaLnBrk="1" hangingPunct="1"/>
            <a:r>
              <a:rPr lang="en-US" sz="1800" smtClean="0"/>
              <a:t>Furosemide (Lasix) </a:t>
            </a:r>
            <a:r>
              <a:rPr lang="en-US" sz="1400" i="1" smtClean="0"/>
              <a:t>(PO, IV, IM)</a:t>
            </a:r>
            <a:endParaRPr lang="en-US" sz="1800" i="1" smtClean="0"/>
          </a:p>
          <a:p>
            <a:pPr lvl="1" eaLnBrk="1" hangingPunct="1"/>
            <a:r>
              <a:rPr lang="en-US" sz="1800" smtClean="0"/>
              <a:t>Coumadin (Warfarin) </a:t>
            </a:r>
            <a:r>
              <a:rPr lang="en-US" sz="1400" i="1" smtClean="0"/>
              <a:t>(IV, PO) </a:t>
            </a:r>
            <a:endParaRPr lang="en-US" sz="1800" smtClean="0"/>
          </a:p>
          <a:p>
            <a:pPr lvl="1" eaLnBrk="1" hangingPunct="1"/>
            <a:r>
              <a:rPr lang="en-US" sz="1800" smtClean="0"/>
              <a:t>Asprin </a:t>
            </a:r>
            <a:r>
              <a:rPr lang="en-US" sz="1400" i="1" smtClean="0"/>
              <a:t>(PO)</a:t>
            </a:r>
            <a:endParaRPr lang="en-US" sz="1800" i="1" smtClean="0"/>
          </a:p>
          <a:p>
            <a:pPr lvl="1" eaLnBrk="1" hangingPunct="1"/>
            <a:r>
              <a:rPr lang="en-US" sz="1800" smtClean="0"/>
              <a:t>Heparin Injection </a:t>
            </a:r>
            <a:r>
              <a:rPr lang="en-US" sz="1400" i="1" smtClean="0"/>
              <a:t>(IV, SubQ)</a:t>
            </a:r>
            <a:endParaRPr lang="en-US" sz="1800" i="1" smtClean="0"/>
          </a:p>
          <a:p>
            <a:pPr lvl="1" eaLnBrk="1" hangingPunct="1"/>
            <a:r>
              <a:rPr lang="en-US" sz="1800" smtClean="0"/>
              <a:t>Nitroglycerin </a:t>
            </a:r>
            <a:r>
              <a:rPr lang="en-US" sz="1400" i="1" smtClean="0"/>
              <a:t>(Sublingual)</a:t>
            </a:r>
            <a:r>
              <a:rPr lang="en-US" sz="1600" i="1" smtClean="0"/>
              <a:t> </a:t>
            </a:r>
            <a:endParaRPr lang="en-US" sz="2000" i="1" smtClean="0"/>
          </a:p>
        </p:txBody>
      </p:sp>
      <p:sp>
        <p:nvSpPr>
          <p:cNvPr id="18435" name="Content Placeholder 2"/>
          <p:cNvSpPr txBox="1">
            <a:spLocks/>
          </p:cNvSpPr>
          <p:nvPr/>
        </p:nvSpPr>
        <p:spPr bwMode="auto">
          <a:xfrm>
            <a:off x="4343400" y="1371600"/>
            <a:ext cx="4800600" cy="495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b="1" dirty="0">
                <a:latin typeface="+mj-lt"/>
              </a:rPr>
              <a:t>Surgical Route:</a:t>
            </a:r>
          </a:p>
          <a:p>
            <a:pPr marL="742950" lvl="1" indent="-285750">
              <a:spcBef>
                <a:spcPct val="20000"/>
              </a:spcBef>
              <a:buFont typeface="Arial" charset="0"/>
              <a:buChar char="–"/>
              <a:defRPr/>
            </a:pPr>
            <a:r>
              <a:rPr lang="en-US" sz="2400" dirty="0">
                <a:latin typeface="Calibri" pitchFamily="34" charset="0"/>
              </a:rPr>
              <a:t>Angioplasty &amp; </a:t>
            </a:r>
            <a:r>
              <a:rPr lang="en-US" sz="2400" dirty="0" err="1">
                <a:latin typeface="Calibri" pitchFamily="34" charset="0"/>
              </a:rPr>
              <a:t>Stenting</a:t>
            </a:r>
            <a:endParaRPr lang="en-US" sz="2400" dirty="0">
              <a:latin typeface="Calibri" pitchFamily="34" charset="0"/>
            </a:endParaRPr>
          </a:p>
          <a:p>
            <a:pPr marL="742950" lvl="1" indent="-285750">
              <a:spcBef>
                <a:spcPct val="20000"/>
              </a:spcBef>
              <a:buFont typeface="Arial" charset="0"/>
              <a:buChar char="–"/>
              <a:defRPr/>
            </a:pPr>
            <a:r>
              <a:rPr lang="en-US" sz="2400" dirty="0">
                <a:latin typeface="Calibri" pitchFamily="34" charset="0"/>
                <a:hlinkClick r:id="rId3"/>
              </a:rPr>
              <a:t>Carotid </a:t>
            </a:r>
            <a:r>
              <a:rPr lang="en-US" sz="2400" dirty="0" err="1">
                <a:latin typeface="Calibri" pitchFamily="34" charset="0"/>
                <a:hlinkClick r:id="rId3"/>
              </a:rPr>
              <a:t>endarterectomy</a:t>
            </a:r>
            <a:endParaRPr lang="en-US" sz="2400" dirty="0">
              <a:latin typeface="Calibri" pitchFamily="34" charset="0"/>
            </a:endParaRPr>
          </a:p>
          <a:p>
            <a:pPr marL="742950" lvl="1" indent="-285750">
              <a:spcBef>
                <a:spcPct val="20000"/>
              </a:spcBef>
              <a:buFont typeface="Arial" charset="0"/>
              <a:buChar char="–"/>
              <a:defRPr/>
            </a:pPr>
            <a:endParaRPr lang="en-US" sz="2800" dirty="0">
              <a:latin typeface="Calibri" pitchFamily="34" charset="0"/>
            </a:endParaRPr>
          </a:p>
        </p:txBody>
      </p:sp>
      <p:pic>
        <p:nvPicPr>
          <p:cNvPr id="27652" name="Picture 2"/>
          <p:cNvPicPr>
            <a:picLocks noChangeAspect="1" noChangeArrowheads="1"/>
          </p:cNvPicPr>
          <p:nvPr/>
        </p:nvPicPr>
        <p:blipFill>
          <a:blip r:embed="rId4" cstate="print"/>
          <a:srcRect/>
          <a:stretch>
            <a:fillRect/>
          </a:stretch>
        </p:blipFill>
        <p:spPr bwMode="auto">
          <a:xfrm>
            <a:off x="4572000" y="3124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410</TotalTime>
  <Words>944</Words>
  <Application>Microsoft Office PowerPoint</Application>
  <PresentationFormat>On-screen Show (4:3)</PresentationFormat>
  <Paragraphs>126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Carotid Artery Disease and Stroke </vt:lpstr>
      <vt:lpstr>Carotid Artery Disease (CAD)</vt:lpstr>
      <vt:lpstr>Risk Factors</vt:lpstr>
      <vt:lpstr>Signs and Symptoms</vt:lpstr>
      <vt:lpstr>CAD Testing</vt:lpstr>
      <vt:lpstr>Stroke</vt:lpstr>
      <vt:lpstr>CAD and Stroke Prevention</vt:lpstr>
      <vt:lpstr>Recovery After Stroke</vt:lpstr>
      <vt:lpstr>Treatment for CAD and Stroke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Disease and Stroke</dc:title>
  <dc:creator>Katie</dc:creator>
  <cp:lastModifiedBy>157898</cp:lastModifiedBy>
  <cp:revision>17</cp:revision>
  <dcterms:created xsi:type="dcterms:W3CDTF">2011-10-18T03:10:20Z</dcterms:created>
  <dcterms:modified xsi:type="dcterms:W3CDTF">2011-10-25T18:27:15Z</dcterms:modified>
</cp:coreProperties>
</file>