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68" r:id="rId2"/>
    <p:sldId id="269" r:id="rId3"/>
    <p:sldId id="270" r:id="rId4"/>
    <p:sldId id="266" r:id="rId5"/>
    <p:sldId id="267" r:id="rId6"/>
    <p:sldId id="271" r:id="rId7"/>
    <p:sldId id="263" r:id="rId8"/>
    <p:sldId id="265" r:id="rId9"/>
    <p:sldId id="264"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2852" autoAdjust="0"/>
  </p:normalViewPr>
  <p:slideViewPr>
    <p:cSldViewPr>
      <p:cViewPr varScale="1">
        <p:scale>
          <a:sx n="62" d="100"/>
          <a:sy n="62" d="100"/>
        </p:scale>
        <p:origin x="-744" y="-90"/>
      </p:cViewPr>
      <p:guideLst>
        <p:guide orient="horz" pos="2160"/>
        <p:guide pos="2880"/>
      </p:guideLst>
    </p:cSldViewPr>
  </p:slideViewPr>
  <p:notesTextViewPr>
    <p:cViewPr>
      <p:scale>
        <a:sx n="100" d="100"/>
        <a:sy n="100" d="100"/>
      </p:scale>
      <p:origin x="0" y="51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B7183A56-FD18-4BC3-A04C-A16880BB2437}" type="datetimeFigureOut">
              <a:rPr lang="en-US"/>
              <a:pPr>
                <a:defRPr/>
              </a:pPr>
              <a:t>10/24/2011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CBD8429B-3D79-4D3D-BAB3-8B709A512D6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3"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1011BA88-8E11-4FE1-B71A-75A48FCB657B}" type="slidenum">
              <a:rPr lang="en-US" sz="1200">
                <a:latin typeface="+mn-lt"/>
              </a:rPr>
              <a:pPr algn="r">
                <a:defRPr/>
              </a:pPr>
              <a:t>2</a:t>
            </a:fld>
            <a:endParaRPr lang="en-US" sz="1200">
              <a:latin typeface="+mn-l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Obesity-physical activ people appear less likely to develop coronary disease than those who are sedentary</a:t>
            </a:r>
          </a:p>
          <a:p>
            <a:pPr eaLnBrk="1" hangingPunct="1">
              <a:spcBef>
                <a:spcPct val="0"/>
              </a:spcBef>
            </a:pPr>
            <a:r>
              <a:rPr lang="en-US" smtClean="0"/>
              <a:t>Smoking-Avoid cigarettes may be the single most important step toward preventing coronary disease</a:t>
            </a:r>
          </a:p>
          <a:p>
            <a:pPr eaLnBrk="1" hangingPunct="1">
              <a:spcBef>
                <a:spcPct val="0"/>
              </a:spcBef>
            </a:pPr>
            <a:r>
              <a:rPr lang="en-US" smtClean="0"/>
              <a:t>1. List the risk factors that relate to coronary artery disease.</a:t>
            </a:r>
          </a:p>
        </p:txBody>
      </p:sp>
      <p:sp>
        <p:nvSpPr>
          <p:cNvPr id="17411"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13B8BE88-42D9-436D-858F-A04CA6F29DDD}" type="slidenum">
              <a:rPr lang="en-US" sz="1200">
                <a:latin typeface="+mn-lt"/>
              </a:rPr>
              <a:pPr algn="r">
                <a:defRPr/>
              </a:pPr>
              <a:t>3</a:t>
            </a:fld>
            <a:endParaRPr lang="en-US" sz="1200">
              <a:latin typeface="+mn-l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noTextEdi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1. Name the 3 types of strokes and the symptoms</a:t>
            </a:r>
          </a:p>
        </p:txBody>
      </p:sp>
      <p:sp>
        <p:nvSpPr>
          <p:cNvPr id="19459"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284CBBAC-5744-434C-8D58-38DB3D1EA458}" type="slidenum">
              <a:rPr lang="en-US" sz="1200">
                <a:latin typeface="+mn-lt"/>
              </a:rPr>
              <a:pPr algn="r">
                <a:defRPr/>
              </a:pPr>
              <a:t>6</a:t>
            </a:fld>
            <a:endParaRPr lang="en-US" sz="1200">
              <a:latin typeface="+mn-lt"/>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z="900" b="1" smtClean="0"/>
              <a:t>Controlling blood pressure is one of most important things you can do to reduce your risk of stoke</a:t>
            </a:r>
          </a:p>
          <a:p>
            <a:pPr eaLnBrk="1" hangingPunct="1">
              <a:spcBef>
                <a:spcPct val="0"/>
              </a:spcBef>
            </a:pPr>
            <a:r>
              <a:rPr lang="en-US" sz="900" smtClean="0"/>
              <a:t>Choose a diet rich in fruits, vegetables, and whole grains.</a:t>
            </a:r>
          </a:p>
          <a:p>
            <a:pPr eaLnBrk="1" hangingPunct="1">
              <a:spcBef>
                <a:spcPct val="0"/>
              </a:spcBef>
            </a:pPr>
            <a:r>
              <a:rPr lang="en-US" sz="900" smtClean="0"/>
              <a:t>Choose lean proteins, such as chicken, fish, beans and legumes.</a:t>
            </a:r>
          </a:p>
          <a:p>
            <a:pPr eaLnBrk="1" hangingPunct="1">
              <a:spcBef>
                <a:spcPct val="0"/>
              </a:spcBef>
            </a:pPr>
            <a:r>
              <a:rPr lang="en-US" sz="900" smtClean="0"/>
              <a:t>Choose low-fat dairy products, such as 1% milk and other low-fat items.</a:t>
            </a:r>
          </a:p>
          <a:p>
            <a:pPr eaLnBrk="1" hangingPunct="1">
              <a:spcBef>
                <a:spcPct val="0"/>
              </a:spcBef>
            </a:pPr>
            <a:r>
              <a:rPr lang="en-US" sz="900" smtClean="0"/>
              <a:t>Avoid sodium (salt) and fats found in fried foods, processed foods, and baked goods.</a:t>
            </a:r>
          </a:p>
          <a:p>
            <a:pPr eaLnBrk="1" hangingPunct="1">
              <a:spcBef>
                <a:spcPct val="0"/>
              </a:spcBef>
            </a:pPr>
            <a:r>
              <a:rPr lang="en-US" sz="900" smtClean="0"/>
              <a:t>Eat fewer animal products and foods that contain cheese, cream, or eggs.</a:t>
            </a:r>
          </a:p>
          <a:p>
            <a:pPr eaLnBrk="1" hangingPunct="1">
              <a:spcBef>
                <a:spcPct val="0"/>
              </a:spcBef>
            </a:pPr>
            <a:r>
              <a:rPr lang="en-US" sz="900" smtClean="0"/>
              <a:t>Limit how much alcohol you drink. This means 1 drink a day for women and 2 a day for men.</a:t>
            </a:r>
          </a:p>
          <a:p>
            <a:pPr eaLnBrk="1" hangingPunct="1">
              <a:spcBef>
                <a:spcPct val="0"/>
              </a:spcBef>
            </a:pPr>
            <a:r>
              <a:rPr lang="en-US" sz="900" smtClean="0"/>
              <a:t>Avoid cocaine and other illegal drugs.</a:t>
            </a:r>
          </a:p>
          <a:p>
            <a:pPr eaLnBrk="1" hangingPunct="1">
              <a:spcBef>
                <a:spcPct val="0"/>
              </a:spcBef>
            </a:pPr>
            <a:r>
              <a:rPr lang="en-US" sz="900" smtClean="0"/>
              <a:t>Talk to your doctor about the risk of birth control pills. Birth control pills can increase the chance of blood clots, which can lead to stroke. Clots are more likely in women who also smoke and who are older than 35.</a:t>
            </a:r>
          </a:p>
          <a:p>
            <a:pPr eaLnBrk="1" hangingPunct="1">
              <a:spcBef>
                <a:spcPct val="0"/>
              </a:spcBef>
            </a:pPr>
            <a:r>
              <a:rPr lang="en-US" sz="900" smtClean="0"/>
              <a:t>Don’t smoke</a:t>
            </a:r>
          </a:p>
          <a:p>
            <a:pPr eaLnBrk="1" hangingPunct="1"/>
            <a:r>
              <a:rPr lang="en-US" sz="800" b="1" smtClean="0"/>
              <a:t>Exercise 30 min most days of the week (walking or some activity it doesn’t need to be vigorous)</a:t>
            </a:r>
            <a:endParaRPr lang="en-US" sz="900" b="1" smtClean="0"/>
          </a:p>
          <a:p>
            <a:pPr eaLnBrk="1" hangingPunct="1">
              <a:spcBef>
                <a:spcPct val="0"/>
              </a:spcBef>
            </a:pPr>
            <a:r>
              <a:rPr lang="en-US" smtClean="0"/>
              <a:t>http://www.ncbi.nlm.nih.gov/pubmedhealth/PMH0004669/</a:t>
            </a:r>
          </a:p>
          <a:p>
            <a:pPr eaLnBrk="1" hangingPunct="1">
              <a:spcBef>
                <a:spcPct val="0"/>
              </a:spcBef>
            </a:pPr>
            <a:endParaRPr lang="en-US" smtClean="0"/>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54BFF34-3D60-4A88-A787-CEEDF01AF140}" type="slidenum">
              <a:rPr lang="en-US"/>
              <a:pPr fontAlgn="base">
                <a:spcBef>
                  <a:spcPct val="0"/>
                </a:spcBef>
                <a:spcAft>
                  <a:spcPct val="0"/>
                </a:spcAft>
                <a:defRPr/>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http://www.ncbi.nlm.nih.gov/pubmedhealth/PMH0004663/</a:t>
            </a:r>
          </a:p>
          <a:p>
            <a:pPr lvl="1" eaLnBrk="1" hangingPunct="1">
              <a:spcBef>
                <a:spcPct val="0"/>
              </a:spcBef>
            </a:pPr>
            <a:r>
              <a:rPr lang="en-US" b="1" smtClean="0"/>
              <a:t>Self-care : </a:t>
            </a:r>
            <a:r>
              <a:rPr lang="en-US" smtClean="0"/>
              <a:t>Can you take care of yourself? Can you get around your home safely? Will you need home care?</a:t>
            </a:r>
          </a:p>
          <a:p>
            <a:pPr lvl="1" eaLnBrk="1" hangingPunct="1">
              <a:spcBef>
                <a:spcPct val="0"/>
              </a:spcBef>
            </a:pPr>
            <a:r>
              <a:rPr lang="en-US" b="1" smtClean="0"/>
              <a:t>Speech: </a:t>
            </a:r>
            <a:r>
              <a:rPr lang="en-US" smtClean="0"/>
              <a:t>Speech therapy? </a:t>
            </a:r>
          </a:p>
          <a:p>
            <a:pPr lvl="1" eaLnBrk="1" hangingPunct="1">
              <a:spcBef>
                <a:spcPct val="0"/>
              </a:spcBef>
            </a:pPr>
            <a:r>
              <a:rPr lang="en-US" b="1" smtClean="0"/>
              <a:t>Thinking and Memory: </a:t>
            </a:r>
            <a:r>
              <a:rPr lang="en-US" smtClean="0"/>
              <a:t>Changes in behavior? Depression?</a:t>
            </a:r>
          </a:p>
          <a:p>
            <a:pPr lvl="1" eaLnBrk="1" hangingPunct="1">
              <a:spcBef>
                <a:spcPct val="0"/>
              </a:spcBef>
            </a:pPr>
            <a:r>
              <a:rPr lang="en-US" b="1" smtClean="0"/>
              <a:t>Bladder and Bowel care: </a:t>
            </a:r>
            <a:r>
              <a:rPr lang="en-US" smtClean="0"/>
              <a:t>Medications to help bladder control? Bladder or Bowel specialist?</a:t>
            </a:r>
          </a:p>
          <a:p>
            <a:pPr lvl="1" eaLnBrk="1" hangingPunct="1">
              <a:spcBef>
                <a:spcPct val="0"/>
              </a:spcBef>
            </a:pPr>
            <a:r>
              <a:rPr lang="en-US" b="1" smtClean="0"/>
              <a:t>Muscle, joint and nerve problems: </a:t>
            </a:r>
            <a:r>
              <a:rPr lang="en-US" smtClean="0"/>
              <a:t>physical therapy? Occupational therapy? Pain meds? </a:t>
            </a:r>
          </a:p>
          <a:p>
            <a:pPr lvl="1" eaLnBrk="1" hangingPunct="1">
              <a:spcBef>
                <a:spcPct val="0"/>
              </a:spcBef>
            </a:pPr>
            <a:r>
              <a:rPr lang="en-US" b="1" smtClean="0"/>
              <a:t>Swallowing and eating: </a:t>
            </a:r>
            <a:r>
              <a:rPr lang="en-US" smtClean="0"/>
              <a:t>Speech therapist?</a:t>
            </a:r>
          </a:p>
          <a:p>
            <a:pPr lvl="1" eaLnBrk="1" hangingPunct="1">
              <a:spcBef>
                <a:spcPct val="0"/>
              </a:spcBef>
            </a:pPr>
            <a:r>
              <a:rPr lang="en-US" b="1" smtClean="0"/>
              <a:t>Sexual function: </a:t>
            </a:r>
            <a:r>
              <a:rPr lang="en-US" smtClean="0"/>
              <a:t>Medication?</a:t>
            </a:r>
          </a:p>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237FFFA-697D-4C4F-BE47-0B424DA3B68C}" type="slidenum">
              <a:rPr lang="en-US"/>
              <a:pPr fontAlgn="base">
                <a:spcBef>
                  <a:spcPct val="0"/>
                </a:spcBef>
                <a:spcAft>
                  <a:spcPct val="0"/>
                </a:spcAft>
                <a:defRPr/>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smtClean="0"/>
              <a:t>Medicine and diet to lower your cholesterol</a:t>
            </a:r>
            <a:r>
              <a:rPr lang="en-US" smtClean="0"/>
              <a:t>: Atorvastatin (Lipitor) (Statin-slows production of cholesterol)</a:t>
            </a:r>
          </a:p>
          <a:p>
            <a:pPr eaLnBrk="1" hangingPunct="1">
              <a:spcBef>
                <a:spcPct val="0"/>
              </a:spcBef>
            </a:pPr>
            <a:r>
              <a:rPr lang="en-US" b="1" smtClean="0"/>
              <a:t>Control your blood pressure</a:t>
            </a:r>
            <a:r>
              <a:rPr lang="en-US" smtClean="0"/>
              <a:t>: Losartan (angiotensin II receptor antagonist: blocks natural substances that tighten the blood vessel), Lasix (furosemide) </a:t>
            </a:r>
          </a:p>
          <a:p>
            <a:pPr marL="0" lvl="1" eaLnBrk="1" hangingPunct="1">
              <a:spcBef>
                <a:spcPct val="0"/>
              </a:spcBef>
            </a:pPr>
            <a:r>
              <a:rPr lang="en-US" b="1" smtClean="0"/>
              <a:t>Coumadin (Warfarin): </a:t>
            </a:r>
            <a:r>
              <a:rPr lang="en-US" smtClean="0"/>
              <a:t>Blood thinner ; anticoagulants , Asprin</a:t>
            </a:r>
          </a:p>
          <a:p>
            <a:pPr eaLnBrk="1" hangingPunct="1">
              <a:spcBef>
                <a:spcPct val="0"/>
              </a:spcBef>
            </a:pPr>
            <a:r>
              <a:rPr lang="en-US" sz="1000" b="1" smtClean="0"/>
              <a:t>Nitroglycerin</a:t>
            </a:r>
            <a:r>
              <a:rPr lang="en-US" b="1" smtClean="0"/>
              <a:t>: </a:t>
            </a:r>
            <a:r>
              <a:rPr lang="en-US" smtClean="0"/>
              <a:t>Vasodilator</a:t>
            </a:r>
            <a:endParaRPr lang="en-US" b="1" smtClean="0"/>
          </a:p>
          <a:p>
            <a:pPr eaLnBrk="1" hangingPunct="1">
              <a:spcBef>
                <a:spcPct val="0"/>
              </a:spcBef>
            </a:pPr>
            <a:r>
              <a:rPr lang="en-US" smtClean="0"/>
              <a:t>http://www.ncbi.nlm.nih.gov/pubmedhealth/?cmd=link&amp;linkname=pubmedhealth_pubmedhealth_adam_ahfs&amp;uid=1740&amp;report=medinfo</a:t>
            </a:r>
          </a:p>
          <a:p>
            <a:pPr eaLnBrk="1" hangingPunct="1">
              <a:spcBef>
                <a:spcPct val="0"/>
              </a:spcBef>
            </a:pPr>
            <a:r>
              <a:rPr lang="en-US" smtClean="0"/>
              <a:t>http://www.ncbi.nlm.nih.gov/pubmedhealth/PMH0000009/</a:t>
            </a:r>
          </a:p>
          <a:p>
            <a:pPr eaLnBrk="1" hangingPunct="1">
              <a:spcBef>
                <a:spcPct val="0"/>
              </a:spcBef>
            </a:pPr>
            <a:r>
              <a:rPr lang="en-US" smtClean="0"/>
              <a:t>http://www.ncbi.nlm.nih.gov/pubmedhealth/PMH0000040/</a:t>
            </a:r>
          </a:p>
          <a:p>
            <a:pPr eaLnBrk="1" hangingPunct="1">
              <a:spcBef>
                <a:spcPct val="0"/>
              </a:spcBef>
            </a:pPr>
            <a:r>
              <a:rPr lang="en-US" smtClean="0"/>
              <a:t>http://www.ncbi.nlm.nih.gov/pubmedhealth/PMH0001740/</a:t>
            </a:r>
          </a:p>
          <a:p>
            <a:pPr eaLnBrk="1" hangingPunct="1">
              <a:spcBef>
                <a:spcPct val="0"/>
              </a:spcBef>
            </a:pPr>
            <a:r>
              <a:rPr lang="en-US" smtClean="0"/>
              <a:t>http://www.ncbi.nlm.nih.gov/pubmedhealth/PMH0000972/</a:t>
            </a:r>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BB08BC8-B9A7-416D-A425-5AE5231F0715}" type="slidenum">
              <a:rPr lang="en-US"/>
              <a:pPr fontAlgn="base">
                <a:spcBef>
                  <a:spcPct val="0"/>
                </a:spcBef>
                <a:spcAft>
                  <a:spcPct val="0"/>
                </a:spcAft>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5" name="Oval 8"/>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fld id="{60A12E99-80B7-4813-8801-65D7092FE29C}" type="datetimeFigureOut">
              <a:rPr lang="en-US"/>
              <a:pPr>
                <a:defRPr/>
              </a:pPr>
              <a:t>10/24/2011</a:t>
            </a:fld>
            <a:endParaRPr lang="en-US"/>
          </a:p>
        </p:txBody>
      </p:sp>
      <p:sp>
        <p:nvSpPr>
          <p:cNvPr id="7" name="Footer Placeholder 19"/>
          <p:cNvSpPr>
            <a:spLocks noGrp="1"/>
          </p:cNvSpPr>
          <p:nvPr>
            <p:ph type="ftr" sz="quarter" idx="11"/>
          </p:nvPr>
        </p:nvSpPr>
        <p:spPr/>
        <p:txBody>
          <a:bodyPr/>
          <a:lstStyle>
            <a:lvl1pPr>
              <a:defRPr/>
            </a:lvl1pPr>
            <a:extLst/>
          </a:lstStyle>
          <a:p>
            <a:pPr>
              <a:defRPr/>
            </a:pPr>
            <a:endParaRPr lang="en-US"/>
          </a:p>
        </p:txBody>
      </p:sp>
      <p:sp>
        <p:nvSpPr>
          <p:cNvPr id="8" name="Slide Number Placeholder 9"/>
          <p:cNvSpPr>
            <a:spLocks noGrp="1"/>
          </p:cNvSpPr>
          <p:nvPr>
            <p:ph type="sldNum" sz="quarter" idx="12"/>
          </p:nvPr>
        </p:nvSpPr>
        <p:spPr/>
        <p:txBody>
          <a:bodyPr/>
          <a:lstStyle>
            <a:lvl1pPr>
              <a:defRPr/>
            </a:lvl1pPr>
            <a:extLst/>
          </a:lstStyle>
          <a:p>
            <a:pPr>
              <a:defRPr/>
            </a:pPr>
            <a:fld id="{7454A727-63B9-4F6E-9D9F-EA3A6DD8BA5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EF466FDD-DBC5-4BBC-A35A-B023C80D77AF}" type="datetimeFigureOut">
              <a:rPr lang="en-US"/>
              <a:pPr>
                <a:defRPr/>
              </a:pPr>
              <a:t>10/24/2011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9D49DD16-B3C0-45CD-A7D4-F12A5050E72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CC3A7932-C64E-4848-9026-72440E3AD497}" type="datetimeFigureOut">
              <a:rPr lang="en-US"/>
              <a:pPr>
                <a:defRPr/>
              </a:pPr>
              <a:t>10/24/2011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54163EB0-99F1-4344-AC67-84EFAFD4C28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3A8752DA-33A4-4635-B08F-4C844C22A540}" type="datetimeFigureOut">
              <a:rPr lang="en-US"/>
              <a:pPr>
                <a:defRPr/>
              </a:pPr>
              <a:t>10/24/2011</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979FC5E5-555B-4BF7-A109-62501054381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80813364-B0F4-4EBA-8E36-88F8655BD418}" type="datetimeFigureOut">
              <a:rPr lang="en-US"/>
              <a:pPr>
                <a:defRPr/>
              </a:pPr>
              <a:t>10/24/2011</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extLst/>
          </a:lstStyle>
          <a:p>
            <a:pPr>
              <a:defRPr/>
            </a:pPr>
            <a:fld id="{94A3E2E9-A3EF-4174-86EF-DCFF247401C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6D6FDA0D-AF29-43F8-811B-2B945F45CAA0}" type="datetimeFigureOut">
              <a:rPr lang="en-US"/>
              <a:pPr>
                <a:defRPr/>
              </a:pPr>
              <a:t>10/24/2011</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280073C3-2E68-4965-97D1-689470A702D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71FCD665-DE22-47A8-8367-87E9CC61C31E}" type="datetimeFigureOut">
              <a:rPr lang="en-US"/>
              <a:pPr>
                <a:defRPr/>
              </a:pPr>
              <a:t>10/24/2011</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B263FBEE-29EC-4F46-8A60-695644532DF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CC8BFB77-0C5B-4D0C-AB07-470F2B21732B}" type="datetimeFigureOut">
              <a:rPr lang="en-US"/>
              <a:pPr>
                <a:defRPr/>
              </a:pPr>
              <a:t>10/24/2011</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6ADB66EB-4179-4986-8A2D-878428103F1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4" name="Date Placeholder 1"/>
          <p:cNvSpPr>
            <a:spLocks noGrp="1"/>
          </p:cNvSpPr>
          <p:nvPr>
            <p:ph type="dt" sz="half" idx="10"/>
          </p:nvPr>
        </p:nvSpPr>
        <p:spPr/>
        <p:txBody>
          <a:bodyPr/>
          <a:lstStyle>
            <a:lvl1pPr>
              <a:defRPr/>
            </a:lvl1pPr>
            <a:extLst/>
          </a:lstStyle>
          <a:p>
            <a:pPr>
              <a:defRPr/>
            </a:pPr>
            <a:fld id="{B217DDEA-3E56-42FE-A337-DAA3611A24F6}" type="datetimeFigureOut">
              <a:rPr lang="en-US"/>
              <a:pPr>
                <a:defRPr/>
              </a:pPr>
              <a:t>10/24/2011</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extLst/>
          </a:lstStyle>
          <a:p>
            <a:pPr>
              <a:defRPr/>
            </a:pPr>
            <a:fld id="{90C9C8C2-4D72-4E1B-8B4B-EB50EDF19D4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19805F0C-81DC-4471-A588-E3AD484B061D}" type="datetimeFigureOut">
              <a:rPr lang="en-US"/>
              <a:pPr>
                <a:defRPr/>
              </a:pPr>
              <a:t>10/24/2011</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448C7AA6-8787-4C17-B08D-E9FC13B117B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a:lnSpc>
                <a:spcPts val="3000"/>
              </a:lnSpc>
              <a:spcBef>
                <a:spcPts val="600"/>
              </a:spcBef>
              <a:buClr>
                <a:schemeClr val="accent1"/>
              </a:buClr>
              <a:buSzPct val="80000"/>
              <a:buFont typeface="Wingdings 2"/>
              <a:buNone/>
              <a:defRPr/>
            </a:pPr>
            <a:endParaRPr lang="en-US" sz="3200">
              <a:latin typeface="+mn-lt"/>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61633014-458E-4718-A5A5-44540B311BAC}" type="datetimeFigureOut">
              <a:rPr lang="en-US"/>
              <a:pPr>
                <a:defRPr/>
              </a:pPr>
              <a:t>10/24/2011</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extLst/>
          </a:lstStyle>
          <a:p>
            <a:pPr>
              <a:defRPr/>
            </a:pPr>
            <a:fld id="{020637B0-8A24-43ED-B74D-E23E60635BB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smtClean="0">
                <a:solidFill>
                  <a:schemeClr val="bg2">
                    <a:shade val="50000"/>
                    <a:satMod val="200000"/>
                  </a:schemeClr>
                </a:solidFill>
              </a:defRPr>
            </a:lvl1pPr>
            <a:extLst/>
          </a:lstStyle>
          <a:p>
            <a:pPr>
              <a:defRPr/>
            </a:pPr>
            <a:fld id="{B2857190-2005-469C-9A6C-13E0FF163EAC}" type="datetimeFigureOut">
              <a:rPr lang="en-US"/>
              <a:pPr>
                <a:defRPr/>
              </a:pPr>
              <a:t>10/24/2011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latinLnBrk="0" hangingPunct="1">
              <a:defRPr kumimoji="0" sz="1200" smtClean="0">
                <a:solidFill>
                  <a:schemeClr val="bg2">
                    <a:shade val="50000"/>
                    <a:satMod val="200000"/>
                  </a:schemeClr>
                </a:solidFill>
                <a:effectLst/>
              </a:defRPr>
            </a:lvl1pPr>
            <a:extLst/>
          </a:lstStyle>
          <a:p>
            <a:pPr>
              <a:defRPr/>
            </a:pPr>
            <a:fld id="{86B189CD-1721-4A66-8E5C-5DA1F14B31EE}" type="slidenum">
              <a:rPr lang="en-US"/>
              <a:pPr>
                <a:defRPr/>
              </a:pPr>
              <a:t>‹#›</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74" r:id="rId5"/>
    <p:sldLayoutId id="2147483669" r:id="rId6"/>
    <p:sldLayoutId id="2147483675" r:id="rId7"/>
    <p:sldLayoutId id="2147483676" r:id="rId8"/>
    <p:sldLayoutId id="2147483677" r:id="rId9"/>
    <p:sldLayoutId id="2147483668" r:id="rId10"/>
    <p:sldLayoutId id="2147483667" r:id="rId11"/>
  </p:sldLayoutIdLst>
  <p:txStyles>
    <p:titleStyle>
      <a:lvl1pPr algn="l" rtl="0" fontAlgn="base">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fontAlgn="base">
        <a:spcBef>
          <a:spcPct val="0"/>
        </a:spcBef>
        <a:spcAft>
          <a:spcPct val="0"/>
        </a:spcAft>
        <a:defRPr sz="4300">
          <a:solidFill>
            <a:srgbClr val="572314"/>
          </a:solidFill>
          <a:latin typeface="Gill Sans MT" pitchFamily="34" charset="0"/>
        </a:defRPr>
      </a:lvl2pPr>
      <a:lvl3pPr algn="l" rtl="0" fontAlgn="base">
        <a:spcBef>
          <a:spcPct val="0"/>
        </a:spcBef>
        <a:spcAft>
          <a:spcPct val="0"/>
        </a:spcAft>
        <a:defRPr sz="4300">
          <a:solidFill>
            <a:srgbClr val="572314"/>
          </a:solidFill>
          <a:latin typeface="Gill Sans MT" pitchFamily="34" charset="0"/>
        </a:defRPr>
      </a:lvl3pPr>
      <a:lvl4pPr algn="l" rtl="0" fontAlgn="base">
        <a:spcBef>
          <a:spcPct val="0"/>
        </a:spcBef>
        <a:spcAft>
          <a:spcPct val="0"/>
        </a:spcAft>
        <a:defRPr sz="4300">
          <a:solidFill>
            <a:srgbClr val="572314"/>
          </a:solidFill>
          <a:latin typeface="Gill Sans MT" pitchFamily="34" charset="0"/>
        </a:defRPr>
      </a:lvl4pPr>
      <a:lvl5pPr algn="l" rtl="0" fontAlgn="base">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fontAlgn="base">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fontAlgn="base">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youtube.com/watch?v=dVK09KdNKME"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4"/>
          <p:cNvSpPr>
            <a:spLocks noGrp="1"/>
          </p:cNvSpPr>
          <p:nvPr>
            <p:ph type="ctrTitle"/>
          </p:nvPr>
        </p:nvSpPr>
        <p:spPr>
          <a:xfrm>
            <a:off x="1066800" y="609600"/>
            <a:ext cx="8077200" cy="781050"/>
          </a:xfrm>
        </p:spPr>
        <p:txBody>
          <a:bodyPr/>
          <a:lstStyle/>
          <a:p>
            <a:pPr fontAlgn="auto">
              <a:spcAft>
                <a:spcPts val="0"/>
              </a:spcAft>
              <a:defRPr/>
            </a:pPr>
            <a:r>
              <a:rPr lang="en-US" sz="4000" dirty="0" smtClean="0">
                <a:solidFill>
                  <a:schemeClr val="tx2">
                    <a:satMod val="130000"/>
                  </a:schemeClr>
                </a:solidFill>
              </a:rPr>
              <a:t>Carotid Artery Disease and Stroke </a:t>
            </a:r>
          </a:p>
        </p:txBody>
      </p:sp>
      <p:sp>
        <p:nvSpPr>
          <p:cNvPr id="14338" name="Rectangle 5"/>
          <p:cNvSpPr>
            <a:spLocks noGrp="1"/>
          </p:cNvSpPr>
          <p:nvPr>
            <p:ph type="subTitle" idx="1"/>
          </p:nvPr>
        </p:nvSpPr>
        <p:spPr>
          <a:xfrm>
            <a:off x="914400" y="1600200"/>
            <a:ext cx="4160838" cy="2362200"/>
          </a:xfrm>
        </p:spPr>
        <p:txBody>
          <a:bodyPr/>
          <a:lstStyle/>
          <a:p>
            <a:pPr marL="26988"/>
            <a:r>
              <a:rPr lang="en-US" smtClean="0">
                <a:solidFill>
                  <a:schemeClr val="tx1"/>
                </a:solidFill>
              </a:rPr>
              <a:t>Shawna Storm </a:t>
            </a:r>
          </a:p>
          <a:p>
            <a:pPr marL="26988"/>
            <a:r>
              <a:rPr lang="en-US" smtClean="0">
                <a:solidFill>
                  <a:schemeClr val="tx1"/>
                </a:solidFill>
              </a:rPr>
              <a:t>Khoa Nguyen </a:t>
            </a:r>
          </a:p>
          <a:p>
            <a:pPr marL="26988"/>
            <a:r>
              <a:rPr lang="en-US" smtClean="0">
                <a:solidFill>
                  <a:schemeClr val="tx1"/>
                </a:solidFill>
              </a:rPr>
              <a:t>Lois Syse </a:t>
            </a:r>
          </a:p>
          <a:p>
            <a:pPr marL="26988"/>
            <a:r>
              <a:rPr lang="en-US" smtClean="0">
                <a:solidFill>
                  <a:schemeClr val="tx1"/>
                </a:solidFill>
              </a:rPr>
              <a:t>Katie Chamberlain</a:t>
            </a:r>
          </a:p>
        </p:txBody>
      </p:sp>
      <p:pic>
        <p:nvPicPr>
          <p:cNvPr id="14339" name="Picture 3"/>
          <p:cNvPicPr>
            <a:picLocks noChangeAspect="1" noChangeArrowheads="1"/>
          </p:cNvPicPr>
          <p:nvPr/>
        </p:nvPicPr>
        <p:blipFill>
          <a:blip r:embed="rId2"/>
          <a:srcRect/>
          <a:stretch>
            <a:fillRect/>
          </a:stretch>
        </p:blipFill>
        <p:spPr bwMode="auto">
          <a:xfrm>
            <a:off x="4191000" y="1524000"/>
            <a:ext cx="3962400" cy="495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3"/>
          <p:cNvSpPr>
            <a:spLocks noGrp="1"/>
          </p:cNvSpPr>
          <p:nvPr>
            <p:ph type="title" idx="4294967295"/>
          </p:nvPr>
        </p:nvSpPr>
        <p:spPr>
          <a:xfrm>
            <a:off x="990600" y="274638"/>
            <a:ext cx="7239000" cy="1143000"/>
          </a:xfrm>
        </p:spPr>
        <p:txBody>
          <a:bodyPr/>
          <a:lstStyle/>
          <a:p>
            <a:pPr fontAlgn="auto">
              <a:spcAft>
                <a:spcPts val="0"/>
              </a:spcAft>
              <a:defRPr/>
            </a:pPr>
            <a:r>
              <a:rPr lang="en-US" sz="3600" dirty="0" smtClean="0">
                <a:solidFill>
                  <a:schemeClr val="tx2">
                    <a:satMod val="130000"/>
                  </a:schemeClr>
                </a:solidFill>
                <a:latin typeface="+mn-lt"/>
              </a:rPr>
              <a:t>Carotid Artery Disease (CAD)</a:t>
            </a:r>
          </a:p>
        </p:txBody>
      </p:sp>
      <p:sp>
        <p:nvSpPr>
          <p:cNvPr id="24580" name="Content Placeholder 4"/>
          <p:cNvSpPr>
            <a:spLocks noGrp="1"/>
          </p:cNvSpPr>
          <p:nvPr>
            <p:ph sz="half" idx="4294967295"/>
          </p:nvPr>
        </p:nvSpPr>
        <p:spPr>
          <a:xfrm>
            <a:off x="990600" y="1371600"/>
            <a:ext cx="3886200" cy="4378325"/>
          </a:xfrm>
        </p:spPr>
        <p:txBody>
          <a:bodyPr>
            <a:normAutofit fontScale="92500" lnSpcReduction="20000"/>
          </a:bodyPr>
          <a:lstStyle/>
          <a:p>
            <a:pPr marL="365760" indent="-283464" fontAlgn="auto">
              <a:spcAft>
                <a:spcPts val="0"/>
              </a:spcAft>
              <a:buFont typeface="Wingdings 2"/>
              <a:buChar char=""/>
              <a:defRPr/>
            </a:pPr>
            <a:r>
              <a:rPr lang="en-US" sz="2000" dirty="0" smtClean="0"/>
              <a:t>Carotid artery disease is also called carotid artery </a:t>
            </a:r>
            <a:r>
              <a:rPr lang="en-US" sz="2000" dirty="0" err="1" smtClean="0"/>
              <a:t>stenosis</a:t>
            </a:r>
            <a:r>
              <a:rPr lang="en-US" sz="2000" dirty="0" smtClean="0"/>
              <a:t> </a:t>
            </a:r>
          </a:p>
          <a:p>
            <a:pPr marL="365760" indent="-283464" fontAlgn="auto">
              <a:spcAft>
                <a:spcPts val="0"/>
              </a:spcAft>
              <a:buFont typeface="Wingdings 2"/>
              <a:buChar char=""/>
              <a:defRPr/>
            </a:pPr>
            <a:r>
              <a:rPr lang="en-US" sz="2000" dirty="0" smtClean="0"/>
              <a:t>The term refers to the narrowing of the carotid arteries. This narrowing is usually caused by the buildup of fatty substances and cholesterol deposits, called plaque. </a:t>
            </a:r>
          </a:p>
          <a:p>
            <a:pPr marL="365760" indent="-283464" fontAlgn="auto">
              <a:spcAft>
                <a:spcPts val="0"/>
              </a:spcAft>
              <a:buFont typeface="Wingdings 2"/>
              <a:buChar char=""/>
              <a:defRPr/>
            </a:pPr>
            <a:r>
              <a:rPr lang="en-US" sz="2000" dirty="0" smtClean="0"/>
              <a:t>Carotid artery occlusion refers to complete blockage of the artery. When the carotid arteries are obstructed, you are at an increased risk for a stroke, the third leading cause of death in the U.S. </a:t>
            </a:r>
          </a:p>
        </p:txBody>
      </p:sp>
      <p:pic>
        <p:nvPicPr>
          <p:cNvPr id="15363" name="Picture 2"/>
          <p:cNvPicPr>
            <a:picLocks noChangeAspect="1" noChangeArrowheads="1"/>
          </p:cNvPicPr>
          <p:nvPr/>
        </p:nvPicPr>
        <p:blipFill>
          <a:blip r:embed="rId3"/>
          <a:srcRect/>
          <a:stretch>
            <a:fillRect/>
          </a:stretch>
        </p:blipFill>
        <p:spPr bwMode="auto">
          <a:xfrm>
            <a:off x="4876800" y="1295400"/>
            <a:ext cx="4038600" cy="44719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idx="4294967295"/>
          </p:nvPr>
        </p:nvSpPr>
        <p:spPr>
          <a:xfrm>
            <a:off x="914400" y="274638"/>
            <a:ext cx="7315200" cy="1143000"/>
          </a:xfrm>
        </p:spPr>
        <p:txBody>
          <a:bodyPr/>
          <a:lstStyle/>
          <a:p>
            <a:pPr fontAlgn="auto">
              <a:spcAft>
                <a:spcPts val="0"/>
              </a:spcAft>
              <a:defRPr/>
            </a:pPr>
            <a:r>
              <a:rPr lang="en-US" dirty="0" smtClean="0">
                <a:solidFill>
                  <a:schemeClr val="tx2">
                    <a:satMod val="130000"/>
                  </a:schemeClr>
                </a:solidFill>
                <a:latin typeface="+mn-lt"/>
              </a:rPr>
              <a:t>CAD cont…</a:t>
            </a:r>
          </a:p>
        </p:txBody>
      </p:sp>
      <p:sp>
        <p:nvSpPr>
          <p:cNvPr id="17410" name="Text Placeholder 2"/>
          <p:cNvSpPr>
            <a:spLocks noGrp="1"/>
          </p:cNvSpPr>
          <p:nvPr>
            <p:ph type="body" idx="4294967295"/>
          </p:nvPr>
        </p:nvSpPr>
        <p:spPr>
          <a:xfrm>
            <a:off x="990600" y="990600"/>
            <a:ext cx="4040188" cy="639763"/>
          </a:xfrm>
        </p:spPr>
        <p:txBody>
          <a:bodyPr anchor="b"/>
          <a:lstStyle/>
          <a:p>
            <a:pPr marL="0" indent="0">
              <a:buFont typeface="Arial" charset="0"/>
              <a:buNone/>
            </a:pPr>
            <a:r>
              <a:rPr lang="en-US" sz="2400" b="1" smtClean="0"/>
              <a:t>Risk Factors..</a:t>
            </a:r>
          </a:p>
        </p:txBody>
      </p:sp>
      <p:sp>
        <p:nvSpPr>
          <p:cNvPr id="26628" name="Content Placeholder 3"/>
          <p:cNvSpPr>
            <a:spLocks noGrp="1"/>
          </p:cNvSpPr>
          <p:nvPr>
            <p:ph sz="half" idx="4294967295"/>
          </p:nvPr>
        </p:nvSpPr>
        <p:spPr>
          <a:xfrm>
            <a:off x="838200" y="1600200"/>
            <a:ext cx="4040188" cy="3951288"/>
          </a:xfrm>
        </p:spPr>
        <p:txBody>
          <a:bodyPr>
            <a:normAutofit fontScale="92500" lnSpcReduction="10000"/>
          </a:bodyPr>
          <a:lstStyle/>
          <a:p>
            <a:pPr marL="365760" indent="-283464" fontAlgn="auto">
              <a:lnSpc>
                <a:spcPct val="90000"/>
              </a:lnSpc>
              <a:spcAft>
                <a:spcPts val="0"/>
              </a:spcAft>
              <a:buFont typeface="Wingdings 2"/>
              <a:buChar char=""/>
              <a:defRPr/>
            </a:pPr>
            <a:r>
              <a:rPr lang="en-US" sz="1800" dirty="0" smtClean="0"/>
              <a:t>Age</a:t>
            </a:r>
          </a:p>
          <a:p>
            <a:pPr marL="640080" lvl="1" indent="-237744" fontAlgn="auto">
              <a:lnSpc>
                <a:spcPct val="90000"/>
              </a:lnSpc>
              <a:spcAft>
                <a:spcPts val="0"/>
              </a:spcAft>
              <a:buFont typeface="Verdana"/>
              <a:buChar char="◦"/>
              <a:defRPr/>
            </a:pPr>
            <a:r>
              <a:rPr lang="en-US" sz="1800" dirty="0" smtClean="0"/>
              <a:t>Men under the age of 75 have a greater risk than women. Women have a greater risk over the age of 75. </a:t>
            </a:r>
          </a:p>
          <a:p>
            <a:pPr marL="365760" indent="-283464" fontAlgn="auto">
              <a:lnSpc>
                <a:spcPct val="90000"/>
              </a:lnSpc>
              <a:spcAft>
                <a:spcPts val="0"/>
              </a:spcAft>
              <a:buFont typeface="Wingdings 2"/>
              <a:buChar char=""/>
              <a:defRPr/>
            </a:pPr>
            <a:r>
              <a:rPr lang="en-US" sz="1800" dirty="0" smtClean="0"/>
              <a:t>Heredity</a:t>
            </a:r>
          </a:p>
          <a:p>
            <a:pPr marL="640080" lvl="1" indent="-237744" fontAlgn="auto">
              <a:lnSpc>
                <a:spcPct val="90000"/>
              </a:lnSpc>
              <a:spcAft>
                <a:spcPts val="0"/>
              </a:spcAft>
              <a:buFont typeface="Verdana"/>
              <a:buChar char="◦"/>
              <a:defRPr/>
            </a:pPr>
            <a:r>
              <a:rPr lang="en-US" sz="1800" dirty="0" smtClean="0"/>
              <a:t>If one of your parents had it before 50, your risk is significantly increase</a:t>
            </a:r>
          </a:p>
          <a:p>
            <a:pPr marL="365760" indent="-283464" fontAlgn="auto">
              <a:lnSpc>
                <a:spcPct val="90000"/>
              </a:lnSpc>
              <a:spcAft>
                <a:spcPts val="0"/>
              </a:spcAft>
              <a:buFont typeface="Wingdings 2"/>
              <a:buChar char=""/>
              <a:defRPr/>
            </a:pPr>
            <a:r>
              <a:rPr lang="en-US" sz="1800" dirty="0" smtClean="0"/>
              <a:t>Being male</a:t>
            </a:r>
          </a:p>
          <a:p>
            <a:pPr marL="640080" lvl="1" indent="-237744" fontAlgn="auto">
              <a:lnSpc>
                <a:spcPct val="90000"/>
              </a:lnSpc>
              <a:spcAft>
                <a:spcPts val="0"/>
              </a:spcAft>
              <a:buFont typeface="Verdana"/>
              <a:buChar char="◦"/>
              <a:defRPr/>
            </a:pPr>
            <a:r>
              <a:rPr lang="en-US" sz="1800" dirty="0" smtClean="0"/>
              <a:t>Men are more likely to be affected than women  before the age of 50</a:t>
            </a:r>
          </a:p>
          <a:p>
            <a:pPr marL="365760" indent="-283464" fontAlgn="auto">
              <a:lnSpc>
                <a:spcPct val="90000"/>
              </a:lnSpc>
              <a:spcAft>
                <a:spcPts val="0"/>
              </a:spcAft>
              <a:buFont typeface="Wingdings 2"/>
              <a:buChar char=""/>
              <a:defRPr/>
            </a:pPr>
            <a:r>
              <a:rPr lang="en-US" sz="1800" dirty="0" smtClean="0"/>
              <a:t>Obesity</a:t>
            </a:r>
          </a:p>
          <a:p>
            <a:pPr marL="640080" lvl="1" indent="-237744" fontAlgn="auto">
              <a:lnSpc>
                <a:spcPct val="90000"/>
              </a:lnSpc>
              <a:spcAft>
                <a:spcPts val="0"/>
              </a:spcAft>
              <a:buFont typeface="Verdana"/>
              <a:buChar char="◦"/>
              <a:defRPr/>
            </a:pPr>
            <a:r>
              <a:rPr lang="en-US" sz="1800" dirty="0" smtClean="0"/>
              <a:t>Distribution of excess weight (abdominal girth, or “pot belly”)</a:t>
            </a:r>
          </a:p>
          <a:p>
            <a:pPr marL="640080" lvl="1" indent="-237744" fontAlgn="auto">
              <a:lnSpc>
                <a:spcPct val="90000"/>
              </a:lnSpc>
              <a:spcAft>
                <a:spcPts val="0"/>
              </a:spcAft>
              <a:buFont typeface="Arial" charset="0"/>
              <a:buNone/>
              <a:defRPr/>
            </a:pPr>
            <a:endParaRPr lang="en-US" sz="1200" dirty="0" smtClean="0">
              <a:latin typeface="Arial Narrow" pitchFamily="34" charset="0"/>
            </a:endParaRPr>
          </a:p>
        </p:txBody>
      </p:sp>
      <p:sp>
        <p:nvSpPr>
          <p:cNvPr id="17412" name="Text Placeholder 4"/>
          <p:cNvSpPr>
            <a:spLocks noGrp="1"/>
          </p:cNvSpPr>
          <p:nvPr>
            <p:ph type="body" sz="quarter" idx="4294967295"/>
          </p:nvPr>
        </p:nvSpPr>
        <p:spPr>
          <a:xfrm>
            <a:off x="5102225" y="990600"/>
            <a:ext cx="4041775" cy="639763"/>
          </a:xfrm>
        </p:spPr>
        <p:txBody>
          <a:bodyPr anchor="b"/>
          <a:lstStyle/>
          <a:p>
            <a:pPr marL="0" indent="0">
              <a:buFont typeface="Arial" charset="0"/>
              <a:buNone/>
            </a:pPr>
            <a:r>
              <a:rPr lang="en-US" sz="2400" b="1" smtClean="0"/>
              <a:t>Risk cont…</a:t>
            </a:r>
          </a:p>
        </p:txBody>
      </p:sp>
      <p:sp>
        <p:nvSpPr>
          <p:cNvPr id="17413" name="Content Placeholder 5"/>
          <p:cNvSpPr>
            <a:spLocks noGrp="1"/>
          </p:cNvSpPr>
          <p:nvPr>
            <p:ph sz="quarter" idx="4294967295"/>
          </p:nvPr>
        </p:nvSpPr>
        <p:spPr>
          <a:xfrm>
            <a:off x="5102225" y="1600200"/>
            <a:ext cx="4041775" cy="3951288"/>
          </a:xfrm>
        </p:spPr>
        <p:txBody>
          <a:bodyPr/>
          <a:lstStyle/>
          <a:p>
            <a:pPr>
              <a:lnSpc>
                <a:spcPct val="90000"/>
              </a:lnSpc>
            </a:pPr>
            <a:r>
              <a:rPr lang="en-US" sz="1800" smtClean="0"/>
              <a:t>Smoking</a:t>
            </a:r>
          </a:p>
          <a:p>
            <a:pPr lvl="1">
              <a:lnSpc>
                <a:spcPct val="90000"/>
              </a:lnSpc>
            </a:pPr>
            <a:r>
              <a:rPr lang="en-US" sz="1800" smtClean="0"/>
              <a:t>Smoking among young women may be one explanation for increased CAD in females</a:t>
            </a:r>
          </a:p>
          <a:p>
            <a:pPr>
              <a:lnSpc>
                <a:spcPct val="90000"/>
              </a:lnSpc>
            </a:pPr>
            <a:endParaRPr lang="en-US" sz="2000" smtClean="0"/>
          </a:p>
          <a:p>
            <a:pPr>
              <a:lnSpc>
                <a:spcPct val="90000"/>
              </a:lnSpc>
            </a:pPr>
            <a:r>
              <a:rPr lang="en-US" sz="1800" smtClean="0"/>
              <a:t>High Blood Pressure (hypertension)</a:t>
            </a:r>
          </a:p>
          <a:p>
            <a:pPr>
              <a:lnSpc>
                <a:spcPct val="90000"/>
              </a:lnSpc>
            </a:pPr>
            <a:r>
              <a:rPr lang="en-US" sz="1800" smtClean="0"/>
              <a:t>Cholesterol- abnormal lipids or high cholesterol </a:t>
            </a:r>
          </a:p>
          <a:p>
            <a:pPr>
              <a:lnSpc>
                <a:spcPct val="90000"/>
              </a:lnSpc>
            </a:pPr>
            <a:r>
              <a:rPr lang="en-US" sz="1800" smtClean="0"/>
              <a:t>Diabetes</a:t>
            </a:r>
          </a:p>
          <a:p>
            <a:pPr>
              <a:lnSpc>
                <a:spcPct val="90000"/>
              </a:lnSpc>
            </a:pPr>
            <a:r>
              <a:rPr lang="en-US" sz="1800" smtClean="0"/>
              <a:t>Heart disease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idx="4294967295"/>
          </p:nvPr>
        </p:nvSpPr>
        <p:spPr>
          <a:xfrm>
            <a:off x="1066800" y="274638"/>
            <a:ext cx="7162800" cy="1143000"/>
          </a:xfrm>
        </p:spPr>
        <p:txBody>
          <a:bodyPr/>
          <a:lstStyle/>
          <a:p>
            <a:pPr fontAlgn="auto">
              <a:spcAft>
                <a:spcPts val="0"/>
              </a:spcAft>
              <a:defRPr/>
            </a:pPr>
            <a:r>
              <a:rPr lang="en-US" dirty="0" smtClean="0">
                <a:solidFill>
                  <a:schemeClr val="tx2">
                    <a:satMod val="130000"/>
                  </a:schemeClr>
                </a:solidFill>
              </a:rPr>
              <a:t>Signs and Symptoms</a:t>
            </a:r>
          </a:p>
        </p:txBody>
      </p:sp>
      <p:sp>
        <p:nvSpPr>
          <p:cNvPr id="20483" name="Rectangle 3"/>
          <p:cNvSpPr>
            <a:spLocks noGrp="1"/>
          </p:cNvSpPr>
          <p:nvPr>
            <p:ph type="body" sz="half" idx="4294967295"/>
          </p:nvPr>
        </p:nvSpPr>
        <p:spPr>
          <a:xfrm>
            <a:off x="990600" y="1371600"/>
            <a:ext cx="4343400" cy="2895600"/>
          </a:xfrm>
        </p:spPr>
        <p:txBody>
          <a:bodyPr>
            <a:normAutofit/>
          </a:bodyPr>
          <a:lstStyle/>
          <a:p>
            <a:pPr algn="ctr">
              <a:buFont typeface="Arial" charset="0"/>
              <a:buNone/>
            </a:pPr>
            <a:r>
              <a:rPr lang="en-US" sz="2400" b="1" i="1" u="sng" smtClean="0"/>
              <a:t>Symptoms</a:t>
            </a:r>
          </a:p>
          <a:p>
            <a:r>
              <a:rPr lang="en-US" sz="1600" smtClean="0"/>
              <a:t>Weakness in one part of your body</a:t>
            </a:r>
          </a:p>
          <a:p>
            <a:r>
              <a:rPr lang="en-US" sz="1600" smtClean="0"/>
              <a:t>Blurred vision</a:t>
            </a:r>
          </a:p>
          <a:p>
            <a:r>
              <a:rPr lang="en-US" sz="1600" smtClean="0"/>
              <a:t>Confusion</a:t>
            </a:r>
          </a:p>
          <a:p>
            <a:r>
              <a:rPr lang="en-US" sz="1600" smtClean="0"/>
              <a:t>Loss of memory</a:t>
            </a:r>
          </a:p>
          <a:p>
            <a:r>
              <a:rPr lang="en-US" sz="1600" smtClean="0"/>
              <a:t>Problems with speech and language</a:t>
            </a:r>
          </a:p>
          <a:p>
            <a:r>
              <a:rPr lang="en-US" sz="1600" smtClean="0"/>
              <a:t>Loss of sensation</a:t>
            </a:r>
          </a:p>
        </p:txBody>
      </p:sp>
      <p:sp>
        <p:nvSpPr>
          <p:cNvPr id="19459" name="Rectangle 4"/>
          <p:cNvSpPr>
            <a:spLocks noGrp="1"/>
          </p:cNvSpPr>
          <p:nvPr>
            <p:ph type="body" sz="half" idx="4294967295"/>
          </p:nvPr>
        </p:nvSpPr>
        <p:spPr>
          <a:xfrm>
            <a:off x="5105400" y="1371600"/>
            <a:ext cx="4038600" cy="2239963"/>
          </a:xfrm>
        </p:spPr>
        <p:txBody>
          <a:bodyPr/>
          <a:lstStyle/>
          <a:p>
            <a:pPr algn="ctr">
              <a:lnSpc>
                <a:spcPct val="90000"/>
              </a:lnSpc>
              <a:buFont typeface="Arial" charset="0"/>
              <a:buNone/>
            </a:pPr>
            <a:r>
              <a:rPr lang="en-US" sz="2400" b="1" i="1" u="sng" smtClean="0"/>
              <a:t>Signs</a:t>
            </a:r>
          </a:p>
          <a:p>
            <a:pPr>
              <a:lnSpc>
                <a:spcPct val="90000"/>
              </a:lnSpc>
            </a:pPr>
            <a:r>
              <a:rPr lang="en-US" sz="1600" smtClean="0"/>
              <a:t>Health care provider may hear bruit sound when placing a stethoscope to listen to the blood flow in the neck</a:t>
            </a:r>
          </a:p>
        </p:txBody>
      </p:sp>
      <p:pic>
        <p:nvPicPr>
          <p:cNvPr id="19460" name="Picture 2"/>
          <p:cNvPicPr>
            <a:picLocks noChangeAspect="1" noChangeArrowheads="1"/>
          </p:cNvPicPr>
          <p:nvPr/>
        </p:nvPicPr>
        <p:blipFill>
          <a:blip r:embed="rId2"/>
          <a:srcRect/>
          <a:stretch>
            <a:fillRect/>
          </a:stretch>
        </p:blipFill>
        <p:spPr bwMode="auto">
          <a:xfrm>
            <a:off x="5638800" y="2667000"/>
            <a:ext cx="3194050" cy="3886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idx="4294967295"/>
          </p:nvPr>
        </p:nvSpPr>
        <p:spPr>
          <a:xfrm>
            <a:off x="1143000" y="274638"/>
            <a:ext cx="7086600" cy="1143000"/>
          </a:xfrm>
        </p:spPr>
        <p:txBody>
          <a:bodyPr/>
          <a:lstStyle/>
          <a:p>
            <a:pPr fontAlgn="auto">
              <a:spcAft>
                <a:spcPts val="0"/>
              </a:spcAft>
              <a:defRPr/>
            </a:pPr>
            <a:r>
              <a:rPr lang="en-US" dirty="0" smtClean="0">
                <a:solidFill>
                  <a:schemeClr val="tx2">
                    <a:satMod val="130000"/>
                  </a:schemeClr>
                </a:solidFill>
              </a:rPr>
              <a:t>CAD Testing</a:t>
            </a:r>
          </a:p>
        </p:txBody>
      </p:sp>
      <p:sp>
        <p:nvSpPr>
          <p:cNvPr id="21507" name="Content Placeholder 2"/>
          <p:cNvSpPr>
            <a:spLocks noGrp="1"/>
          </p:cNvSpPr>
          <p:nvPr>
            <p:ph idx="4294967295"/>
          </p:nvPr>
        </p:nvSpPr>
        <p:spPr>
          <a:xfrm>
            <a:off x="990600" y="1600200"/>
            <a:ext cx="3505200" cy="4525963"/>
          </a:xfrm>
        </p:spPr>
        <p:txBody>
          <a:bodyPr>
            <a:normAutofit lnSpcReduction="10000"/>
          </a:bodyPr>
          <a:lstStyle/>
          <a:p>
            <a:pPr marL="365760" indent="-283464" fontAlgn="auto">
              <a:lnSpc>
                <a:spcPct val="90000"/>
              </a:lnSpc>
              <a:spcAft>
                <a:spcPts val="0"/>
              </a:spcAft>
              <a:buFont typeface="Wingdings 2"/>
              <a:buChar char=""/>
              <a:defRPr/>
            </a:pPr>
            <a:r>
              <a:rPr lang="en-US" sz="2000" dirty="0" smtClean="0"/>
              <a:t>Blood tests to check cholesterol and triglycerides</a:t>
            </a:r>
          </a:p>
          <a:p>
            <a:pPr marL="365760" indent="-283464" fontAlgn="auto">
              <a:lnSpc>
                <a:spcPct val="90000"/>
              </a:lnSpc>
              <a:spcAft>
                <a:spcPts val="0"/>
              </a:spcAft>
              <a:buFont typeface="Wingdings 2"/>
              <a:buChar char=""/>
              <a:defRPr/>
            </a:pPr>
            <a:r>
              <a:rPr lang="en-US" sz="2000" dirty="0" smtClean="0"/>
              <a:t>Blood sugar (glucose) test</a:t>
            </a:r>
          </a:p>
          <a:p>
            <a:pPr marL="365760" indent="-283464" fontAlgn="auto">
              <a:lnSpc>
                <a:spcPct val="90000"/>
              </a:lnSpc>
              <a:spcAft>
                <a:spcPts val="0"/>
              </a:spcAft>
              <a:buFont typeface="Wingdings 2"/>
              <a:buChar char=""/>
              <a:defRPr/>
            </a:pPr>
            <a:r>
              <a:rPr lang="en-US" sz="2000" dirty="0" smtClean="0"/>
              <a:t>Ultrasound of the carotid arteries to see how well blood is flowing through the carotid artery</a:t>
            </a:r>
          </a:p>
          <a:p>
            <a:pPr marL="365760" indent="-283464" fontAlgn="auto">
              <a:lnSpc>
                <a:spcPct val="90000"/>
              </a:lnSpc>
              <a:spcAft>
                <a:spcPts val="0"/>
              </a:spcAft>
              <a:buFont typeface="Wingdings 2"/>
              <a:buChar char=""/>
              <a:defRPr/>
            </a:pPr>
            <a:r>
              <a:rPr lang="en-US" sz="2000" dirty="0" smtClean="0"/>
              <a:t>Magnetic resonance angiography (MRA)</a:t>
            </a:r>
          </a:p>
          <a:p>
            <a:pPr marL="365760" indent="-283464" fontAlgn="auto">
              <a:lnSpc>
                <a:spcPct val="90000"/>
              </a:lnSpc>
              <a:spcAft>
                <a:spcPts val="0"/>
              </a:spcAft>
              <a:buFont typeface="Wingdings 2"/>
              <a:buChar char=""/>
              <a:defRPr/>
            </a:pPr>
            <a:r>
              <a:rPr lang="en-US" sz="2000" dirty="0" smtClean="0"/>
              <a:t>Computerized </a:t>
            </a:r>
            <a:r>
              <a:rPr lang="en-US" sz="2000" dirty="0" err="1" smtClean="0"/>
              <a:t>tomographic</a:t>
            </a:r>
            <a:r>
              <a:rPr lang="en-US" sz="2000" dirty="0" smtClean="0"/>
              <a:t> angiography (CTA)</a:t>
            </a:r>
          </a:p>
          <a:p>
            <a:pPr marL="365760" indent="-283464" fontAlgn="auto">
              <a:lnSpc>
                <a:spcPct val="90000"/>
              </a:lnSpc>
              <a:spcAft>
                <a:spcPts val="0"/>
              </a:spcAft>
              <a:buFont typeface="Wingdings 2"/>
              <a:buChar char=""/>
              <a:defRPr/>
            </a:pPr>
            <a:r>
              <a:rPr lang="en-US" sz="2000" dirty="0" smtClean="0"/>
              <a:t>Carotid  or cerebral angiography</a:t>
            </a:r>
          </a:p>
        </p:txBody>
      </p:sp>
      <p:pic>
        <p:nvPicPr>
          <p:cNvPr id="20483" name="Picture 2"/>
          <p:cNvPicPr>
            <a:picLocks noChangeAspect="1" noChangeArrowheads="1"/>
          </p:cNvPicPr>
          <p:nvPr/>
        </p:nvPicPr>
        <p:blipFill>
          <a:blip r:embed="rId2"/>
          <a:srcRect/>
          <a:stretch>
            <a:fillRect/>
          </a:stretch>
        </p:blipFill>
        <p:spPr bwMode="auto">
          <a:xfrm>
            <a:off x="5486400" y="304800"/>
            <a:ext cx="2857500" cy="2657475"/>
          </a:xfrm>
          <a:prstGeom prst="rect">
            <a:avLst/>
          </a:prstGeom>
          <a:noFill/>
          <a:ln w="9525">
            <a:noFill/>
            <a:miter lim="800000"/>
            <a:headEnd/>
            <a:tailEnd/>
          </a:ln>
        </p:spPr>
      </p:pic>
      <p:sp>
        <p:nvSpPr>
          <p:cNvPr id="20484" name="TextBox 4"/>
          <p:cNvSpPr txBox="1">
            <a:spLocks noChangeArrowheads="1"/>
          </p:cNvSpPr>
          <p:nvPr/>
        </p:nvSpPr>
        <p:spPr bwMode="auto">
          <a:xfrm>
            <a:off x="4816475" y="2895600"/>
            <a:ext cx="4327525" cy="369888"/>
          </a:xfrm>
          <a:prstGeom prst="rect">
            <a:avLst/>
          </a:prstGeom>
          <a:noFill/>
          <a:ln w="9525">
            <a:noFill/>
            <a:miter lim="800000"/>
            <a:headEnd/>
            <a:tailEnd/>
          </a:ln>
        </p:spPr>
        <p:txBody>
          <a:bodyPr wrap="none">
            <a:spAutoFit/>
          </a:bodyPr>
          <a:lstStyle/>
          <a:p>
            <a:r>
              <a:rPr lang="en-US"/>
              <a:t>Magnetic resonance angiography (MRA)</a:t>
            </a:r>
          </a:p>
        </p:txBody>
      </p:sp>
      <p:pic>
        <p:nvPicPr>
          <p:cNvPr id="20485" name="Picture 3"/>
          <p:cNvPicPr>
            <a:picLocks noChangeAspect="1" noChangeArrowheads="1"/>
          </p:cNvPicPr>
          <p:nvPr/>
        </p:nvPicPr>
        <p:blipFill>
          <a:blip r:embed="rId3"/>
          <a:srcRect/>
          <a:stretch>
            <a:fillRect/>
          </a:stretch>
        </p:blipFill>
        <p:spPr bwMode="auto">
          <a:xfrm>
            <a:off x="4686300" y="3200400"/>
            <a:ext cx="4457700" cy="3200400"/>
          </a:xfrm>
          <a:prstGeom prst="rect">
            <a:avLst/>
          </a:prstGeom>
          <a:noFill/>
          <a:ln w="9525">
            <a:noFill/>
            <a:miter lim="800000"/>
            <a:headEnd/>
            <a:tailEnd/>
          </a:ln>
        </p:spPr>
      </p:pic>
      <p:sp>
        <p:nvSpPr>
          <p:cNvPr id="20486" name="TextBox 6"/>
          <p:cNvSpPr txBox="1">
            <a:spLocks noChangeArrowheads="1"/>
          </p:cNvSpPr>
          <p:nvPr/>
        </p:nvSpPr>
        <p:spPr bwMode="auto">
          <a:xfrm>
            <a:off x="5867400" y="6324600"/>
            <a:ext cx="2667000" cy="338138"/>
          </a:xfrm>
          <a:prstGeom prst="rect">
            <a:avLst/>
          </a:prstGeom>
          <a:noFill/>
          <a:ln w="9525">
            <a:noFill/>
            <a:miter lim="800000"/>
            <a:headEnd/>
            <a:tailEnd/>
          </a:ln>
        </p:spPr>
        <p:txBody>
          <a:bodyPr>
            <a:spAutoFit/>
          </a:bodyPr>
          <a:lstStyle/>
          <a:p>
            <a:r>
              <a:rPr lang="en-US" sz="1600"/>
              <a:t>Cerebral angiography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idx="4294967295"/>
          </p:nvPr>
        </p:nvSpPr>
        <p:spPr>
          <a:xfrm>
            <a:off x="1066800" y="274638"/>
            <a:ext cx="7162800" cy="1143000"/>
          </a:xfrm>
        </p:spPr>
        <p:txBody>
          <a:bodyPr/>
          <a:lstStyle/>
          <a:p>
            <a:pPr fontAlgn="auto">
              <a:spcAft>
                <a:spcPts val="0"/>
              </a:spcAft>
              <a:defRPr/>
            </a:pPr>
            <a:r>
              <a:rPr lang="en-US" dirty="0" smtClean="0">
                <a:solidFill>
                  <a:schemeClr val="tx2">
                    <a:satMod val="130000"/>
                  </a:schemeClr>
                </a:solidFill>
              </a:rPr>
              <a:t>Stroke</a:t>
            </a:r>
          </a:p>
        </p:txBody>
      </p:sp>
      <p:sp>
        <p:nvSpPr>
          <p:cNvPr id="21506" name="Text Placeholder 6"/>
          <p:cNvSpPr>
            <a:spLocks noGrp="1"/>
          </p:cNvSpPr>
          <p:nvPr>
            <p:ph type="body" idx="4294967295"/>
          </p:nvPr>
        </p:nvSpPr>
        <p:spPr>
          <a:xfrm>
            <a:off x="1219200" y="1066800"/>
            <a:ext cx="4040188" cy="639763"/>
          </a:xfrm>
        </p:spPr>
        <p:txBody>
          <a:bodyPr anchor="b"/>
          <a:lstStyle/>
          <a:p>
            <a:pPr marL="0" indent="0">
              <a:buFont typeface="Arial" charset="0"/>
              <a:buNone/>
            </a:pPr>
            <a:r>
              <a:rPr lang="en-US" sz="2400" b="1" smtClean="0"/>
              <a:t>Definition</a:t>
            </a:r>
          </a:p>
        </p:txBody>
      </p:sp>
      <p:sp>
        <p:nvSpPr>
          <p:cNvPr id="21507" name="Content Placeholder 3"/>
          <p:cNvSpPr>
            <a:spLocks noGrp="1"/>
          </p:cNvSpPr>
          <p:nvPr>
            <p:ph sz="half" idx="4294967295"/>
          </p:nvPr>
        </p:nvSpPr>
        <p:spPr>
          <a:xfrm>
            <a:off x="914400" y="1676400"/>
            <a:ext cx="4040188" cy="1981200"/>
          </a:xfrm>
        </p:spPr>
        <p:txBody>
          <a:bodyPr/>
          <a:lstStyle/>
          <a:p>
            <a:r>
              <a:rPr lang="en-US" sz="1800" smtClean="0"/>
              <a:t>Stroke sometimes called a “brain attack” -- is similar to a heart attack. It occurs when blood flow is cut off from part of the brain</a:t>
            </a:r>
            <a:r>
              <a:rPr lang="en-US" sz="2800" smtClean="0"/>
              <a:t> </a:t>
            </a:r>
            <a:endParaRPr lang="en-US" sz="1800" smtClean="0"/>
          </a:p>
          <a:p>
            <a:r>
              <a:rPr lang="en-US" sz="1800" smtClean="0"/>
              <a:t>It results from disease of the blood vessels supplying the brain.</a:t>
            </a:r>
          </a:p>
        </p:txBody>
      </p:sp>
      <p:sp>
        <p:nvSpPr>
          <p:cNvPr id="21508" name="Text Placeholder 7"/>
          <p:cNvSpPr>
            <a:spLocks noGrp="1"/>
          </p:cNvSpPr>
          <p:nvPr>
            <p:ph type="body" sz="quarter" idx="4294967295"/>
          </p:nvPr>
        </p:nvSpPr>
        <p:spPr>
          <a:xfrm>
            <a:off x="5102225" y="1066800"/>
            <a:ext cx="4041775" cy="639763"/>
          </a:xfrm>
        </p:spPr>
        <p:txBody>
          <a:bodyPr anchor="b"/>
          <a:lstStyle/>
          <a:p>
            <a:pPr marL="0" indent="0">
              <a:buFont typeface="Arial" charset="0"/>
              <a:buNone/>
            </a:pPr>
            <a:r>
              <a:rPr lang="en-US" sz="2400" b="1" smtClean="0"/>
              <a:t>Types and Symptoms</a:t>
            </a:r>
          </a:p>
        </p:txBody>
      </p:sp>
      <p:sp>
        <p:nvSpPr>
          <p:cNvPr id="28678" name="Content Placeholder 8"/>
          <p:cNvSpPr>
            <a:spLocks noGrp="1"/>
          </p:cNvSpPr>
          <p:nvPr>
            <p:ph sz="quarter" idx="4294967295"/>
          </p:nvPr>
        </p:nvSpPr>
        <p:spPr>
          <a:xfrm>
            <a:off x="5102225" y="1676400"/>
            <a:ext cx="4041775" cy="3951288"/>
          </a:xfrm>
        </p:spPr>
        <p:txBody>
          <a:bodyPr>
            <a:normAutofit fontScale="92500" lnSpcReduction="10000"/>
          </a:bodyPr>
          <a:lstStyle/>
          <a:p>
            <a:pPr marL="365760" indent="-283464" fontAlgn="auto">
              <a:spcAft>
                <a:spcPts val="0"/>
              </a:spcAft>
              <a:buFont typeface="Wingdings 2"/>
              <a:buChar char=""/>
              <a:defRPr/>
            </a:pPr>
            <a:r>
              <a:rPr lang="en-US" sz="1800" dirty="0" smtClean="0"/>
              <a:t>Cerebral hemorrhage-</a:t>
            </a:r>
          </a:p>
          <a:p>
            <a:pPr marL="640080" lvl="1" indent="-237744" fontAlgn="auto">
              <a:spcAft>
                <a:spcPts val="0"/>
              </a:spcAft>
              <a:buFont typeface="Verdana"/>
              <a:buChar char="◦"/>
              <a:defRPr/>
            </a:pPr>
            <a:r>
              <a:rPr lang="en-US" sz="1800" dirty="0" smtClean="0"/>
              <a:t>cause by rupture of a blood vessel, with bleeding into the brain (</a:t>
            </a:r>
            <a:r>
              <a:rPr lang="en-US" sz="1800" dirty="0" err="1" smtClean="0"/>
              <a:t>intracerebral</a:t>
            </a:r>
            <a:r>
              <a:rPr lang="en-US" sz="1800" dirty="0" smtClean="0"/>
              <a:t> hemorrhage)</a:t>
            </a:r>
          </a:p>
          <a:p>
            <a:pPr marL="365760" indent="-283464" fontAlgn="auto">
              <a:spcAft>
                <a:spcPts val="0"/>
              </a:spcAft>
              <a:buFont typeface="Wingdings 2"/>
              <a:buChar char=""/>
              <a:defRPr/>
            </a:pPr>
            <a:r>
              <a:rPr lang="en-US" sz="1800" dirty="0" smtClean="0"/>
              <a:t>Cerebral thrombosis-</a:t>
            </a:r>
          </a:p>
          <a:p>
            <a:pPr marL="640080" lvl="1" indent="-237744" fontAlgn="auto">
              <a:spcAft>
                <a:spcPts val="0"/>
              </a:spcAft>
              <a:buFont typeface="Verdana"/>
              <a:buChar char="◦"/>
              <a:defRPr/>
            </a:pPr>
            <a:r>
              <a:rPr lang="en-US" sz="1800" dirty="0" smtClean="0"/>
              <a:t>stems from obstruction of a cerebral blood vessel when a blood clot forms w/n the walls</a:t>
            </a:r>
          </a:p>
          <a:p>
            <a:pPr marL="365760" indent="-283464" fontAlgn="auto">
              <a:spcAft>
                <a:spcPts val="0"/>
              </a:spcAft>
              <a:buFont typeface="Wingdings 2"/>
              <a:buChar char=""/>
              <a:defRPr/>
            </a:pPr>
            <a:r>
              <a:rPr lang="en-US" sz="1800" dirty="0" smtClean="0"/>
              <a:t>Cerebral embolism-</a:t>
            </a:r>
          </a:p>
          <a:p>
            <a:pPr marL="640080" lvl="1" indent="-237744" fontAlgn="auto">
              <a:spcAft>
                <a:spcPts val="0"/>
              </a:spcAft>
              <a:buFont typeface="Verdana"/>
              <a:buChar char="◦"/>
              <a:defRPr/>
            </a:pPr>
            <a:r>
              <a:rPr lang="en-US" sz="1800" dirty="0" smtClean="0"/>
              <a:t>obstruction of a cerebral artery by a blood clot or a foreign body that usually has migrated from another part of the body circulation.</a:t>
            </a:r>
          </a:p>
          <a:p>
            <a:pPr marL="365760" indent="-283464" fontAlgn="auto">
              <a:spcAft>
                <a:spcPts val="0"/>
              </a:spcAft>
              <a:buFont typeface="Wingdings 2"/>
              <a:buChar char=""/>
              <a:defRPr/>
            </a:pPr>
            <a:endParaRPr lang="en-US" sz="2400" dirty="0" smtClean="0"/>
          </a:p>
        </p:txBody>
      </p:sp>
      <p:pic>
        <p:nvPicPr>
          <p:cNvPr id="21510" name="Picture 2"/>
          <p:cNvPicPr>
            <a:picLocks noChangeAspect="1" noChangeArrowheads="1"/>
          </p:cNvPicPr>
          <p:nvPr/>
        </p:nvPicPr>
        <p:blipFill>
          <a:blip r:embed="rId3"/>
          <a:srcRect/>
          <a:stretch>
            <a:fillRect/>
          </a:stretch>
        </p:blipFill>
        <p:spPr bwMode="auto">
          <a:xfrm>
            <a:off x="1219200" y="3619500"/>
            <a:ext cx="3810000" cy="3238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pPr fontAlgn="auto">
              <a:spcAft>
                <a:spcPts val="0"/>
              </a:spcAft>
              <a:defRPr/>
            </a:pPr>
            <a:r>
              <a:rPr lang="en-US" smtClean="0">
                <a:solidFill>
                  <a:schemeClr val="tx2">
                    <a:satMod val="130000"/>
                  </a:schemeClr>
                </a:solidFill>
              </a:rPr>
              <a:t>CAD and Stroke Prevention</a:t>
            </a:r>
          </a:p>
        </p:txBody>
      </p:sp>
      <p:sp>
        <p:nvSpPr>
          <p:cNvPr id="14338" name="Content Placeholder 2"/>
          <p:cNvSpPr>
            <a:spLocks noGrp="1"/>
          </p:cNvSpPr>
          <p:nvPr>
            <p:ph idx="1"/>
          </p:nvPr>
        </p:nvSpPr>
        <p:spPr>
          <a:xfrm>
            <a:off x="4648200" y="1295400"/>
            <a:ext cx="4495800" cy="4525963"/>
          </a:xfrm>
        </p:spPr>
        <p:txBody>
          <a:bodyPr>
            <a:normAutofit lnSpcReduction="10000"/>
          </a:bodyPr>
          <a:lstStyle/>
          <a:p>
            <a:pPr marL="365760" indent="-283464" fontAlgn="auto">
              <a:spcAft>
                <a:spcPts val="0"/>
              </a:spcAft>
              <a:buFont typeface="Wingdings 2"/>
              <a:buChar char=""/>
              <a:defRPr/>
            </a:pPr>
            <a:r>
              <a:rPr lang="en-US" sz="2800" dirty="0" smtClean="0"/>
              <a:t>Watch cholesterol, saturated fat intake and blood pressure</a:t>
            </a:r>
          </a:p>
          <a:p>
            <a:pPr marL="365760" indent="-283464" fontAlgn="auto">
              <a:spcAft>
                <a:spcPts val="0"/>
              </a:spcAft>
              <a:buFont typeface="Wingdings 2"/>
              <a:buChar char=""/>
              <a:defRPr/>
            </a:pPr>
            <a:r>
              <a:rPr lang="en-US" sz="2800" dirty="0" smtClean="0"/>
              <a:t>Eat healthy foods</a:t>
            </a:r>
          </a:p>
          <a:p>
            <a:pPr marL="365760" indent="-283464" fontAlgn="auto">
              <a:spcAft>
                <a:spcPts val="0"/>
              </a:spcAft>
              <a:buFont typeface="Wingdings 2"/>
              <a:buChar char=""/>
              <a:defRPr/>
            </a:pPr>
            <a:r>
              <a:rPr lang="en-US" sz="2800" dirty="0" smtClean="0"/>
              <a:t>10 lbs weight loss</a:t>
            </a:r>
          </a:p>
          <a:p>
            <a:pPr marL="365760" indent="-283464" fontAlgn="auto">
              <a:spcAft>
                <a:spcPts val="0"/>
              </a:spcAft>
              <a:buFont typeface="Wingdings 2"/>
              <a:buChar char=""/>
              <a:defRPr/>
            </a:pPr>
            <a:r>
              <a:rPr lang="en-US" sz="2800" dirty="0" smtClean="0"/>
              <a:t>Exercise 30 min most days of the week </a:t>
            </a:r>
          </a:p>
          <a:p>
            <a:pPr marL="365760" indent="-283464" fontAlgn="auto">
              <a:spcAft>
                <a:spcPts val="0"/>
              </a:spcAft>
              <a:buFont typeface="Wingdings 2"/>
              <a:buChar char=""/>
              <a:defRPr/>
            </a:pPr>
            <a:r>
              <a:rPr lang="en-US" sz="2800" dirty="0" smtClean="0"/>
              <a:t>Don’t smoke </a:t>
            </a:r>
          </a:p>
          <a:p>
            <a:pPr marL="365760" indent="-283464" fontAlgn="auto">
              <a:spcAft>
                <a:spcPts val="0"/>
              </a:spcAft>
              <a:buFont typeface="Wingdings 2"/>
              <a:buChar char=""/>
              <a:defRPr/>
            </a:pPr>
            <a:r>
              <a:rPr lang="en-US" sz="2800" dirty="0" smtClean="0"/>
              <a:t>Control Diabetes</a:t>
            </a:r>
          </a:p>
          <a:p>
            <a:pPr marL="365760" indent="-283464" fontAlgn="auto">
              <a:spcAft>
                <a:spcPts val="0"/>
              </a:spcAft>
              <a:buFont typeface="Wingdings 2"/>
              <a:buChar char=""/>
              <a:defRPr/>
            </a:pPr>
            <a:r>
              <a:rPr lang="en-US" sz="2800" dirty="0" smtClean="0"/>
              <a:t>Early Detection</a:t>
            </a:r>
          </a:p>
        </p:txBody>
      </p:sp>
      <p:pic>
        <p:nvPicPr>
          <p:cNvPr id="23555" name="Picture 2"/>
          <p:cNvPicPr>
            <a:picLocks noChangeAspect="1" noChangeArrowheads="1"/>
          </p:cNvPicPr>
          <p:nvPr/>
        </p:nvPicPr>
        <p:blipFill>
          <a:blip r:embed="rId3"/>
          <a:srcRect/>
          <a:stretch>
            <a:fillRect/>
          </a:stretch>
        </p:blipFill>
        <p:spPr bwMode="auto">
          <a:xfrm>
            <a:off x="1066800" y="1981200"/>
            <a:ext cx="3657600" cy="2743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1371600" y="381000"/>
            <a:ext cx="7497763" cy="1143000"/>
          </a:xfrm>
        </p:spPr>
        <p:txBody>
          <a:bodyPr/>
          <a:lstStyle/>
          <a:p>
            <a:pPr fontAlgn="auto">
              <a:spcAft>
                <a:spcPts val="0"/>
              </a:spcAft>
              <a:defRPr/>
            </a:pPr>
            <a:r>
              <a:rPr lang="en-US" smtClean="0">
                <a:solidFill>
                  <a:schemeClr val="tx2">
                    <a:satMod val="130000"/>
                  </a:schemeClr>
                </a:solidFill>
              </a:rPr>
              <a:t>Recovery After Stroke</a:t>
            </a:r>
          </a:p>
        </p:txBody>
      </p:sp>
      <p:sp>
        <p:nvSpPr>
          <p:cNvPr id="25602" name="Content Placeholder 2"/>
          <p:cNvSpPr>
            <a:spLocks noGrp="1"/>
          </p:cNvSpPr>
          <p:nvPr>
            <p:ph idx="1"/>
          </p:nvPr>
        </p:nvSpPr>
        <p:spPr>
          <a:xfrm>
            <a:off x="457200" y="1524000"/>
            <a:ext cx="8686800" cy="4724400"/>
          </a:xfrm>
        </p:spPr>
        <p:txBody>
          <a:bodyPr/>
          <a:lstStyle/>
          <a:p>
            <a:pPr>
              <a:buFont typeface="Arial" charset="0"/>
              <a:buNone/>
            </a:pPr>
            <a:r>
              <a:rPr lang="en-US" smtClean="0"/>
              <a:t>	</a:t>
            </a:r>
          </a:p>
          <a:p>
            <a:pPr lvl="1">
              <a:buFont typeface="Arial" charset="0"/>
              <a:buChar char="–"/>
            </a:pPr>
            <a:r>
              <a:rPr lang="en-US" smtClean="0"/>
              <a:t>Self-care </a:t>
            </a:r>
          </a:p>
          <a:p>
            <a:pPr lvl="1">
              <a:buFont typeface="Arial" charset="0"/>
              <a:buChar char="–"/>
            </a:pPr>
            <a:r>
              <a:rPr lang="en-US" smtClean="0"/>
              <a:t>Speech (aphasia)</a:t>
            </a:r>
          </a:p>
          <a:p>
            <a:pPr lvl="1">
              <a:buFont typeface="Arial" charset="0"/>
              <a:buChar char="–"/>
            </a:pPr>
            <a:r>
              <a:rPr lang="en-US" smtClean="0"/>
              <a:t>Thinking, Memory and Behavior</a:t>
            </a:r>
          </a:p>
          <a:p>
            <a:pPr lvl="1">
              <a:buFont typeface="Arial" charset="0"/>
              <a:buChar char="–"/>
            </a:pPr>
            <a:r>
              <a:rPr lang="en-US" smtClean="0"/>
              <a:t>Bladder and Bowel care</a:t>
            </a:r>
          </a:p>
          <a:p>
            <a:pPr lvl="1">
              <a:buFont typeface="Arial" charset="0"/>
              <a:buChar char="–"/>
            </a:pPr>
            <a:r>
              <a:rPr lang="en-US" smtClean="0"/>
              <a:t>Muscle, joint and nerve problems</a:t>
            </a:r>
          </a:p>
          <a:p>
            <a:pPr lvl="1">
              <a:buFont typeface="Arial" charset="0"/>
              <a:buChar char="–"/>
            </a:pPr>
            <a:r>
              <a:rPr lang="en-US" smtClean="0"/>
              <a:t>Swallowing and eating </a:t>
            </a:r>
          </a:p>
          <a:p>
            <a:pPr lvl="1">
              <a:buFont typeface="Arial" charset="0"/>
              <a:buChar char="–"/>
            </a:pPr>
            <a:r>
              <a:rPr lang="en-US" smtClean="0"/>
              <a:t>Sexual function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1371600" y="228600"/>
            <a:ext cx="7497763" cy="1143000"/>
          </a:xfrm>
        </p:spPr>
        <p:txBody>
          <a:bodyPr>
            <a:normAutofit fontScale="90000"/>
          </a:bodyPr>
          <a:lstStyle/>
          <a:p>
            <a:pPr fontAlgn="auto">
              <a:spcAft>
                <a:spcPts val="0"/>
              </a:spcAft>
              <a:defRPr/>
            </a:pPr>
            <a:r>
              <a:rPr lang="en-US" dirty="0" smtClean="0">
                <a:solidFill>
                  <a:schemeClr val="tx2">
                    <a:satMod val="130000"/>
                  </a:schemeClr>
                </a:solidFill>
              </a:rPr>
              <a:t>Treatment for CAD and Stroke </a:t>
            </a:r>
          </a:p>
        </p:txBody>
      </p:sp>
      <p:sp>
        <p:nvSpPr>
          <p:cNvPr id="27650" name="Content Placeholder 2"/>
          <p:cNvSpPr>
            <a:spLocks noGrp="1"/>
          </p:cNvSpPr>
          <p:nvPr>
            <p:ph idx="1"/>
          </p:nvPr>
        </p:nvSpPr>
        <p:spPr>
          <a:xfrm>
            <a:off x="990600" y="1447800"/>
            <a:ext cx="3581400" cy="4953000"/>
          </a:xfrm>
        </p:spPr>
        <p:txBody>
          <a:bodyPr/>
          <a:lstStyle/>
          <a:p>
            <a:pPr>
              <a:buFont typeface="Arial" charset="0"/>
              <a:buNone/>
            </a:pPr>
            <a:r>
              <a:rPr lang="en-US" sz="2400" b="1" smtClean="0"/>
              <a:t> Med Route:</a:t>
            </a:r>
          </a:p>
          <a:p>
            <a:pPr>
              <a:buFont typeface="Arial" charset="0"/>
              <a:buNone/>
            </a:pPr>
            <a:r>
              <a:rPr lang="en-US" sz="1800" smtClean="0"/>
              <a:t>(examples)</a:t>
            </a:r>
          </a:p>
          <a:p>
            <a:pPr lvl="1"/>
            <a:r>
              <a:rPr lang="en-US" sz="1800" smtClean="0"/>
              <a:t>Atorvastatin (Lipitor) </a:t>
            </a:r>
            <a:r>
              <a:rPr lang="en-US" sz="1400" i="1" smtClean="0"/>
              <a:t>(PO)</a:t>
            </a:r>
          </a:p>
          <a:p>
            <a:pPr lvl="1"/>
            <a:r>
              <a:rPr lang="en-US" sz="1800" smtClean="0"/>
              <a:t>Losartan </a:t>
            </a:r>
            <a:r>
              <a:rPr lang="en-US" sz="1400" i="1" smtClean="0"/>
              <a:t>(PO), </a:t>
            </a:r>
            <a:r>
              <a:rPr lang="en-US" sz="1800" smtClean="0"/>
              <a:t>Furosemide (Lasix) </a:t>
            </a:r>
            <a:r>
              <a:rPr lang="en-US" sz="1400" i="1" smtClean="0"/>
              <a:t>(PO, IV, IM)</a:t>
            </a:r>
            <a:endParaRPr lang="en-US" sz="1800" i="1" smtClean="0"/>
          </a:p>
          <a:p>
            <a:pPr lvl="1"/>
            <a:r>
              <a:rPr lang="en-US" sz="1800" smtClean="0"/>
              <a:t>Coumadin (Warfarin) </a:t>
            </a:r>
            <a:r>
              <a:rPr lang="en-US" sz="1400" i="1" smtClean="0"/>
              <a:t>(IV, PO) </a:t>
            </a:r>
            <a:r>
              <a:rPr lang="en-US" sz="1800" smtClean="0"/>
              <a:t>, Asprin </a:t>
            </a:r>
            <a:r>
              <a:rPr lang="en-US" sz="1400" i="1" smtClean="0"/>
              <a:t>(PO)</a:t>
            </a:r>
            <a:endParaRPr lang="en-US" sz="1800" i="1" smtClean="0"/>
          </a:p>
          <a:p>
            <a:pPr lvl="1"/>
            <a:r>
              <a:rPr lang="en-US" sz="1800" smtClean="0"/>
              <a:t>Heparin Injection </a:t>
            </a:r>
            <a:r>
              <a:rPr lang="en-US" sz="1400" i="1" smtClean="0"/>
              <a:t>(IV, SubQ)</a:t>
            </a:r>
            <a:endParaRPr lang="en-US" sz="1800" i="1" smtClean="0"/>
          </a:p>
          <a:p>
            <a:pPr lvl="1"/>
            <a:r>
              <a:rPr lang="en-US" sz="1800" smtClean="0"/>
              <a:t>Nitroglycerin </a:t>
            </a:r>
            <a:r>
              <a:rPr lang="en-US" sz="1400" i="1" smtClean="0"/>
              <a:t>(Sublingual)</a:t>
            </a:r>
            <a:r>
              <a:rPr lang="en-US" sz="1600" i="1" smtClean="0"/>
              <a:t> </a:t>
            </a:r>
            <a:endParaRPr lang="en-US" sz="2000" i="1" smtClean="0"/>
          </a:p>
        </p:txBody>
      </p:sp>
      <p:sp>
        <p:nvSpPr>
          <p:cNvPr id="18435" name="Content Placeholder 2"/>
          <p:cNvSpPr txBox="1">
            <a:spLocks/>
          </p:cNvSpPr>
          <p:nvPr/>
        </p:nvSpPr>
        <p:spPr bwMode="auto">
          <a:xfrm>
            <a:off x="4343400" y="1371600"/>
            <a:ext cx="4800600" cy="4953000"/>
          </a:xfrm>
          <a:prstGeom prst="rect">
            <a:avLst/>
          </a:prstGeom>
          <a:noFill/>
          <a:ln w="9525">
            <a:noFill/>
            <a:miter lim="800000"/>
            <a:headEnd/>
            <a:tailEnd/>
          </a:ln>
        </p:spPr>
        <p:txBody>
          <a:bodyPr/>
          <a:lstStyle/>
          <a:p>
            <a:pPr marL="342900" indent="-342900">
              <a:spcBef>
                <a:spcPct val="20000"/>
              </a:spcBef>
              <a:buFont typeface="Arial" charset="0"/>
              <a:buNone/>
              <a:defRPr/>
            </a:pPr>
            <a:r>
              <a:rPr lang="en-US" sz="2400" b="1" dirty="0">
                <a:latin typeface="+mj-lt"/>
              </a:rPr>
              <a:t>Surgical Route:</a:t>
            </a:r>
          </a:p>
          <a:p>
            <a:pPr marL="742950" lvl="1" indent="-285750">
              <a:spcBef>
                <a:spcPct val="20000"/>
              </a:spcBef>
              <a:buFont typeface="Arial" charset="0"/>
              <a:buChar char="–"/>
              <a:defRPr/>
            </a:pPr>
            <a:r>
              <a:rPr lang="en-US" sz="2400" dirty="0">
                <a:latin typeface="Calibri" pitchFamily="34" charset="0"/>
              </a:rPr>
              <a:t>Angioplasty &amp; </a:t>
            </a:r>
            <a:r>
              <a:rPr lang="en-US" sz="2400" dirty="0" err="1">
                <a:latin typeface="Calibri" pitchFamily="34" charset="0"/>
              </a:rPr>
              <a:t>Stenting</a:t>
            </a:r>
            <a:endParaRPr lang="en-US" sz="2400" dirty="0">
              <a:latin typeface="Calibri" pitchFamily="34" charset="0"/>
            </a:endParaRPr>
          </a:p>
          <a:p>
            <a:pPr marL="742950" lvl="1" indent="-285750">
              <a:spcBef>
                <a:spcPct val="20000"/>
              </a:spcBef>
              <a:buFont typeface="Arial" charset="0"/>
              <a:buChar char="–"/>
              <a:defRPr/>
            </a:pPr>
            <a:r>
              <a:rPr lang="en-US" sz="2400" dirty="0">
                <a:latin typeface="Calibri" pitchFamily="34" charset="0"/>
                <a:hlinkClick r:id="rId3"/>
              </a:rPr>
              <a:t>Carotid </a:t>
            </a:r>
            <a:r>
              <a:rPr lang="en-US" sz="2400" dirty="0" err="1">
                <a:latin typeface="Calibri" pitchFamily="34" charset="0"/>
                <a:hlinkClick r:id="rId3"/>
              </a:rPr>
              <a:t>endarterectomy</a:t>
            </a:r>
            <a:endParaRPr lang="en-US" sz="2400" dirty="0">
              <a:latin typeface="Calibri" pitchFamily="34" charset="0"/>
            </a:endParaRPr>
          </a:p>
          <a:p>
            <a:pPr marL="742950" lvl="1" indent="-285750">
              <a:spcBef>
                <a:spcPct val="20000"/>
              </a:spcBef>
              <a:buFont typeface="Arial" charset="0"/>
              <a:buChar char="–"/>
              <a:defRPr/>
            </a:pPr>
            <a:endParaRPr lang="en-US" sz="2800" dirty="0">
              <a:latin typeface="Calibri" pitchFamily="34" charset="0"/>
            </a:endParaRPr>
          </a:p>
        </p:txBody>
      </p:sp>
      <p:pic>
        <p:nvPicPr>
          <p:cNvPr id="27652" name="Picture 2"/>
          <p:cNvPicPr>
            <a:picLocks noChangeAspect="1" noChangeArrowheads="1"/>
          </p:cNvPicPr>
          <p:nvPr/>
        </p:nvPicPr>
        <p:blipFill>
          <a:blip r:embed="rId4"/>
          <a:srcRect/>
          <a:stretch>
            <a:fillRect/>
          </a:stretch>
        </p:blipFill>
        <p:spPr bwMode="auto">
          <a:xfrm>
            <a:off x="4572000" y="3124200"/>
            <a:ext cx="3810000" cy="304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379</TotalTime>
  <Words>804</Words>
  <Application>Microsoft Office PowerPoint</Application>
  <PresentationFormat>On-screen Show (4:3)</PresentationFormat>
  <Paragraphs>124</Paragraphs>
  <Slides>9</Slides>
  <Notes>6</Notes>
  <HiddenSlides>0</HiddenSlides>
  <MMClips>0</MMClips>
  <ScaleCrop>false</ScaleCrop>
  <HeadingPairs>
    <vt:vector size="6" baseType="variant">
      <vt:variant>
        <vt:lpstr>Fonts Used</vt:lpstr>
      </vt:variant>
      <vt:variant>
        <vt:i4>6</vt:i4>
      </vt:variant>
      <vt:variant>
        <vt:lpstr>Design Template</vt:lpstr>
      </vt:variant>
      <vt:variant>
        <vt:i4>7</vt:i4>
      </vt:variant>
      <vt:variant>
        <vt:lpstr>Slide Titles</vt:lpstr>
      </vt:variant>
      <vt:variant>
        <vt:i4>9</vt:i4>
      </vt:variant>
    </vt:vector>
  </HeadingPairs>
  <TitlesOfParts>
    <vt:vector size="22" baseType="lpstr">
      <vt:lpstr>Arial</vt:lpstr>
      <vt:lpstr>Gill Sans MT</vt:lpstr>
      <vt:lpstr>Wingdings 2</vt:lpstr>
      <vt:lpstr>Verdana</vt:lpstr>
      <vt:lpstr>Calibri</vt:lpstr>
      <vt:lpstr>Arial Narrow</vt:lpstr>
      <vt:lpstr>Solstice</vt:lpstr>
      <vt:lpstr>Solstice</vt:lpstr>
      <vt:lpstr>Solstice</vt:lpstr>
      <vt:lpstr>Solstice</vt:lpstr>
      <vt:lpstr>Solstice</vt:lpstr>
      <vt:lpstr>Solstice</vt:lpstr>
      <vt:lpstr>Solstice</vt:lpstr>
      <vt:lpstr>Carotid Artery Disease and Stroke </vt:lpstr>
      <vt:lpstr>Carotid Artery Disease (CAD)</vt:lpstr>
      <vt:lpstr>CAD cont…</vt:lpstr>
      <vt:lpstr>Signs and Symptoms</vt:lpstr>
      <vt:lpstr>CAD Testing</vt:lpstr>
      <vt:lpstr>Stroke</vt:lpstr>
      <vt:lpstr>CAD and Stroke Prevention</vt:lpstr>
      <vt:lpstr>Recovery After Stroke</vt:lpstr>
      <vt:lpstr>Treatment for CAD and Stroke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Carotid Artery Disease and Stroke</dc:title>
  <dc:creator>Katie</dc:creator>
  <cp:lastModifiedBy>Labuser</cp:lastModifiedBy>
  <cp:revision>15</cp:revision>
  <dcterms:created xsi:type="dcterms:W3CDTF">2011-10-18T03:10:20Z</dcterms:created>
  <dcterms:modified xsi:type="dcterms:W3CDTF">2011-10-24T16:52:06Z</dcterms:modified>
</cp:coreProperties>
</file>