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8" r:id="rId2"/>
    <p:sldId id="269" r:id="rId3"/>
    <p:sldId id="270" r:id="rId4"/>
    <p:sldId id="266" r:id="rId5"/>
    <p:sldId id="267" r:id="rId6"/>
    <p:sldId id="271" r:id="rId7"/>
    <p:sldId id="263" r:id="rId8"/>
    <p:sldId id="265" r:id="rId9"/>
    <p:sldId id="264"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852" autoAdjust="0"/>
  </p:normalViewPr>
  <p:slideViewPr>
    <p:cSldViewPr>
      <p:cViewPr varScale="1">
        <p:scale>
          <a:sx n="61" d="100"/>
          <a:sy n="61" d="100"/>
        </p:scale>
        <p:origin x="-1650" y="-84"/>
      </p:cViewPr>
      <p:guideLst>
        <p:guide orient="horz" pos="2160"/>
        <p:guide pos="2880"/>
      </p:guideLst>
    </p:cSldViewPr>
  </p:slideViewPr>
  <p:notesTextViewPr>
    <p:cViewPr>
      <p:scale>
        <a:sx n="100" d="100"/>
        <a:sy n="100" d="100"/>
      </p:scale>
      <p:origin x="0" y="51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8F1179E-78E8-42D0-9EA7-B47379021A0E}" type="datetimeFigureOut">
              <a:rPr lang="en-US"/>
              <a:pPr>
                <a:defRPr/>
              </a:pPr>
              <a:t>10/24/2011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A7A7AD0-B83E-4420-82FB-CB21EE498B1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AC5B718-FD5A-48EA-A57A-C8ECEFCDD339}" type="slidenum">
              <a:rPr lang="en-US" sz="1200">
                <a:latin typeface="+mn-lt"/>
              </a:rPr>
              <a:pPr algn="r">
                <a:defRPr/>
              </a:pPr>
              <a:t>2</a:t>
            </a:fld>
            <a:endParaRPr lang="en-US"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Obesity-physical activ people appear less likely to develop coronary disease than those who are sedentary</a:t>
            </a:r>
          </a:p>
          <a:p>
            <a:pPr>
              <a:spcBef>
                <a:spcPct val="0"/>
              </a:spcBef>
            </a:pPr>
            <a:r>
              <a:rPr lang="en-US" smtClean="0"/>
              <a:t>Smoking-Avoid cigarettes may be the single most important step toward preventing coronary disease</a:t>
            </a:r>
          </a:p>
          <a:p>
            <a:pPr>
              <a:spcBef>
                <a:spcPct val="0"/>
              </a:spcBef>
            </a:pPr>
            <a:r>
              <a:rPr lang="en-US" smtClean="0"/>
              <a:t>1. List the risk factors that relate to coronary artery disease.</a:t>
            </a:r>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9991B2E-90E5-49F0-A371-1D827FCA6ADA}" type="slidenum">
              <a:rPr lang="en-US" sz="1200">
                <a:latin typeface="+mn-lt"/>
              </a:rPr>
              <a:pPr algn="r">
                <a:defRPr/>
              </a:pPr>
              <a:t>3</a:t>
            </a:fld>
            <a:endParaRPr lang="en-US"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1. Name the 3 types of strokes and the symptoms</a:t>
            </a:r>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DA7F609-9431-4D34-9396-19F4D6E8FA36}" type="slidenum">
              <a:rPr lang="en-US" sz="1200">
                <a:latin typeface="+mn-lt"/>
              </a:rPr>
              <a:pPr algn="r">
                <a:defRPr/>
              </a:pPr>
              <a:t>6</a:t>
            </a:fld>
            <a:endParaRPr lang="en-US"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900" b="1" dirty="0" smtClean="0"/>
              <a:t>Controlling blood pressure is one of most important things you can do to reduce your risk of stoke</a:t>
            </a:r>
          </a:p>
          <a:p>
            <a:pPr>
              <a:spcBef>
                <a:spcPct val="0"/>
              </a:spcBef>
            </a:pPr>
            <a:r>
              <a:rPr lang="en-US" sz="900" dirty="0" smtClean="0"/>
              <a:t>Choose a diet rich in fruits, vegetables, and whole grains.</a:t>
            </a:r>
          </a:p>
          <a:p>
            <a:pPr>
              <a:spcBef>
                <a:spcPct val="0"/>
              </a:spcBef>
            </a:pPr>
            <a:r>
              <a:rPr lang="en-US" sz="900" dirty="0" smtClean="0"/>
              <a:t>Choose lean proteins, such as chicken, fish, beans and legumes.</a:t>
            </a:r>
          </a:p>
          <a:p>
            <a:pPr>
              <a:spcBef>
                <a:spcPct val="0"/>
              </a:spcBef>
            </a:pPr>
            <a:r>
              <a:rPr lang="en-US" sz="900" dirty="0" smtClean="0"/>
              <a:t>Choose low-fat dairy products, such as 1% milk and other low-fat items.</a:t>
            </a:r>
          </a:p>
          <a:p>
            <a:pPr>
              <a:spcBef>
                <a:spcPct val="0"/>
              </a:spcBef>
            </a:pPr>
            <a:r>
              <a:rPr lang="en-US" sz="900" dirty="0" smtClean="0"/>
              <a:t>Avoid sodium (salt) and fats found in fried foods, processed foods, and baked goods.</a:t>
            </a:r>
          </a:p>
          <a:p>
            <a:pPr>
              <a:spcBef>
                <a:spcPct val="0"/>
              </a:spcBef>
            </a:pPr>
            <a:r>
              <a:rPr lang="en-US" sz="900" dirty="0" smtClean="0"/>
              <a:t>Eat fewer animal products and foods that contain cheese, cream, or eggs.</a:t>
            </a:r>
          </a:p>
          <a:p>
            <a:pPr>
              <a:spcBef>
                <a:spcPct val="0"/>
              </a:spcBef>
            </a:pPr>
            <a:r>
              <a:rPr lang="en-US" sz="900" dirty="0" smtClean="0"/>
              <a:t>Limit how much alcohol you drink. This means 1 drink a day for women and 2 a day for men.</a:t>
            </a:r>
          </a:p>
          <a:p>
            <a:pPr>
              <a:spcBef>
                <a:spcPct val="0"/>
              </a:spcBef>
            </a:pPr>
            <a:r>
              <a:rPr lang="en-US" sz="900" dirty="0" smtClean="0"/>
              <a:t>Avoid cocaine and other illegal drugs.</a:t>
            </a:r>
          </a:p>
          <a:p>
            <a:pPr>
              <a:spcBef>
                <a:spcPct val="0"/>
              </a:spcBef>
            </a:pPr>
            <a:r>
              <a:rPr lang="en-US" sz="900" dirty="0" smtClean="0"/>
              <a:t>Talk to your doctor about the risk of birth control pills. Birth control pills can increase the chance of blood clots, which can lead to stroke. Clots are more likely in women who also smoke and who are older than 35.</a:t>
            </a:r>
          </a:p>
          <a:p>
            <a:pPr>
              <a:spcBef>
                <a:spcPct val="0"/>
              </a:spcBef>
            </a:pPr>
            <a:r>
              <a:rPr lang="en-US" sz="900" dirty="0" smtClean="0"/>
              <a:t>Don’t smoke</a:t>
            </a:r>
          </a:p>
          <a:p>
            <a:r>
              <a:rPr lang="en-US" sz="800" b="1" dirty="0" smtClean="0"/>
              <a:t>Exercise 30 min most days of the week (walking or some activity it doesn’t need to be vigorous)</a:t>
            </a:r>
            <a:endParaRPr lang="en-US" sz="900" b="1" dirty="0" smtClean="0"/>
          </a:p>
          <a:p>
            <a:pPr>
              <a:spcBef>
                <a:spcPct val="0"/>
              </a:spcBef>
            </a:pPr>
            <a:r>
              <a:rPr lang="en-US" dirty="0" smtClean="0"/>
              <a:t>http://www.ncbi.nlm.nih.gov/pubmedhealth/PMH0004669/</a:t>
            </a:r>
          </a:p>
          <a:p>
            <a:pPr>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CEA051-5A1C-4108-9FD0-A4E9BA46FD37}" type="slidenum">
              <a:rPr lang="en-US"/>
              <a:pPr fontAlgn="base">
                <a:spcBef>
                  <a:spcPct val="0"/>
                </a:spcBef>
                <a:spcAft>
                  <a:spcPct val="0"/>
                </a:spcAft>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http://www.ncbi.nlm.nih.gov/pubmedhealth/PMH0004663/</a:t>
            </a:r>
          </a:p>
          <a:p>
            <a:pPr lvl="1">
              <a:spcBef>
                <a:spcPct val="0"/>
              </a:spcBef>
            </a:pPr>
            <a:r>
              <a:rPr lang="en-US" b="1" dirty="0" smtClean="0"/>
              <a:t>Self-care : </a:t>
            </a:r>
            <a:r>
              <a:rPr lang="en-US" dirty="0" smtClean="0"/>
              <a:t>Can you take care of yourself? Can you get around your home safely? Will you need home care?</a:t>
            </a:r>
          </a:p>
          <a:p>
            <a:pPr lvl="1">
              <a:spcBef>
                <a:spcPct val="0"/>
              </a:spcBef>
            </a:pPr>
            <a:r>
              <a:rPr lang="en-US" b="1" dirty="0" smtClean="0"/>
              <a:t>Speech: </a:t>
            </a:r>
            <a:r>
              <a:rPr lang="en-US" dirty="0" smtClean="0"/>
              <a:t>Speech therapy? </a:t>
            </a:r>
          </a:p>
          <a:p>
            <a:pPr lvl="1">
              <a:spcBef>
                <a:spcPct val="0"/>
              </a:spcBef>
            </a:pPr>
            <a:r>
              <a:rPr lang="en-US" b="1" dirty="0" smtClean="0"/>
              <a:t>Thinking and Memory: </a:t>
            </a:r>
            <a:r>
              <a:rPr lang="en-US" dirty="0" smtClean="0"/>
              <a:t>Changes in behavior? Depression?</a:t>
            </a:r>
          </a:p>
          <a:p>
            <a:pPr lvl="1">
              <a:spcBef>
                <a:spcPct val="0"/>
              </a:spcBef>
            </a:pPr>
            <a:r>
              <a:rPr lang="en-US" b="1" dirty="0" smtClean="0"/>
              <a:t>Bladder and Bowel care: </a:t>
            </a:r>
            <a:r>
              <a:rPr lang="en-US" dirty="0" smtClean="0"/>
              <a:t>Medications to help bladder control? Bladder or Bowel specialist?</a:t>
            </a:r>
          </a:p>
          <a:p>
            <a:pPr lvl="1">
              <a:spcBef>
                <a:spcPct val="0"/>
              </a:spcBef>
            </a:pPr>
            <a:r>
              <a:rPr lang="en-US" b="1" dirty="0" smtClean="0"/>
              <a:t>Muscle, joint and nerve problems: </a:t>
            </a:r>
            <a:r>
              <a:rPr lang="en-US" dirty="0" smtClean="0"/>
              <a:t>physical therapy? Occupational therapy? Pain meds? </a:t>
            </a:r>
          </a:p>
          <a:p>
            <a:pPr lvl="1">
              <a:spcBef>
                <a:spcPct val="0"/>
              </a:spcBef>
            </a:pPr>
            <a:r>
              <a:rPr lang="en-US" b="1" dirty="0" smtClean="0"/>
              <a:t>Swallowing and eating: </a:t>
            </a:r>
            <a:r>
              <a:rPr lang="en-US" dirty="0" smtClean="0"/>
              <a:t>Speech therapist?</a:t>
            </a:r>
          </a:p>
          <a:p>
            <a:pPr lvl="1">
              <a:spcBef>
                <a:spcPct val="0"/>
              </a:spcBef>
            </a:pPr>
            <a:r>
              <a:rPr lang="en-US" b="1" dirty="0" smtClean="0"/>
              <a:t>Sexual function: </a:t>
            </a:r>
            <a:r>
              <a:rPr lang="en-US" dirty="0" smtClean="0"/>
              <a:t>Medication?</a:t>
            </a:r>
          </a:p>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E86D37-47FC-4481-8DC7-36C5A596F535}" type="slidenum">
              <a:rPr lang="en-US"/>
              <a:pPr fontAlgn="base">
                <a:spcBef>
                  <a:spcPct val="0"/>
                </a:spcBef>
                <a:spcAft>
                  <a:spcPct val="0"/>
                </a:spcAft>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Medicine and diet to lower your cholesterol</a:t>
            </a:r>
            <a:r>
              <a:rPr lang="en-US" dirty="0" smtClean="0"/>
              <a:t>: </a:t>
            </a:r>
            <a:r>
              <a:rPr lang="en-US" dirty="0" err="1" smtClean="0"/>
              <a:t>Atorvastatin</a:t>
            </a:r>
            <a:r>
              <a:rPr lang="en-US" dirty="0" smtClean="0"/>
              <a:t> (Lipitor) (</a:t>
            </a:r>
            <a:r>
              <a:rPr lang="en-US" dirty="0" err="1" smtClean="0"/>
              <a:t>Statin</a:t>
            </a:r>
            <a:r>
              <a:rPr lang="en-US" dirty="0" smtClean="0"/>
              <a:t>-slows production of cholesterol)</a:t>
            </a:r>
          </a:p>
          <a:p>
            <a:pPr>
              <a:spcBef>
                <a:spcPct val="0"/>
              </a:spcBef>
            </a:pPr>
            <a:r>
              <a:rPr lang="en-US" b="1" dirty="0" smtClean="0"/>
              <a:t>Control your blood pressure</a:t>
            </a:r>
            <a:r>
              <a:rPr lang="en-US" dirty="0" smtClean="0"/>
              <a:t>: </a:t>
            </a:r>
            <a:r>
              <a:rPr lang="en-US" dirty="0" err="1" smtClean="0"/>
              <a:t>Losartan</a:t>
            </a:r>
            <a:r>
              <a:rPr lang="en-US" dirty="0" smtClean="0"/>
              <a:t> (</a:t>
            </a:r>
            <a:r>
              <a:rPr lang="en-US" dirty="0" err="1" smtClean="0"/>
              <a:t>angiotensin</a:t>
            </a:r>
            <a:r>
              <a:rPr lang="en-US" dirty="0" smtClean="0"/>
              <a:t> II receptor antagonist: blocks natural substances that tighten the blood vessel), </a:t>
            </a:r>
            <a:r>
              <a:rPr lang="en-US" dirty="0" err="1" smtClean="0"/>
              <a:t>Lasix</a:t>
            </a:r>
            <a:r>
              <a:rPr lang="en-US" dirty="0" smtClean="0"/>
              <a:t> (</a:t>
            </a:r>
            <a:r>
              <a:rPr lang="en-US" dirty="0" err="1" smtClean="0"/>
              <a:t>furosemide</a:t>
            </a:r>
            <a:r>
              <a:rPr lang="en-US" dirty="0" smtClean="0"/>
              <a:t>) </a:t>
            </a:r>
          </a:p>
          <a:p>
            <a:pPr marL="0" lvl="1">
              <a:spcBef>
                <a:spcPct val="0"/>
              </a:spcBef>
            </a:pPr>
            <a:r>
              <a:rPr lang="en-US" b="1" dirty="0" smtClean="0"/>
              <a:t>Coumadin (</a:t>
            </a:r>
            <a:r>
              <a:rPr lang="en-US" b="1" dirty="0" err="1" smtClean="0"/>
              <a:t>Warfarin</a:t>
            </a:r>
            <a:r>
              <a:rPr lang="en-US" b="1" dirty="0" smtClean="0"/>
              <a:t>): </a:t>
            </a:r>
            <a:r>
              <a:rPr lang="en-US" dirty="0" smtClean="0"/>
              <a:t>Blood thinner ; anticoagulants , </a:t>
            </a:r>
            <a:r>
              <a:rPr lang="en-US" dirty="0" err="1" smtClean="0"/>
              <a:t>Asprin</a:t>
            </a:r>
            <a:endParaRPr lang="en-US" dirty="0" smtClean="0"/>
          </a:p>
          <a:p>
            <a:pPr>
              <a:spcBef>
                <a:spcPct val="0"/>
              </a:spcBef>
            </a:pPr>
            <a:r>
              <a:rPr lang="en-US" sz="1000" b="1" dirty="0" smtClean="0"/>
              <a:t>Nitroglycerin</a:t>
            </a:r>
            <a:r>
              <a:rPr lang="en-US" b="1" dirty="0" smtClean="0"/>
              <a:t>: </a:t>
            </a:r>
            <a:r>
              <a:rPr lang="en-US" dirty="0" smtClean="0"/>
              <a:t>Vasodilator</a:t>
            </a:r>
            <a:endParaRPr lang="en-US" b="1" dirty="0" smtClean="0"/>
          </a:p>
          <a:p>
            <a:pPr>
              <a:spcBef>
                <a:spcPct val="0"/>
              </a:spcBef>
            </a:pPr>
            <a:r>
              <a:rPr lang="en-US" dirty="0" smtClean="0"/>
              <a:t>http://www.ncbi.nlm.nih.gov/pubmedhealth/?cmd=link&amp;linkname=pubmedhealth_pubmedhealth_adam_ahfs&amp;uid=1740&amp;report=medinfo</a:t>
            </a:r>
          </a:p>
          <a:p>
            <a:pPr>
              <a:spcBef>
                <a:spcPct val="0"/>
              </a:spcBef>
            </a:pPr>
            <a:r>
              <a:rPr lang="en-US" dirty="0" smtClean="0"/>
              <a:t>http://www.ncbi.nlm.nih.gov/pubmedhealth/PMH0000009/</a:t>
            </a:r>
          </a:p>
          <a:p>
            <a:pPr>
              <a:spcBef>
                <a:spcPct val="0"/>
              </a:spcBef>
            </a:pPr>
            <a:r>
              <a:rPr lang="en-US" dirty="0" smtClean="0"/>
              <a:t>http://www.ncbi.nlm.nih.gov/pubmedhealth/PMH0000040/</a:t>
            </a:r>
          </a:p>
          <a:p>
            <a:pPr>
              <a:spcBef>
                <a:spcPct val="0"/>
              </a:spcBef>
            </a:pPr>
            <a:r>
              <a:rPr lang="en-US" dirty="0" smtClean="0"/>
              <a:t>http://www.ncbi.nlm.nih.gov/pubmedhealth/PMH0001740/</a:t>
            </a:r>
          </a:p>
          <a:p>
            <a:pPr>
              <a:spcBef>
                <a:spcPct val="0"/>
              </a:spcBef>
            </a:pPr>
            <a:r>
              <a:rPr lang="en-US" dirty="0" smtClean="0"/>
              <a:t>http://www.ncbi.nlm.nih.gov/pubmedhealth/PMH0000972/</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CAD744-D8DC-4E9A-8B2C-9FD846530FE9}"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fld id="{85CC19F4-DDEE-4F14-8AE4-B04D16322106}" type="datetimeFigureOut">
              <a:rPr lang="en-US" smtClean="0"/>
              <a:pPr>
                <a:defRPr/>
              </a:pPr>
              <a:t>10/24/2011</a:t>
            </a:fld>
            <a:endParaRPr lang="en-US"/>
          </a:p>
        </p:txBody>
      </p:sp>
      <p:sp>
        <p:nvSpPr>
          <p:cNvPr id="20" name="Footer Placeholder 19"/>
          <p:cNvSpPr>
            <a:spLocks noGrp="1"/>
          </p:cNvSpPr>
          <p:nvPr>
            <p:ph type="ftr" sz="quarter" idx="11"/>
          </p:nvPr>
        </p:nvSpPr>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pPr>
              <a:defRPr/>
            </a:pPr>
            <a:fld id="{E35235FD-8A62-44AE-9AA3-6D271E11D74E}" type="slidenum">
              <a:rPr lang="en-US" smtClean="0"/>
              <a:pPr>
                <a:defRPr/>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3A2FA88E-A4AA-4FFC-9099-1CF9B4106519}" type="datetimeFigureOut">
              <a:rPr lang="en-US" smtClean="0"/>
              <a:pPr>
                <a:defRPr/>
              </a:pPr>
              <a:t>10/24/2011</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1FFE7589-E3C4-417F-B4F7-443DC8D1D8B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11824780-F11F-4B81-B27B-386222CEF53D}" type="datetimeFigureOut">
              <a:rPr lang="en-US" smtClean="0"/>
              <a:pPr>
                <a:defRPr/>
              </a:pPr>
              <a:t>10/24/2011</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6245F25A-F0E7-4539-810B-254266CA6182}"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E30D0393-E4B5-42E6-BA50-2143AE67DEB2}" type="datetimeFigureOut">
              <a:rPr lang="en-US" smtClean="0"/>
              <a:pPr>
                <a:defRPr/>
              </a:pPr>
              <a:t>10/24/2011</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51207A9F-4EE6-4022-AFC4-753F70F5E1E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C41A692E-E157-4BFF-BB9B-F9A122D02BC5}" type="datetimeFigureOut">
              <a:rPr lang="en-US" smtClean="0"/>
              <a:pPr>
                <a:defRPr/>
              </a:pPr>
              <a:t>10/24/2011</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714C8D6E-A2EE-4032-8E9A-A81EA7F00A5A}"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C0BA8470-1B70-4239-A7DA-182B69825AEB}" type="datetimeFigureOut">
              <a:rPr lang="en-US" smtClean="0"/>
              <a:pPr>
                <a:defRPr/>
              </a:pPr>
              <a:t>10/24/2011</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BEC880D5-8301-431C-AC5C-5B4E335DB94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49472B59-EBBB-4C78-93B7-7BC0C2E66E87}" type="datetimeFigureOut">
              <a:rPr lang="en-US" smtClean="0"/>
              <a:pPr>
                <a:defRPr/>
              </a:pPr>
              <a:t>10/24/2011</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40CBD29E-7D32-4E81-BE29-310B0CEBDD1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5448E3F5-A784-476D-A496-D0D7592D79CF}" type="datetimeFigureOut">
              <a:rPr lang="en-US" smtClean="0"/>
              <a:pPr>
                <a:defRPr/>
              </a:pPr>
              <a:t>10/24/2011</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C272435D-5560-4300-AF71-887D70402FC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fld id="{A1DE5BBC-D0B0-4988-8296-0B897488F9A4}" type="datetimeFigureOut">
              <a:rPr lang="en-US" smtClean="0"/>
              <a:pPr>
                <a:defRPr/>
              </a:pPr>
              <a:t>10/24/2011</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55852401-9E34-4F61-9584-563550C05B69}"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1A133BC0-E821-4F70-9A2F-9D50F1418E00}" type="datetimeFigureOut">
              <a:rPr lang="en-US" smtClean="0"/>
              <a:pPr>
                <a:defRPr/>
              </a:pPr>
              <a:t>10/24/2011</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5C63C4DD-1E8A-4679-BCAB-EA263B59B9D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fld id="{612877E3-A35E-4B42-8AC1-45387DE84598}" type="datetimeFigureOut">
              <a:rPr lang="en-US" smtClean="0"/>
              <a:pPr>
                <a:defRPr/>
              </a:pPr>
              <a:t>10/24/2011</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F8FE3247-F0FB-4AE6-A081-CBE4D7EAA517}"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1186E740-A3C4-4B5B-A4D5-9499C825ADA5}" type="datetimeFigureOut">
              <a:rPr lang="en-US" smtClean="0"/>
              <a:pPr>
                <a:defRPr/>
              </a:pPr>
              <a:t>10/24/2011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D0BFE736-6C73-497B-99DC-37FFF8004069}" type="slidenum">
              <a:rPr lang="en-US" smtClean="0"/>
              <a:pPr>
                <a:defRPr/>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dVK09KdNKM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p:cNvSpPr>
          <p:nvPr>
            <p:ph type="ctrTitle"/>
          </p:nvPr>
        </p:nvSpPr>
        <p:spPr>
          <a:xfrm>
            <a:off x="838200" y="762000"/>
            <a:ext cx="8305800" cy="781050"/>
          </a:xfrm>
        </p:spPr>
        <p:txBody>
          <a:bodyPr>
            <a:normAutofit/>
          </a:bodyPr>
          <a:lstStyle/>
          <a:p>
            <a:r>
              <a:rPr lang="en-US" sz="4000" dirty="0" smtClean="0"/>
              <a:t>Carotid Artery Disease and Stroke </a:t>
            </a:r>
          </a:p>
        </p:txBody>
      </p:sp>
      <p:sp>
        <p:nvSpPr>
          <p:cNvPr id="22533" name="Rectangle 5"/>
          <p:cNvSpPr>
            <a:spLocks noGrp="1"/>
          </p:cNvSpPr>
          <p:nvPr>
            <p:ph type="subTitle" idx="1"/>
          </p:nvPr>
        </p:nvSpPr>
        <p:spPr>
          <a:xfrm>
            <a:off x="914400" y="1600200"/>
            <a:ext cx="4161295" cy="2362200"/>
          </a:xfrm>
        </p:spPr>
        <p:txBody>
          <a:bodyPr/>
          <a:lstStyle/>
          <a:p>
            <a:r>
              <a:rPr lang="en-US" dirty="0" smtClean="0">
                <a:solidFill>
                  <a:schemeClr val="tx1"/>
                </a:solidFill>
              </a:rPr>
              <a:t>Shawna Storm </a:t>
            </a:r>
          </a:p>
          <a:p>
            <a:r>
              <a:rPr lang="en-US" dirty="0" err="1" smtClean="0">
                <a:solidFill>
                  <a:schemeClr val="tx1"/>
                </a:solidFill>
              </a:rPr>
              <a:t>Khoa</a:t>
            </a:r>
            <a:r>
              <a:rPr lang="en-US" dirty="0" smtClean="0">
                <a:solidFill>
                  <a:schemeClr val="tx1"/>
                </a:solidFill>
              </a:rPr>
              <a:t> Nguyen </a:t>
            </a:r>
          </a:p>
          <a:p>
            <a:r>
              <a:rPr lang="en-US" dirty="0" smtClean="0">
                <a:solidFill>
                  <a:schemeClr val="tx1"/>
                </a:solidFill>
              </a:rPr>
              <a:t>Lois </a:t>
            </a:r>
            <a:r>
              <a:rPr lang="en-US" dirty="0" err="1" smtClean="0">
                <a:solidFill>
                  <a:schemeClr val="tx1"/>
                </a:solidFill>
              </a:rPr>
              <a:t>Syse</a:t>
            </a:r>
            <a:r>
              <a:rPr lang="en-US" dirty="0" smtClean="0">
                <a:solidFill>
                  <a:schemeClr val="tx1"/>
                </a:solidFill>
              </a:rPr>
              <a:t> </a:t>
            </a:r>
          </a:p>
          <a:p>
            <a:r>
              <a:rPr lang="en-US" dirty="0" smtClean="0">
                <a:solidFill>
                  <a:schemeClr val="tx1"/>
                </a:solidFill>
              </a:rPr>
              <a:t>Katie Chamberlain</a:t>
            </a:r>
          </a:p>
        </p:txBody>
      </p:sp>
      <p:pic>
        <p:nvPicPr>
          <p:cNvPr id="1027" name="Picture 3"/>
          <p:cNvPicPr>
            <a:picLocks noChangeAspect="1" noChangeArrowheads="1"/>
          </p:cNvPicPr>
          <p:nvPr/>
        </p:nvPicPr>
        <p:blipFill>
          <a:blip r:embed="rId2" cstate="print"/>
          <a:srcRect/>
          <a:stretch>
            <a:fillRect/>
          </a:stretch>
        </p:blipFill>
        <p:spPr bwMode="auto">
          <a:xfrm>
            <a:off x="4191000" y="1524000"/>
            <a:ext cx="3962400" cy="4953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idx="4294967295"/>
          </p:nvPr>
        </p:nvSpPr>
        <p:spPr>
          <a:xfrm>
            <a:off x="990600" y="274638"/>
            <a:ext cx="7239000" cy="1143000"/>
          </a:xfrm>
        </p:spPr>
        <p:txBody>
          <a:bodyPr/>
          <a:lstStyle/>
          <a:p>
            <a:r>
              <a:rPr lang="en-US" sz="3600" dirty="0" smtClean="0">
                <a:latin typeface="+mn-lt"/>
              </a:rPr>
              <a:t>Carotid Artery </a:t>
            </a:r>
            <a:r>
              <a:rPr lang="en-US" sz="3600" dirty="0" smtClean="0">
                <a:latin typeface="+mn-lt"/>
              </a:rPr>
              <a:t>Disease (CAD)</a:t>
            </a:r>
            <a:endParaRPr lang="en-US" sz="3600" dirty="0" smtClean="0">
              <a:latin typeface="+mn-lt"/>
            </a:endParaRPr>
          </a:p>
        </p:txBody>
      </p:sp>
      <p:sp>
        <p:nvSpPr>
          <p:cNvPr id="24580" name="Content Placeholder 4"/>
          <p:cNvSpPr>
            <a:spLocks noGrp="1"/>
          </p:cNvSpPr>
          <p:nvPr>
            <p:ph sz="half" idx="4294967295"/>
          </p:nvPr>
        </p:nvSpPr>
        <p:spPr>
          <a:xfrm>
            <a:off x="990600" y="1371600"/>
            <a:ext cx="3886200" cy="4378325"/>
          </a:xfrm>
        </p:spPr>
        <p:txBody>
          <a:bodyPr>
            <a:normAutofit fontScale="92500" lnSpcReduction="20000"/>
          </a:bodyPr>
          <a:lstStyle/>
          <a:p>
            <a:r>
              <a:rPr lang="en-US" sz="2000" dirty="0" smtClean="0"/>
              <a:t>Carotid artery disease is also called carotid artery </a:t>
            </a:r>
            <a:r>
              <a:rPr lang="en-US" sz="2000" dirty="0" err="1" smtClean="0"/>
              <a:t>stenosis</a:t>
            </a:r>
            <a:r>
              <a:rPr lang="en-US" sz="2000" dirty="0" smtClean="0"/>
              <a:t> </a:t>
            </a:r>
          </a:p>
          <a:p>
            <a:r>
              <a:rPr lang="en-US" sz="2000" dirty="0" smtClean="0"/>
              <a:t>The term refers to the narrowing of the carotid arteries. This narrowing is usually caused by the buildup of fatty substances and cholesterol deposits, called plaque. </a:t>
            </a:r>
          </a:p>
          <a:p>
            <a:r>
              <a:rPr lang="en-US" sz="2000" dirty="0" smtClean="0"/>
              <a:t>Carotid artery occlusion refers to complete blockage of the artery. When the carotid arteries are obstructed, you are at an increased risk for a stroke, the third leading cause of death in the U.S. </a:t>
            </a:r>
          </a:p>
        </p:txBody>
      </p:sp>
      <p:pic>
        <p:nvPicPr>
          <p:cNvPr id="4" name="Picture 2"/>
          <p:cNvPicPr>
            <a:picLocks noChangeAspect="1" noChangeArrowheads="1"/>
          </p:cNvPicPr>
          <p:nvPr/>
        </p:nvPicPr>
        <p:blipFill>
          <a:blip r:embed="rId3" cstate="print"/>
          <a:srcRect/>
          <a:stretch>
            <a:fillRect/>
          </a:stretch>
        </p:blipFill>
        <p:spPr bwMode="auto">
          <a:xfrm>
            <a:off x="4876800" y="1295400"/>
            <a:ext cx="4038600" cy="447130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914400" y="274638"/>
            <a:ext cx="7315200" cy="1143000"/>
          </a:xfrm>
        </p:spPr>
        <p:txBody>
          <a:bodyPr/>
          <a:lstStyle/>
          <a:p>
            <a:r>
              <a:rPr lang="en-US" dirty="0" smtClean="0">
                <a:latin typeface="+mn-lt"/>
              </a:rPr>
              <a:t>CAD cont…</a:t>
            </a:r>
          </a:p>
        </p:txBody>
      </p:sp>
      <p:sp>
        <p:nvSpPr>
          <p:cNvPr id="26627" name="Text Placeholder 2"/>
          <p:cNvSpPr>
            <a:spLocks noGrp="1"/>
          </p:cNvSpPr>
          <p:nvPr>
            <p:ph type="body" idx="4294967295"/>
          </p:nvPr>
        </p:nvSpPr>
        <p:spPr>
          <a:xfrm>
            <a:off x="990600" y="990600"/>
            <a:ext cx="4040188" cy="639762"/>
          </a:xfrm>
        </p:spPr>
        <p:txBody>
          <a:bodyPr anchor="b"/>
          <a:lstStyle/>
          <a:p>
            <a:pPr marL="0" indent="0">
              <a:buFont typeface="Arial" charset="0"/>
              <a:buNone/>
            </a:pPr>
            <a:r>
              <a:rPr lang="en-US" sz="2400" b="1" dirty="0" smtClean="0"/>
              <a:t>Risk Factors..</a:t>
            </a:r>
          </a:p>
        </p:txBody>
      </p:sp>
      <p:sp>
        <p:nvSpPr>
          <p:cNvPr id="26628" name="Content Placeholder 3"/>
          <p:cNvSpPr>
            <a:spLocks noGrp="1"/>
          </p:cNvSpPr>
          <p:nvPr>
            <p:ph sz="half" idx="4294967295"/>
          </p:nvPr>
        </p:nvSpPr>
        <p:spPr>
          <a:xfrm>
            <a:off x="838200" y="1600200"/>
            <a:ext cx="4040188" cy="3951288"/>
          </a:xfrm>
        </p:spPr>
        <p:txBody>
          <a:bodyPr>
            <a:normAutofit fontScale="92500" lnSpcReduction="10000"/>
          </a:bodyPr>
          <a:lstStyle/>
          <a:p>
            <a:pPr>
              <a:lnSpc>
                <a:spcPct val="90000"/>
              </a:lnSpc>
            </a:pPr>
            <a:r>
              <a:rPr lang="en-US" sz="1800" dirty="0" smtClean="0"/>
              <a:t>Age</a:t>
            </a:r>
          </a:p>
          <a:p>
            <a:pPr lvl="1">
              <a:lnSpc>
                <a:spcPct val="90000"/>
              </a:lnSpc>
            </a:pPr>
            <a:r>
              <a:rPr lang="en-US" sz="1800" dirty="0" smtClean="0"/>
              <a:t>Men under the age of 75 have a greater risk than women. Women have a greater risk over the age of 75. </a:t>
            </a:r>
          </a:p>
          <a:p>
            <a:pPr>
              <a:lnSpc>
                <a:spcPct val="90000"/>
              </a:lnSpc>
            </a:pPr>
            <a:r>
              <a:rPr lang="en-US" sz="1800" dirty="0" smtClean="0"/>
              <a:t>Heredity</a:t>
            </a:r>
          </a:p>
          <a:p>
            <a:pPr lvl="1">
              <a:lnSpc>
                <a:spcPct val="90000"/>
              </a:lnSpc>
            </a:pPr>
            <a:r>
              <a:rPr lang="en-US" sz="1800" dirty="0" smtClean="0"/>
              <a:t>If one of your parents had it before 50, your risk is significantly increase</a:t>
            </a:r>
          </a:p>
          <a:p>
            <a:pPr>
              <a:lnSpc>
                <a:spcPct val="90000"/>
              </a:lnSpc>
            </a:pPr>
            <a:r>
              <a:rPr lang="en-US" sz="1800" dirty="0" smtClean="0"/>
              <a:t>Being male</a:t>
            </a:r>
          </a:p>
          <a:p>
            <a:pPr lvl="1">
              <a:lnSpc>
                <a:spcPct val="90000"/>
              </a:lnSpc>
            </a:pPr>
            <a:r>
              <a:rPr lang="en-US" sz="1800" dirty="0" smtClean="0"/>
              <a:t>Men are more likely to be affected than women  before the age of 50</a:t>
            </a:r>
          </a:p>
          <a:p>
            <a:pPr>
              <a:lnSpc>
                <a:spcPct val="90000"/>
              </a:lnSpc>
            </a:pPr>
            <a:r>
              <a:rPr lang="en-US" sz="1800" dirty="0" smtClean="0"/>
              <a:t>Obesity</a:t>
            </a:r>
          </a:p>
          <a:p>
            <a:pPr lvl="1">
              <a:lnSpc>
                <a:spcPct val="90000"/>
              </a:lnSpc>
            </a:pPr>
            <a:r>
              <a:rPr lang="en-US" sz="1800" dirty="0" smtClean="0"/>
              <a:t>Distribution of excess weight (abdominal girth, or “pot belly”)</a:t>
            </a:r>
          </a:p>
          <a:p>
            <a:pPr lvl="1">
              <a:lnSpc>
                <a:spcPct val="90000"/>
              </a:lnSpc>
              <a:buFont typeface="Arial" charset="0"/>
              <a:buNone/>
            </a:pPr>
            <a:endParaRPr lang="en-US" sz="1200" dirty="0" smtClean="0">
              <a:latin typeface="Arial Narrow" pitchFamily="34" charset="0"/>
            </a:endParaRPr>
          </a:p>
        </p:txBody>
      </p:sp>
      <p:sp>
        <p:nvSpPr>
          <p:cNvPr id="26629" name="Text Placeholder 4"/>
          <p:cNvSpPr>
            <a:spLocks noGrp="1"/>
          </p:cNvSpPr>
          <p:nvPr>
            <p:ph type="body" sz="quarter" idx="4294967295"/>
          </p:nvPr>
        </p:nvSpPr>
        <p:spPr>
          <a:xfrm>
            <a:off x="5102225" y="990600"/>
            <a:ext cx="4041775" cy="639762"/>
          </a:xfrm>
        </p:spPr>
        <p:txBody>
          <a:bodyPr anchor="b"/>
          <a:lstStyle/>
          <a:p>
            <a:pPr marL="0" indent="0">
              <a:buFont typeface="Arial" charset="0"/>
              <a:buNone/>
            </a:pPr>
            <a:r>
              <a:rPr lang="en-US" sz="2400" b="1" dirty="0" smtClean="0"/>
              <a:t>Risk cont…</a:t>
            </a:r>
          </a:p>
        </p:txBody>
      </p:sp>
      <p:sp>
        <p:nvSpPr>
          <p:cNvPr id="26630" name="Content Placeholder 5"/>
          <p:cNvSpPr>
            <a:spLocks noGrp="1"/>
          </p:cNvSpPr>
          <p:nvPr>
            <p:ph sz="quarter" idx="4294967295"/>
          </p:nvPr>
        </p:nvSpPr>
        <p:spPr>
          <a:xfrm>
            <a:off x="5102225" y="1600200"/>
            <a:ext cx="4041775" cy="3951288"/>
          </a:xfrm>
        </p:spPr>
        <p:txBody>
          <a:bodyPr/>
          <a:lstStyle/>
          <a:p>
            <a:pPr>
              <a:lnSpc>
                <a:spcPct val="90000"/>
              </a:lnSpc>
            </a:pPr>
            <a:r>
              <a:rPr lang="en-US" sz="1800" dirty="0" smtClean="0"/>
              <a:t>Smoking</a:t>
            </a:r>
          </a:p>
          <a:p>
            <a:pPr lvl="1">
              <a:lnSpc>
                <a:spcPct val="90000"/>
              </a:lnSpc>
            </a:pPr>
            <a:r>
              <a:rPr lang="en-US" sz="1800" dirty="0" smtClean="0"/>
              <a:t>Smoking among young women may be one explanation for increased CAD in females</a:t>
            </a:r>
          </a:p>
          <a:p>
            <a:pPr>
              <a:lnSpc>
                <a:spcPct val="90000"/>
              </a:lnSpc>
            </a:pPr>
            <a:endParaRPr lang="en-US" sz="2000" dirty="0" smtClean="0"/>
          </a:p>
          <a:p>
            <a:pPr>
              <a:lnSpc>
                <a:spcPct val="90000"/>
              </a:lnSpc>
            </a:pPr>
            <a:r>
              <a:rPr lang="en-US" sz="1800" dirty="0" smtClean="0"/>
              <a:t>High Blood Pressure (hypertension)</a:t>
            </a:r>
          </a:p>
          <a:p>
            <a:pPr>
              <a:lnSpc>
                <a:spcPct val="90000"/>
              </a:lnSpc>
            </a:pPr>
            <a:r>
              <a:rPr lang="en-US" sz="1800" dirty="0" smtClean="0"/>
              <a:t>Cholesterol- abnormal lipids or high cholesterol </a:t>
            </a:r>
          </a:p>
          <a:p>
            <a:pPr>
              <a:lnSpc>
                <a:spcPct val="90000"/>
              </a:lnSpc>
            </a:pPr>
            <a:r>
              <a:rPr lang="en-US" sz="1800" dirty="0" smtClean="0"/>
              <a:t>Diabetes</a:t>
            </a:r>
          </a:p>
          <a:p>
            <a:pPr>
              <a:lnSpc>
                <a:spcPct val="90000"/>
              </a:lnSpc>
            </a:pPr>
            <a:r>
              <a:rPr lang="en-US" sz="1800" dirty="0" smtClean="0"/>
              <a:t>Heart disease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a:xfrm>
            <a:off x="1066800" y="274638"/>
            <a:ext cx="7162800" cy="1143000"/>
          </a:xfrm>
        </p:spPr>
        <p:txBody>
          <a:bodyPr/>
          <a:lstStyle/>
          <a:p>
            <a:r>
              <a:rPr lang="en-US" dirty="0" smtClean="0"/>
              <a:t>Signs and Symptoms</a:t>
            </a:r>
          </a:p>
        </p:txBody>
      </p:sp>
      <p:sp>
        <p:nvSpPr>
          <p:cNvPr id="20483" name="Rectangle 3"/>
          <p:cNvSpPr>
            <a:spLocks noGrp="1"/>
          </p:cNvSpPr>
          <p:nvPr>
            <p:ph type="body" sz="half" idx="4294967295"/>
          </p:nvPr>
        </p:nvSpPr>
        <p:spPr>
          <a:xfrm>
            <a:off x="762000" y="1371600"/>
            <a:ext cx="4572000" cy="2895600"/>
          </a:xfrm>
        </p:spPr>
        <p:txBody>
          <a:bodyPr>
            <a:normAutofit fontScale="77500" lnSpcReduction="20000"/>
          </a:bodyPr>
          <a:lstStyle/>
          <a:p>
            <a:pPr algn="ctr">
              <a:buFont typeface="Arial" charset="0"/>
              <a:buNone/>
            </a:pPr>
            <a:r>
              <a:rPr lang="en-US" sz="3600" b="1" i="1" u="sng" dirty="0" smtClean="0"/>
              <a:t>Symptoms</a:t>
            </a:r>
          </a:p>
          <a:p>
            <a:r>
              <a:rPr lang="en-US" sz="2000" dirty="0" smtClean="0"/>
              <a:t>Weakness or paralysis of your arm, leg, or face on one side of your body. </a:t>
            </a:r>
          </a:p>
          <a:p>
            <a:r>
              <a:rPr lang="en-US" sz="2000" dirty="0" smtClean="0"/>
              <a:t>Numbness or tingling of your arm, leg, or face on one side of your body. </a:t>
            </a:r>
          </a:p>
          <a:p>
            <a:r>
              <a:rPr lang="en-US" sz="2000" dirty="0" smtClean="0"/>
              <a:t>Trouble swallowing. </a:t>
            </a:r>
          </a:p>
          <a:p>
            <a:r>
              <a:rPr lang="en-US" sz="2000" dirty="0" smtClean="0"/>
              <a:t>Loss of eyesight, or blurry eyesight in one eye. </a:t>
            </a:r>
          </a:p>
          <a:p>
            <a:r>
              <a:rPr lang="en-US" sz="2000" dirty="0" smtClean="0">
                <a:solidFill>
                  <a:srgbClr val="FFFF00"/>
                </a:solidFill>
              </a:rPr>
              <a:t>Dizziness, confusion, fainting, or coma Pounding of</a:t>
            </a:r>
          </a:p>
          <a:p>
            <a:r>
              <a:rPr lang="en-US" sz="2000" dirty="0" smtClean="0"/>
              <a:t>Memory loss</a:t>
            </a:r>
            <a:endParaRPr lang="en-US" sz="2600" b="1" dirty="0" smtClean="0">
              <a:effectLst>
                <a:outerShdw blurRad="38100" dist="38100" dir="2700000" algn="tl">
                  <a:srgbClr val="C0C0C0"/>
                </a:outerShdw>
              </a:effectLst>
            </a:endParaRPr>
          </a:p>
          <a:p>
            <a:endParaRPr lang="en-US" sz="2800" dirty="0" smtClean="0"/>
          </a:p>
        </p:txBody>
      </p:sp>
      <p:sp>
        <p:nvSpPr>
          <p:cNvPr id="20484" name="Rectangle 4"/>
          <p:cNvSpPr>
            <a:spLocks noGrp="1"/>
          </p:cNvSpPr>
          <p:nvPr>
            <p:ph type="body" sz="half" idx="4294967295"/>
          </p:nvPr>
        </p:nvSpPr>
        <p:spPr>
          <a:xfrm>
            <a:off x="5105400" y="1371600"/>
            <a:ext cx="4038600" cy="2239963"/>
          </a:xfrm>
        </p:spPr>
        <p:txBody>
          <a:bodyPr>
            <a:normAutofit/>
          </a:bodyPr>
          <a:lstStyle/>
          <a:p>
            <a:pPr algn="ctr">
              <a:lnSpc>
                <a:spcPct val="90000"/>
              </a:lnSpc>
              <a:buFont typeface="Arial" charset="0"/>
              <a:buNone/>
            </a:pPr>
            <a:r>
              <a:rPr lang="en-US" sz="2800" b="1" i="1" u="sng" dirty="0" smtClean="0"/>
              <a:t>Signs</a:t>
            </a:r>
          </a:p>
          <a:p>
            <a:pPr>
              <a:lnSpc>
                <a:spcPct val="90000"/>
              </a:lnSpc>
            </a:pPr>
            <a:r>
              <a:rPr lang="en-US" sz="1600" dirty="0" smtClean="0"/>
              <a:t>Health care provider may hear bruit sound when placing a stethoscope to listen to the blood flow in the neck</a:t>
            </a:r>
          </a:p>
        </p:txBody>
      </p:sp>
      <p:pic>
        <p:nvPicPr>
          <p:cNvPr id="2050" name="Picture 2"/>
          <p:cNvPicPr>
            <a:picLocks noChangeAspect="1" noChangeArrowheads="1"/>
          </p:cNvPicPr>
          <p:nvPr/>
        </p:nvPicPr>
        <p:blipFill>
          <a:blip r:embed="rId2" cstate="print"/>
          <a:srcRect/>
          <a:stretch>
            <a:fillRect/>
          </a:stretch>
        </p:blipFill>
        <p:spPr bwMode="auto">
          <a:xfrm>
            <a:off x="5638800" y="2667000"/>
            <a:ext cx="3193610" cy="3886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1143000" y="274638"/>
            <a:ext cx="7086600" cy="1143000"/>
          </a:xfrm>
        </p:spPr>
        <p:txBody>
          <a:bodyPr/>
          <a:lstStyle/>
          <a:p>
            <a:r>
              <a:rPr lang="en-US" dirty="0" smtClean="0"/>
              <a:t>CAD Testing</a:t>
            </a:r>
          </a:p>
        </p:txBody>
      </p:sp>
      <p:sp>
        <p:nvSpPr>
          <p:cNvPr id="21507" name="Content Placeholder 2"/>
          <p:cNvSpPr>
            <a:spLocks noGrp="1"/>
          </p:cNvSpPr>
          <p:nvPr>
            <p:ph idx="4294967295"/>
          </p:nvPr>
        </p:nvSpPr>
        <p:spPr>
          <a:xfrm>
            <a:off x="990600" y="1600200"/>
            <a:ext cx="3505200" cy="4525963"/>
          </a:xfrm>
        </p:spPr>
        <p:txBody>
          <a:bodyPr>
            <a:normAutofit lnSpcReduction="10000"/>
          </a:bodyPr>
          <a:lstStyle/>
          <a:p>
            <a:pPr>
              <a:lnSpc>
                <a:spcPct val="90000"/>
              </a:lnSpc>
            </a:pPr>
            <a:r>
              <a:rPr lang="en-US" sz="2000" dirty="0" smtClean="0"/>
              <a:t>Blood tests to check cholesterol and triglycerides</a:t>
            </a:r>
          </a:p>
          <a:p>
            <a:pPr>
              <a:lnSpc>
                <a:spcPct val="90000"/>
              </a:lnSpc>
            </a:pPr>
            <a:r>
              <a:rPr lang="en-US" sz="2000" dirty="0" smtClean="0"/>
              <a:t>Blood sugar (glucose) test</a:t>
            </a:r>
          </a:p>
          <a:p>
            <a:pPr>
              <a:lnSpc>
                <a:spcPct val="90000"/>
              </a:lnSpc>
            </a:pPr>
            <a:r>
              <a:rPr lang="en-US" sz="2000" dirty="0" smtClean="0"/>
              <a:t>Ultrasound of the carotid arteries to see how well blood is flowing through the carotid artery</a:t>
            </a:r>
          </a:p>
          <a:p>
            <a:pPr>
              <a:lnSpc>
                <a:spcPct val="90000"/>
              </a:lnSpc>
            </a:pPr>
            <a:r>
              <a:rPr lang="en-US" sz="2000" dirty="0" smtClean="0"/>
              <a:t>Magnetic resonance angiography (MRA)</a:t>
            </a:r>
          </a:p>
          <a:p>
            <a:pPr>
              <a:lnSpc>
                <a:spcPct val="90000"/>
              </a:lnSpc>
            </a:pPr>
            <a:r>
              <a:rPr lang="en-US" sz="2000" dirty="0" smtClean="0"/>
              <a:t>Computerized </a:t>
            </a:r>
            <a:r>
              <a:rPr lang="en-US" sz="2000" dirty="0" err="1" smtClean="0"/>
              <a:t>tomographic</a:t>
            </a:r>
            <a:r>
              <a:rPr lang="en-US" sz="2000" dirty="0" smtClean="0"/>
              <a:t> angiography (CTA)</a:t>
            </a:r>
          </a:p>
          <a:p>
            <a:pPr>
              <a:lnSpc>
                <a:spcPct val="90000"/>
              </a:lnSpc>
            </a:pPr>
            <a:r>
              <a:rPr lang="en-US" sz="2000" dirty="0" smtClean="0"/>
              <a:t>Carotid  or cerebral angiography</a:t>
            </a:r>
          </a:p>
        </p:txBody>
      </p:sp>
      <p:pic>
        <p:nvPicPr>
          <p:cNvPr id="3074" name="Picture 2"/>
          <p:cNvPicPr>
            <a:picLocks noChangeAspect="1" noChangeArrowheads="1"/>
          </p:cNvPicPr>
          <p:nvPr/>
        </p:nvPicPr>
        <p:blipFill>
          <a:blip r:embed="rId2" cstate="print"/>
          <a:srcRect/>
          <a:stretch>
            <a:fillRect/>
          </a:stretch>
        </p:blipFill>
        <p:spPr bwMode="auto">
          <a:xfrm>
            <a:off x="5486400" y="304800"/>
            <a:ext cx="2857500" cy="2657475"/>
          </a:xfrm>
          <a:prstGeom prst="rect">
            <a:avLst/>
          </a:prstGeom>
          <a:noFill/>
          <a:ln w="9525">
            <a:noFill/>
            <a:miter lim="800000"/>
            <a:headEnd/>
            <a:tailEnd/>
          </a:ln>
        </p:spPr>
      </p:pic>
      <p:sp>
        <p:nvSpPr>
          <p:cNvPr id="5" name="TextBox 4"/>
          <p:cNvSpPr txBox="1"/>
          <p:nvPr/>
        </p:nvSpPr>
        <p:spPr>
          <a:xfrm>
            <a:off x="4817174" y="2895600"/>
            <a:ext cx="4326826" cy="369332"/>
          </a:xfrm>
          <a:prstGeom prst="rect">
            <a:avLst/>
          </a:prstGeom>
          <a:noFill/>
        </p:spPr>
        <p:txBody>
          <a:bodyPr wrap="none" rtlCol="0">
            <a:spAutoFit/>
          </a:bodyPr>
          <a:lstStyle/>
          <a:p>
            <a:r>
              <a:rPr lang="en-US" dirty="0" smtClean="0"/>
              <a:t>Magnetic resonance angiography (MRA)</a:t>
            </a:r>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4686618" y="3200401"/>
            <a:ext cx="4457382" cy="3200400"/>
          </a:xfrm>
          <a:prstGeom prst="rect">
            <a:avLst/>
          </a:prstGeom>
          <a:noFill/>
          <a:ln w="9525">
            <a:noFill/>
            <a:miter lim="800000"/>
            <a:headEnd/>
            <a:tailEnd/>
          </a:ln>
        </p:spPr>
      </p:pic>
      <p:sp>
        <p:nvSpPr>
          <p:cNvPr id="7" name="TextBox 6"/>
          <p:cNvSpPr txBox="1"/>
          <p:nvPr/>
        </p:nvSpPr>
        <p:spPr>
          <a:xfrm>
            <a:off x="5867400" y="6324600"/>
            <a:ext cx="2667000" cy="338554"/>
          </a:xfrm>
          <a:prstGeom prst="rect">
            <a:avLst/>
          </a:prstGeom>
          <a:noFill/>
        </p:spPr>
        <p:txBody>
          <a:bodyPr wrap="square" rtlCol="0">
            <a:spAutoFit/>
          </a:bodyPr>
          <a:lstStyle/>
          <a:p>
            <a:r>
              <a:rPr lang="en-US" sz="1600" dirty="0" smtClean="0"/>
              <a:t>Cerebral angiography </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1066800" y="274638"/>
            <a:ext cx="7162800" cy="1143000"/>
          </a:xfrm>
        </p:spPr>
        <p:txBody>
          <a:bodyPr/>
          <a:lstStyle/>
          <a:p>
            <a:r>
              <a:rPr lang="en-US" dirty="0" smtClean="0"/>
              <a:t>Stroke</a:t>
            </a:r>
          </a:p>
        </p:txBody>
      </p:sp>
      <p:sp>
        <p:nvSpPr>
          <p:cNvPr id="28675" name="Text Placeholder 6"/>
          <p:cNvSpPr>
            <a:spLocks noGrp="1"/>
          </p:cNvSpPr>
          <p:nvPr>
            <p:ph type="body" idx="4294967295"/>
          </p:nvPr>
        </p:nvSpPr>
        <p:spPr>
          <a:xfrm>
            <a:off x="1219200" y="1066800"/>
            <a:ext cx="4040188" cy="639762"/>
          </a:xfrm>
        </p:spPr>
        <p:txBody>
          <a:bodyPr anchor="b"/>
          <a:lstStyle/>
          <a:p>
            <a:pPr marL="0" indent="0">
              <a:buFont typeface="Arial" charset="0"/>
              <a:buNone/>
            </a:pPr>
            <a:r>
              <a:rPr lang="en-US" sz="2400" b="1" dirty="0" smtClean="0"/>
              <a:t>Definition</a:t>
            </a:r>
          </a:p>
        </p:txBody>
      </p:sp>
      <p:sp>
        <p:nvSpPr>
          <p:cNvPr id="28676" name="Content Placeholder 3"/>
          <p:cNvSpPr>
            <a:spLocks noGrp="1"/>
          </p:cNvSpPr>
          <p:nvPr>
            <p:ph sz="half" idx="4294967295"/>
          </p:nvPr>
        </p:nvSpPr>
        <p:spPr>
          <a:xfrm>
            <a:off x="914400" y="1676400"/>
            <a:ext cx="4040188" cy="1981200"/>
          </a:xfrm>
        </p:spPr>
        <p:txBody>
          <a:bodyPr/>
          <a:lstStyle/>
          <a:p>
            <a:r>
              <a:rPr lang="en-US" sz="1800" dirty="0" smtClean="0"/>
              <a:t>Stroke sometimes called a “brain attack” -- is similar to a heart attack. It occurs when blood flow is cut off from part of the brain</a:t>
            </a:r>
            <a:r>
              <a:rPr lang="en-US" sz="2800" dirty="0" smtClean="0"/>
              <a:t> </a:t>
            </a:r>
            <a:endParaRPr lang="en-US" sz="1800" dirty="0" smtClean="0"/>
          </a:p>
          <a:p>
            <a:r>
              <a:rPr lang="en-US" sz="1800" dirty="0" smtClean="0"/>
              <a:t>It results from disease of the blood vessels supplying the brain.</a:t>
            </a:r>
          </a:p>
        </p:txBody>
      </p:sp>
      <p:sp>
        <p:nvSpPr>
          <p:cNvPr id="28677" name="Text Placeholder 7"/>
          <p:cNvSpPr>
            <a:spLocks noGrp="1"/>
          </p:cNvSpPr>
          <p:nvPr>
            <p:ph type="body" sz="quarter" idx="4294967295"/>
          </p:nvPr>
        </p:nvSpPr>
        <p:spPr>
          <a:xfrm>
            <a:off x="5102225" y="1066800"/>
            <a:ext cx="4041775" cy="639762"/>
          </a:xfrm>
        </p:spPr>
        <p:txBody>
          <a:bodyPr anchor="b"/>
          <a:lstStyle/>
          <a:p>
            <a:pPr marL="0" indent="0">
              <a:buFont typeface="Arial" charset="0"/>
              <a:buNone/>
            </a:pPr>
            <a:r>
              <a:rPr lang="en-US" sz="2400" b="1" dirty="0" smtClean="0"/>
              <a:t>Types and Symptoms</a:t>
            </a:r>
          </a:p>
        </p:txBody>
      </p:sp>
      <p:sp>
        <p:nvSpPr>
          <p:cNvPr id="28678" name="Content Placeholder 8"/>
          <p:cNvSpPr>
            <a:spLocks noGrp="1"/>
          </p:cNvSpPr>
          <p:nvPr>
            <p:ph sz="quarter" idx="4294967295"/>
          </p:nvPr>
        </p:nvSpPr>
        <p:spPr>
          <a:xfrm>
            <a:off x="5102225" y="1676400"/>
            <a:ext cx="4041775" cy="3951288"/>
          </a:xfrm>
        </p:spPr>
        <p:txBody>
          <a:bodyPr>
            <a:normAutofit fontScale="92500" lnSpcReduction="10000"/>
          </a:bodyPr>
          <a:lstStyle/>
          <a:p>
            <a:r>
              <a:rPr lang="en-US" sz="1800" dirty="0" smtClean="0"/>
              <a:t>Cerebral hemorrhage-</a:t>
            </a:r>
          </a:p>
          <a:p>
            <a:pPr lvl="1"/>
            <a:r>
              <a:rPr lang="en-US" sz="1800" dirty="0" smtClean="0"/>
              <a:t>cause by rupture of a blood vessel, with bleeding into the brain (</a:t>
            </a:r>
            <a:r>
              <a:rPr lang="en-US" sz="1800" dirty="0" err="1" smtClean="0"/>
              <a:t>intracerebral</a:t>
            </a:r>
            <a:r>
              <a:rPr lang="en-US" sz="1800" dirty="0" smtClean="0"/>
              <a:t> hemorrhage)</a:t>
            </a:r>
          </a:p>
          <a:p>
            <a:r>
              <a:rPr lang="en-US" sz="1800" dirty="0" smtClean="0"/>
              <a:t>Cerebral thrombosis-</a:t>
            </a:r>
          </a:p>
          <a:p>
            <a:pPr lvl="1"/>
            <a:r>
              <a:rPr lang="en-US" sz="1800" dirty="0" smtClean="0"/>
              <a:t>stems from obstruction of a cerebral blood vessel when a blood clot forms w/n the walls</a:t>
            </a:r>
          </a:p>
          <a:p>
            <a:r>
              <a:rPr lang="en-US" sz="1800" dirty="0" smtClean="0"/>
              <a:t>Cerebral embolism-</a:t>
            </a:r>
          </a:p>
          <a:p>
            <a:pPr lvl="1"/>
            <a:r>
              <a:rPr lang="en-US" sz="1800" dirty="0" smtClean="0"/>
              <a:t>obstruction of a cerebral artery by a blood clot or a foreign body that usually has migrated from another part of the body circulation.</a:t>
            </a:r>
          </a:p>
          <a:p>
            <a:endParaRPr lang="en-US" sz="2400" dirty="0" smtClean="0"/>
          </a:p>
        </p:txBody>
      </p:sp>
      <p:pic>
        <p:nvPicPr>
          <p:cNvPr id="4098" name="Picture 2"/>
          <p:cNvPicPr>
            <a:picLocks noChangeAspect="1" noChangeArrowheads="1"/>
          </p:cNvPicPr>
          <p:nvPr/>
        </p:nvPicPr>
        <p:blipFill>
          <a:blip r:embed="rId3" cstate="print"/>
          <a:srcRect/>
          <a:stretch>
            <a:fillRect/>
          </a:stretch>
        </p:blipFill>
        <p:spPr bwMode="auto">
          <a:xfrm>
            <a:off x="1219200" y="3619500"/>
            <a:ext cx="3810000" cy="32385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mtClean="0"/>
              <a:t>CAD and Stroke Prevention</a:t>
            </a:r>
          </a:p>
        </p:txBody>
      </p:sp>
      <p:sp>
        <p:nvSpPr>
          <p:cNvPr id="14338" name="Content Placeholder 2"/>
          <p:cNvSpPr>
            <a:spLocks noGrp="1"/>
          </p:cNvSpPr>
          <p:nvPr>
            <p:ph idx="1"/>
          </p:nvPr>
        </p:nvSpPr>
        <p:spPr>
          <a:xfrm>
            <a:off x="4648200" y="1295400"/>
            <a:ext cx="4495800" cy="4525963"/>
          </a:xfrm>
        </p:spPr>
        <p:txBody>
          <a:bodyPr>
            <a:normAutofit lnSpcReduction="10000"/>
          </a:bodyPr>
          <a:lstStyle/>
          <a:p>
            <a:r>
              <a:rPr lang="en-US" sz="2800" dirty="0" smtClean="0"/>
              <a:t>Watch cholesterol, saturated fat intake and blood pressure</a:t>
            </a:r>
          </a:p>
          <a:p>
            <a:r>
              <a:rPr lang="en-US" sz="2800" dirty="0" smtClean="0"/>
              <a:t>Eat healthy foods</a:t>
            </a:r>
          </a:p>
          <a:p>
            <a:r>
              <a:rPr lang="en-US" sz="2800" dirty="0" smtClean="0"/>
              <a:t>10 lbs weight loss</a:t>
            </a:r>
          </a:p>
          <a:p>
            <a:r>
              <a:rPr lang="en-US" sz="2800" dirty="0" smtClean="0"/>
              <a:t>Exercise 30 min most days of the week </a:t>
            </a:r>
          </a:p>
          <a:p>
            <a:r>
              <a:rPr lang="en-US" sz="2800" dirty="0" smtClean="0"/>
              <a:t>Don’t smoke </a:t>
            </a:r>
          </a:p>
          <a:p>
            <a:r>
              <a:rPr lang="en-US" sz="2800" dirty="0" smtClean="0"/>
              <a:t>Control Diabetes</a:t>
            </a:r>
          </a:p>
          <a:p>
            <a:r>
              <a:rPr lang="en-US" sz="2800" dirty="0" smtClean="0"/>
              <a:t>Early Detection</a:t>
            </a:r>
          </a:p>
        </p:txBody>
      </p:sp>
      <p:pic>
        <p:nvPicPr>
          <p:cNvPr id="5122" name="Picture 2"/>
          <p:cNvPicPr>
            <a:picLocks noChangeAspect="1" noChangeArrowheads="1"/>
          </p:cNvPicPr>
          <p:nvPr/>
        </p:nvPicPr>
        <p:blipFill>
          <a:blip r:embed="rId3" cstate="print"/>
          <a:srcRect/>
          <a:stretch>
            <a:fillRect/>
          </a:stretch>
        </p:blipFill>
        <p:spPr bwMode="auto">
          <a:xfrm>
            <a:off x="1066800" y="1981200"/>
            <a:ext cx="3657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371600" y="381000"/>
            <a:ext cx="7498080" cy="1143000"/>
          </a:xfrm>
        </p:spPr>
        <p:txBody>
          <a:bodyPr/>
          <a:lstStyle/>
          <a:p>
            <a:r>
              <a:rPr lang="en-US" smtClean="0"/>
              <a:t>Recovery After Stroke</a:t>
            </a:r>
          </a:p>
        </p:txBody>
      </p:sp>
      <p:sp>
        <p:nvSpPr>
          <p:cNvPr id="3" name="Content Placeholder 2"/>
          <p:cNvSpPr>
            <a:spLocks noGrp="1"/>
          </p:cNvSpPr>
          <p:nvPr>
            <p:ph idx="1"/>
          </p:nvPr>
        </p:nvSpPr>
        <p:spPr>
          <a:xfrm>
            <a:off x="457200" y="1524000"/>
            <a:ext cx="8686800" cy="4724400"/>
          </a:xfrm>
        </p:spPr>
        <p:txBody>
          <a:bodyPr rtlCol="0">
            <a:normAutofit/>
          </a:bodyPr>
          <a:lstStyle/>
          <a:p>
            <a:pPr fontAlgn="auto">
              <a:spcAft>
                <a:spcPts val="0"/>
              </a:spcAft>
              <a:buFont typeface="Arial" pitchFamily="34" charset="0"/>
              <a:buNone/>
              <a:defRPr/>
            </a:pPr>
            <a:r>
              <a:rPr lang="en-US" dirty="0" smtClean="0"/>
              <a:t>	</a:t>
            </a:r>
          </a:p>
          <a:p>
            <a:pPr lvl="1" fontAlgn="auto">
              <a:spcAft>
                <a:spcPts val="0"/>
              </a:spcAft>
              <a:buFont typeface="Arial" pitchFamily="34" charset="0"/>
              <a:buChar char="–"/>
              <a:defRPr/>
            </a:pPr>
            <a:r>
              <a:rPr lang="en-US" dirty="0" smtClean="0"/>
              <a:t>Self-care </a:t>
            </a:r>
          </a:p>
          <a:p>
            <a:pPr lvl="1" fontAlgn="auto">
              <a:spcAft>
                <a:spcPts val="0"/>
              </a:spcAft>
              <a:buFont typeface="Arial" pitchFamily="34" charset="0"/>
              <a:buChar char="–"/>
              <a:defRPr/>
            </a:pPr>
            <a:r>
              <a:rPr lang="en-US" dirty="0" smtClean="0"/>
              <a:t>Speech (aphasia)</a:t>
            </a:r>
          </a:p>
          <a:p>
            <a:pPr lvl="1" fontAlgn="auto">
              <a:spcAft>
                <a:spcPts val="0"/>
              </a:spcAft>
              <a:buFont typeface="Arial" pitchFamily="34" charset="0"/>
              <a:buChar char="–"/>
              <a:defRPr/>
            </a:pPr>
            <a:r>
              <a:rPr lang="en-US" dirty="0" smtClean="0"/>
              <a:t>Thinking, Memory and Behavior</a:t>
            </a:r>
          </a:p>
          <a:p>
            <a:pPr lvl="1" fontAlgn="auto">
              <a:spcAft>
                <a:spcPts val="0"/>
              </a:spcAft>
              <a:buFont typeface="Arial" pitchFamily="34" charset="0"/>
              <a:buChar char="–"/>
              <a:defRPr/>
            </a:pPr>
            <a:r>
              <a:rPr lang="en-US" dirty="0" smtClean="0"/>
              <a:t>Bladder and Bowel care</a:t>
            </a:r>
          </a:p>
          <a:p>
            <a:pPr lvl="1" fontAlgn="auto">
              <a:spcAft>
                <a:spcPts val="0"/>
              </a:spcAft>
              <a:buFont typeface="Arial" pitchFamily="34" charset="0"/>
              <a:buChar char="–"/>
              <a:defRPr/>
            </a:pPr>
            <a:r>
              <a:rPr lang="en-US" dirty="0" smtClean="0"/>
              <a:t>Muscle, joint and nerve problems</a:t>
            </a:r>
          </a:p>
          <a:p>
            <a:pPr lvl="1" fontAlgn="auto">
              <a:spcAft>
                <a:spcPts val="0"/>
              </a:spcAft>
              <a:buFont typeface="Arial" pitchFamily="34" charset="0"/>
              <a:buChar char="–"/>
              <a:defRPr/>
            </a:pPr>
            <a:r>
              <a:rPr lang="en-US" dirty="0" smtClean="0"/>
              <a:t>Swallowing and eating </a:t>
            </a:r>
          </a:p>
          <a:p>
            <a:pPr lvl="1" fontAlgn="auto">
              <a:spcAft>
                <a:spcPts val="0"/>
              </a:spcAft>
              <a:buFont typeface="Arial" pitchFamily="34" charset="0"/>
              <a:buChar char="–"/>
              <a:defRPr/>
            </a:pPr>
            <a:r>
              <a:rPr lang="en-US" dirty="0" smtClean="0"/>
              <a:t>Sexual function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371600" y="228600"/>
            <a:ext cx="7498080" cy="1143000"/>
          </a:xfrm>
        </p:spPr>
        <p:txBody>
          <a:bodyPr>
            <a:normAutofit fontScale="90000"/>
          </a:bodyPr>
          <a:lstStyle/>
          <a:p>
            <a:r>
              <a:rPr lang="en-US" dirty="0" smtClean="0"/>
              <a:t>Treatment for CAD and Stroke </a:t>
            </a:r>
          </a:p>
        </p:txBody>
      </p:sp>
      <p:sp>
        <p:nvSpPr>
          <p:cNvPr id="18434" name="Content Placeholder 2"/>
          <p:cNvSpPr>
            <a:spLocks noGrp="1"/>
          </p:cNvSpPr>
          <p:nvPr>
            <p:ph idx="1"/>
          </p:nvPr>
        </p:nvSpPr>
        <p:spPr>
          <a:xfrm>
            <a:off x="990600" y="1447800"/>
            <a:ext cx="3581400" cy="4953000"/>
          </a:xfrm>
        </p:spPr>
        <p:txBody>
          <a:bodyPr/>
          <a:lstStyle/>
          <a:p>
            <a:pPr>
              <a:buFont typeface="Arial" charset="0"/>
              <a:buNone/>
            </a:pPr>
            <a:r>
              <a:rPr lang="en-US" sz="2400" b="1" dirty="0" smtClean="0"/>
              <a:t> Med Route:</a:t>
            </a:r>
          </a:p>
          <a:p>
            <a:pPr>
              <a:buFont typeface="Arial" charset="0"/>
              <a:buNone/>
            </a:pPr>
            <a:r>
              <a:rPr lang="en-US" sz="1800" dirty="0" smtClean="0"/>
              <a:t>(examples)</a:t>
            </a:r>
          </a:p>
          <a:p>
            <a:pPr lvl="1"/>
            <a:r>
              <a:rPr lang="en-US" sz="1800" dirty="0" err="1" smtClean="0"/>
              <a:t>Atorvastatin</a:t>
            </a:r>
            <a:r>
              <a:rPr lang="en-US" sz="1800" dirty="0" smtClean="0"/>
              <a:t> (Lipitor</a:t>
            </a:r>
            <a:r>
              <a:rPr lang="en-US" sz="1800" dirty="0" smtClean="0"/>
              <a:t>) </a:t>
            </a:r>
            <a:r>
              <a:rPr lang="en-US" sz="1400" i="1" dirty="0" smtClean="0"/>
              <a:t>(</a:t>
            </a:r>
            <a:r>
              <a:rPr lang="en-US" sz="1400" i="1" dirty="0" smtClean="0"/>
              <a:t>PO)</a:t>
            </a:r>
          </a:p>
          <a:p>
            <a:pPr lvl="1"/>
            <a:r>
              <a:rPr lang="en-US" sz="1800" dirty="0" err="1" smtClean="0"/>
              <a:t>Losartan</a:t>
            </a:r>
            <a:r>
              <a:rPr lang="en-US" sz="1800" dirty="0" smtClean="0"/>
              <a:t> </a:t>
            </a:r>
            <a:r>
              <a:rPr lang="en-US" sz="1400" i="1" dirty="0" smtClean="0"/>
              <a:t>(</a:t>
            </a:r>
            <a:r>
              <a:rPr lang="en-US" sz="1400" i="1" dirty="0" smtClean="0"/>
              <a:t>PO), </a:t>
            </a:r>
            <a:r>
              <a:rPr lang="en-US" sz="1800" dirty="0" err="1" smtClean="0"/>
              <a:t>Furosemide</a:t>
            </a:r>
            <a:r>
              <a:rPr lang="en-US" sz="1800" dirty="0" smtClean="0"/>
              <a:t> (</a:t>
            </a:r>
            <a:r>
              <a:rPr lang="en-US" sz="1800" dirty="0" err="1" smtClean="0"/>
              <a:t>Lasix</a:t>
            </a:r>
            <a:r>
              <a:rPr lang="en-US" sz="1800" dirty="0" smtClean="0"/>
              <a:t>) </a:t>
            </a:r>
            <a:r>
              <a:rPr lang="en-US" sz="1400" i="1" dirty="0" smtClean="0"/>
              <a:t>(PO, IV, IM)</a:t>
            </a:r>
            <a:endParaRPr lang="en-US" sz="1800" i="1" dirty="0" smtClean="0"/>
          </a:p>
          <a:p>
            <a:pPr lvl="1"/>
            <a:r>
              <a:rPr lang="en-US" sz="1800" dirty="0" smtClean="0"/>
              <a:t>Coumadin </a:t>
            </a:r>
            <a:r>
              <a:rPr lang="en-US" sz="1800" dirty="0" smtClean="0"/>
              <a:t>(</a:t>
            </a:r>
            <a:r>
              <a:rPr lang="en-US" sz="1800" dirty="0" err="1" smtClean="0"/>
              <a:t>Warfarin</a:t>
            </a:r>
            <a:r>
              <a:rPr lang="en-US" sz="1800" dirty="0" smtClean="0"/>
              <a:t>) </a:t>
            </a:r>
            <a:r>
              <a:rPr lang="en-US" sz="1400" i="1" dirty="0" smtClean="0"/>
              <a:t>(IV, PO) </a:t>
            </a:r>
            <a:r>
              <a:rPr lang="en-US" sz="1800" dirty="0" smtClean="0"/>
              <a:t>, </a:t>
            </a:r>
            <a:r>
              <a:rPr lang="en-US" sz="1800" dirty="0" err="1" smtClean="0"/>
              <a:t>Asprin</a:t>
            </a:r>
            <a:r>
              <a:rPr lang="en-US" sz="1800" dirty="0" smtClean="0"/>
              <a:t> </a:t>
            </a:r>
            <a:r>
              <a:rPr lang="en-US" sz="1400" i="1" dirty="0" smtClean="0"/>
              <a:t>(PO)</a:t>
            </a:r>
            <a:endParaRPr lang="en-US" sz="1800" i="1" dirty="0" smtClean="0"/>
          </a:p>
          <a:p>
            <a:pPr lvl="1"/>
            <a:r>
              <a:rPr lang="en-US" sz="1800" dirty="0" smtClean="0"/>
              <a:t>Heparin Injection </a:t>
            </a:r>
            <a:r>
              <a:rPr lang="en-US" sz="1400" i="1" dirty="0" smtClean="0"/>
              <a:t>(IV, </a:t>
            </a:r>
            <a:r>
              <a:rPr lang="en-US" sz="1400" i="1" dirty="0" err="1" smtClean="0"/>
              <a:t>SubQ</a:t>
            </a:r>
            <a:r>
              <a:rPr lang="en-US" sz="1400" i="1" dirty="0" smtClean="0"/>
              <a:t>)</a:t>
            </a:r>
            <a:endParaRPr lang="en-US" sz="1800" i="1" dirty="0" smtClean="0"/>
          </a:p>
          <a:p>
            <a:pPr lvl="1"/>
            <a:r>
              <a:rPr lang="en-US" sz="1800" dirty="0" smtClean="0"/>
              <a:t>Nitroglycerin </a:t>
            </a:r>
            <a:r>
              <a:rPr lang="en-US" sz="1400" i="1" dirty="0" smtClean="0"/>
              <a:t>(Sublingual)</a:t>
            </a:r>
            <a:r>
              <a:rPr lang="en-US" sz="1600" i="1" dirty="0" smtClean="0"/>
              <a:t> </a:t>
            </a:r>
            <a:endParaRPr lang="en-US" sz="2000" i="1" dirty="0" smtClean="0"/>
          </a:p>
        </p:txBody>
      </p:sp>
      <p:sp>
        <p:nvSpPr>
          <p:cNvPr id="18435" name="Content Placeholder 2"/>
          <p:cNvSpPr txBox="1">
            <a:spLocks/>
          </p:cNvSpPr>
          <p:nvPr/>
        </p:nvSpPr>
        <p:spPr bwMode="auto">
          <a:xfrm>
            <a:off x="4343400" y="1371600"/>
            <a:ext cx="4800600" cy="4953000"/>
          </a:xfrm>
          <a:prstGeom prst="rect">
            <a:avLst/>
          </a:prstGeom>
          <a:noFill/>
          <a:ln w="9525">
            <a:noFill/>
            <a:miter lim="800000"/>
            <a:headEnd/>
            <a:tailEnd/>
          </a:ln>
        </p:spPr>
        <p:txBody>
          <a:bodyPr/>
          <a:lstStyle/>
          <a:p>
            <a:pPr marL="342900" indent="-342900">
              <a:spcBef>
                <a:spcPct val="20000"/>
              </a:spcBef>
              <a:buFont typeface="Arial" charset="0"/>
              <a:buNone/>
            </a:pPr>
            <a:r>
              <a:rPr lang="en-US" sz="2400" b="1" dirty="0">
                <a:latin typeface="+mj-lt"/>
              </a:rPr>
              <a:t>Surgical Route:</a:t>
            </a:r>
          </a:p>
          <a:p>
            <a:pPr marL="742950" lvl="1" indent="-285750">
              <a:spcBef>
                <a:spcPct val="20000"/>
              </a:spcBef>
              <a:buFont typeface="Arial" charset="0"/>
              <a:buChar char="–"/>
            </a:pPr>
            <a:r>
              <a:rPr lang="en-US" sz="2400" dirty="0">
                <a:latin typeface="Calibri" pitchFamily="34" charset="0"/>
              </a:rPr>
              <a:t>Angioplasty &amp; </a:t>
            </a:r>
            <a:r>
              <a:rPr lang="en-US" sz="2400" dirty="0" err="1">
                <a:latin typeface="Calibri" pitchFamily="34" charset="0"/>
              </a:rPr>
              <a:t>Stenting</a:t>
            </a:r>
            <a:endParaRPr lang="en-US" sz="2400" dirty="0">
              <a:latin typeface="Calibri" pitchFamily="34" charset="0"/>
            </a:endParaRPr>
          </a:p>
          <a:p>
            <a:pPr marL="742950" lvl="1" indent="-285750">
              <a:spcBef>
                <a:spcPct val="20000"/>
              </a:spcBef>
              <a:buFont typeface="Arial" charset="0"/>
              <a:buChar char="–"/>
            </a:pPr>
            <a:r>
              <a:rPr lang="en-US" sz="2400" dirty="0">
                <a:latin typeface="Calibri" pitchFamily="34" charset="0"/>
                <a:hlinkClick r:id="rId3"/>
              </a:rPr>
              <a:t>Carotid </a:t>
            </a:r>
            <a:r>
              <a:rPr lang="en-US" sz="2400" dirty="0" err="1">
                <a:latin typeface="Calibri" pitchFamily="34" charset="0"/>
                <a:hlinkClick r:id="rId3"/>
              </a:rPr>
              <a:t>endarterectomy</a:t>
            </a:r>
            <a:endParaRPr lang="en-US" sz="2400" dirty="0">
              <a:latin typeface="Calibri" pitchFamily="34" charset="0"/>
            </a:endParaRPr>
          </a:p>
          <a:p>
            <a:pPr marL="742950" lvl="1" indent="-285750">
              <a:spcBef>
                <a:spcPct val="20000"/>
              </a:spcBef>
              <a:buFont typeface="Arial" charset="0"/>
              <a:buChar char="–"/>
            </a:pPr>
            <a:endParaRPr lang="en-US" sz="2800" dirty="0">
              <a:latin typeface="Calibri" pitchFamily="34" charset="0"/>
            </a:endParaRPr>
          </a:p>
        </p:txBody>
      </p:sp>
      <p:pic>
        <p:nvPicPr>
          <p:cNvPr id="18436" name="Picture 2"/>
          <p:cNvPicPr>
            <a:picLocks noChangeAspect="1" noChangeArrowheads="1"/>
          </p:cNvPicPr>
          <p:nvPr/>
        </p:nvPicPr>
        <p:blipFill>
          <a:blip r:embed="rId4" cstate="print"/>
          <a:srcRect/>
          <a:stretch>
            <a:fillRect/>
          </a:stretch>
        </p:blipFill>
        <p:spPr bwMode="auto">
          <a:xfrm>
            <a:off x="4572000" y="3124200"/>
            <a:ext cx="3810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366</TotalTime>
  <Words>975</Words>
  <Application>Microsoft Office PowerPoint</Application>
  <PresentationFormat>On-screen Show (4:3)</PresentationFormat>
  <Paragraphs>124</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Solstice</vt:lpstr>
      <vt:lpstr>Carotid Artery Disease and Stroke </vt:lpstr>
      <vt:lpstr>Carotid Artery Disease (CAD)</vt:lpstr>
      <vt:lpstr>CAD cont…</vt:lpstr>
      <vt:lpstr>Signs and Symptoms</vt:lpstr>
      <vt:lpstr>CAD Testing</vt:lpstr>
      <vt:lpstr>Stroke</vt:lpstr>
      <vt:lpstr>CAD and Stroke Prevention</vt:lpstr>
      <vt:lpstr>Recovery After Stroke</vt:lpstr>
      <vt:lpstr>Treatment for CAD and Stroke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Carotid Artery Disease and Stroke</dc:title>
  <dc:creator>Katie</dc:creator>
  <cp:lastModifiedBy>Katie</cp:lastModifiedBy>
  <cp:revision>14</cp:revision>
  <dcterms:created xsi:type="dcterms:W3CDTF">2011-10-18T03:10:20Z</dcterms:created>
  <dcterms:modified xsi:type="dcterms:W3CDTF">2011-10-24T06:29:09Z</dcterms:modified>
</cp:coreProperties>
</file>