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8" r:id="rId2"/>
    <p:sldId id="269" r:id="rId3"/>
    <p:sldId id="270" r:id="rId4"/>
    <p:sldId id="266" r:id="rId5"/>
    <p:sldId id="267" r:id="rId6"/>
    <p:sldId id="271" r:id="rId7"/>
    <p:sldId id="263" r:id="rId8"/>
    <p:sldId id="265" r:id="rId9"/>
    <p:sldId id="264"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852" autoAdjust="0"/>
  </p:normalViewPr>
  <p:slideViewPr>
    <p:cSldViewPr>
      <p:cViewPr varScale="1">
        <p:scale>
          <a:sx n="65" d="100"/>
          <a:sy n="65" d="100"/>
        </p:scale>
        <p:origin x="-678"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C8F1179E-78E8-42D0-9EA7-B47379021A0E}" type="datetimeFigureOut">
              <a:rPr lang="en-US"/>
              <a:pPr>
                <a:defRPr/>
              </a:pPr>
              <a:t>10/19/2011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FA7A7AD0-B83E-4420-82FB-CB21EE498B1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5363"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6AC5B718-FD5A-48EA-A57A-C8ECEFCDD339}" type="slidenum">
              <a:rPr lang="en-US" sz="1200">
                <a:latin typeface="+mn-lt"/>
              </a:rPr>
              <a:pPr algn="r">
                <a:defRPr/>
              </a:pPr>
              <a:t>2</a:t>
            </a:fld>
            <a:endParaRPr lang="en-US" sz="1200">
              <a:latin typeface="+mn-lt"/>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Obesity-physical activ people appear less likely to develop coronary disease than those who are sedentary</a:t>
            </a:r>
          </a:p>
          <a:p>
            <a:pPr>
              <a:spcBef>
                <a:spcPct val="0"/>
              </a:spcBef>
            </a:pPr>
            <a:r>
              <a:rPr lang="en-US" smtClean="0"/>
              <a:t>Smoking-Avoid cigarettes may be the single most important step toward preventing coronary disease</a:t>
            </a:r>
          </a:p>
          <a:p>
            <a:pPr>
              <a:spcBef>
                <a:spcPct val="0"/>
              </a:spcBef>
            </a:pPr>
            <a:r>
              <a:rPr lang="en-US" smtClean="0"/>
              <a:t>1. List the risk factors that relate to coronary artery disease.</a:t>
            </a:r>
          </a:p>
        </p:txBody>
      </p:sp>
      <p:sp>
        <p:nvSpPr>
          <p:cNvPr id="17411"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A9991B2E-90E5-49F0-A371-1D827FCA6ADA}" type="slidenum">
              <a:rPr lang="en-US" sz="1200">
                <a:latin typeface="+mn-lt"/>
              </a:rPr>
              <a:pPr algn="r">
                <a:defRPr/>
              </a:pPr>
              <a:t>3</a:t>
            </a:fld>
            <a:endParaRPr lang="en-US" sz="1200">
              <a:latin typeface="+mn-lt"/>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1. Name the 3 types of strokes and the symptoms</a:t>
            </a:r>
          </a:p>
        </p:txBody>
      </p:sp>
      <p:sp>
        <p:nvSpPr>
          <p:cNvPr id="19459"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FDA7F609-9431-4D34-9396-19F4D6E8FA36}" type="slidenum">
              <a:rPr lang="en-US" sz="1200">
                <a:latin typeface="+mn-lt"/>
              </a:rPr>
              <a:pPr algn="r">
                <a:defRPr/>
              </a:pPr>
              <a:t>6</a:t>
            </a:fld>
            <a:endParaRPr lang="en-US" sz="1200">
              <a:latin typeface="+mn-lt"/>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z="900" b="1" smtClean="0"/>
              <a:t>Controlling blood pressure is one of most important things you can do to reduce your risk of stoke</a:t>
            </a:r>
          </a:p>
          <a:p>
            <a:pPr>
              <a:spcBef>
                <a:spcPct val="0"/>
              </a:spcBef>
            </a:pPr>
            <a:r>
              <a:rPr lang="en-US" sz="900" smtClean="0"/>
              <a:t>Choose a diet rich in fruits, vegetables, and whole grains.</a:t>
            </a:r>
          </a:p>
          <a:p>
            <a:pPr>
              <a:spcBef>
                <a:spcPct val="0"/>
              </a:spcBef>
            </a:pPr>
            <a:r>
              <a:rPr lang="en-US" sz="900" smtClean="0"/>
              <a:t>Choose lean proteins, such as chicken, fish, beans and legumes.</a:t>
            </a:r>
          </a:p>
          <a:p>
            <a:pPr>
              <a:spcBef>
                <a:spcPct val="0"/>
              </a:spcBef>
            </a:pPr>
            <a:r>
              <a:rPr lang="en-US" sz="900" smtClean="0"/>
              <a:t>Choose low-fat dairy products, such as 1% milk and other low-fat items.</a:t>
            </a:r>
          </a:p>
          <a:p>
            <a:pPr>
              <a:spcBef>
                <a:spcPct val="0"/>
              </a:spcBef>
            </a:pPr>
            <a:r>
              <a:rPr lang="en-US" sz="900" smtClean="0"/>
              <a:t>Avoid sodium (salt) and fats found in fried foods, processed foods, and baked goods.</a:t>
            </a:r>
          </a:p>
          <a:p>
            <a:pPr>
              <a:spcBef>
                <a:spcPct val="0"/>
              </a:spcBef>
            </a:pPr>
            <a:r>
              <a:rPr lang="en-US" sz="900" smtClean="0"/>
              <a:t>Eat fewer animal products and foods that contain cheese, cream, or eggs.</a:t>
            </a:r>
          </a:p>
          <a:p>
            <a:pPr>
              <a:spcBef>
                <a:spcPct val="0"/>
              </a:spcBef>
            </a:pPr>
            <a:r>
              <a:rPr lang="en-US" sz="900" smtClean="0"/>
              <a:t>Limit how much alcohol you drink. This means 1 drink a day for women and 2 a day for men.</a:t>
            </a:r>
          </a:p>
          <a:p>
            <a:pPr>
              <a:spcBef>
                <a:spcPct val="0"/>
              </a:spcBef>
            </a:pPr>
            <a:r>
              <a:rPr lang="en-US" sz="900" smtClean="0"/>
              <a:t>Avoid cocaine and other illegal drugs.</a:t>
            </a:r>
          </a:p>
          <a:p>
            <a:pPr>
              <a:spcBef>
                <a:spcPct val="0"/>
              </a:spcBef>
            </a:pPr>
            <a:r>
              <a:rPr lang="en-US" sz="900" smtClean="0"/>
              <a:t>Talk to your doctor about the risk of birth control pills. Birth control pills can increase the chance of blood clots, which can lead to stroke. Clots are more likely in women who also smoke and who are older than 35.</a:t>
            </a:r>
          </a:p>
          <a:p>
            <a:pPr>
              <a:spcBef>
                <a:spcPct val="0"/>
              </a:spcBef>
            </a:pPr>
            <a:r>
              <a:rPr lang="en-US" sz="900" smtClean="0"/>
              <a:t>Don’t smoke</a:t>
            </a:r>
          </a:p>
          <a:p>
            <a:r>
              <a:rPr lang="en-US" sz="800" b="1" smtClean="0"/>
              <a:t>Exercise 30 min most days of the week (walking or some activity it doesn’t need to be vigorous)</a:t>
            </a:r>
            <a:endParaRPr lang="en-US" sz="900" b="1" smtClean="0"/>
          </a:p>
          <a:p>
            <a:pPr>
              <a:spcBef>
                <a:spcPct val="0"/>
              </a:spcBef>
            </a:pPr>
            <a:r>
              <a:rPr lang="en-US" smtClean="0"/>
              <a:t>http://www.ncbi.nlm.nih.gov/pubmedhealth/PMH0004669/</a:t>
            </a:r>
          </a:p>
          <a:p>
            <a:pPr>
              <a:spcBef>
                <a:spcPct val="0"/>
              </a:spcBef>
            </a:pPr>
            <a:endParaRPr lang="en-US"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ACEA051-5A1C-4108-9FD0-A4E9BA46FD37}" type="slidenum">
              <a:rPr lang="en-US"/>
              <a:pPr fontAlgn="base">
                <a:spcBef>
                  <a:spcPct val="0"/>
                </a:spcBef>
                <a:spcAft>
                  <a:spcPct val="0"/>
                </a:spcAft>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http://www.ncbi.nlm.nih.gov/pubmedhealth/PMH0004663/</a:t>
            </a:r>
          </a:p>
          <a:p>
            <a:pPr lvl="1">
              <a:spcBef>
                <a:spcPct val="0"/>
              </a:spcBef>
            </a:pPr>
            <a:r>
              <a:rPr lang="en-US" b="1" smtClean="0"/>
              <a:t>Self-care : </a:t>
            </a:r>
            <a:r>
              <a:rPr lang="en-US" smtClean="0"/>
              <a:t>Can you take care of yourself? Can you get around your home safely? Will you need home care?</a:t>
            </a:r>
          </a:p>
          <a:p>
            <a:pPr lvl="1">
              <a:spcBef>
                <a:spcPct val="0"/>
              </a:spcBef>
            </a:pPr>
            <a:r>
              <a:rPr lang="en-US" b="1" smtClean="0"/>
              <a:t>Speech: </a:t>
            </a:r>
            <a:r>
              <a:rPr lang="en-US" smtClean="0"/>
              <a:t>Speech therapy? </a:t>
            </a:r>
          </a:p>
          <a:p>
            <a:pPr lvl="1">
              <a:spcBef>
                <a:spcPct val="0"/>
              </a:spcBef>
            </a:pPr>
            <a:r>
              <a:rPr lang="en-US" b="1" smtClean="0"/>
              <a:t>Thinking and Memory: </a:t>
            </a:r>
            <a:r>
              <a:rPr lang="en-US" smtClean="0"/>
              <a:t>Changes in behavior? Depression?</a:t>
            </a:r>
          </a:p>
          <a:p>
            <a:pPr lvl="1">
              <a:spcBef>
                <a:spcPct val="0"/>
              </a:spcBef>
            </a:pPr>
            <a:r>
              <a:rPr lang="en-US" b="1" smtClean="0"/>
              <a:t>Bladder and Bowel care: </a:t>
            </a:r>
            <a:r>
              <a:rPr lang="en-US" smtClean="0"/>
              <a:t>Medications to help bladder control? Bladder or Bowel specialist?</a:t>
            </a:r>
          </a:p>
          <a:p>
            <a:pPr lvl="1">
              <a:spcBef>
                <a:spcPct val="0"/>
              </a:spcBef>
            </a:pPr>
            <a:r>
              <a:rPr lang="en-US" b="1" smtClean="0"/>
              <a:t>Muscle, joint and nerve problems: </a:t>
            </a:r>
            <a:r>
              <a:rPr lang="en-US" smtClean="0"/>
              <a:t>physical therapy? Occupational therapy? Pain meds? </a:t>
            </a:r>
          </a:p>
          <a:p>
            <a:pPr lvl="1">
              <a:spcBef>
                <a:spcPct val="0"/>
              </a:spcBef>
            </a:pPr>
            <a:r>
              <a:rPr lang="en-US" b="1" smtClean="0"/>
              <a:t>Swallowing and eating: </a:t>
            </a:r>
            <a:r>
              <a:rPr lang="en-US" smtClean="0"/>
              <a:t>Speech therapist?</a:t>
            </a:r>
          </a:p>
          <a:p>
            <a:pPr lvl="1">
              <a:spcBef>
                <a:spcPct val="0"/>
              </a:spcBef>
            </a:pPr>
            <a:r>
              <a:rPr lang="en-US" b="1" smtClean="0"/>
              <a:t>Sexual function: </a:t>
            </a:r>
            <a:r>
              <a:rPr lang="en-US" smtClean="0"/>
              <a:t>Medication?</a:t>
            </a:r>
          </a:p>
          <a:p>
            <a:pPr>
              <a:spcBef>
                <a:spcPct val="0"/>
              </a:spcBef>
            </a:pPr>
            <a:endParaRPr lang="en-US" smtClean="0"/>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6E86D37-47FC-4481-8DC7-36C5A596F535}" type="slidenum">
              <a:rPr lang="en-US"/>
              <a:pPr fontAlgn="base">
                <a:spcBef>
                  <a:spcPct val="0"/>
                </a:spcBef>
                <a:spcAft>
                  <a:spcPct val="0"/>
                </a:spcAft>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smtClean="0"/>
              <a:t>Medicine and diet to lower your cholesterol</a:t>
            </a:r>
            <a:r>
              <a:rPr lang="en-US" smtClean="0"/>
              <a:t>: Atorvastatin (Lipitor) (Statin-slows production of cholesterol)</a:t>
            </a:r>
          </a:p>
          <a:p>
            <a:pPr>
              <a:spcBef>
                <a:spcPct val="0"/>
              </a:spcBef>
            </a:pPr>
            <a:r>
              <a:rPr lang="en-US" b="1" smtClean="0"/>
              <a:t>Control your blood pressure</a:t>
            </a:r>
            <a:r>
              <a:rPr lang="en-US" smtClean="0"/>
              <a:t>: Losartan (angiotensin II receptor antagonist: blocks natural substances that tighten the blood vessel), Lasix (furosemide) </a:t>
            </a:r>
          </a:p>
          <a:p>
            <a:pPr marL="0" lvl="1">
              <a:spcBef>
                <a:spcPct val="0"/>
              </a:spcBef>
            </a:pPr>
            <a:r>
              <a:rPr lang="en-US" b="1" smtClean="0"/>
              <a:t>Coumadin (Warfarin): </a:t>
            </a:r>
            <a:r>
              <a:rPr lang="en-US" smtClean="0"/>
              <a:t>Blood thinner ; anticoagulants , Asprin</a:t>
            </a:r>
          </a:p>
          <a:p>
            <a:pPr>
              <a:spcBef>
                <a:spcPct val="0"/>
              </a:spcBef>
            </a:pPr>
            <a:r>
              <a:rPr lang="en-US" sz="1000" b="1" smtClean="0"/>
              <a:t>Nitroglycerin</a:t>
            </a:r>
            <a:r>
              <a:rPr lang="en-US" b="1" smtClean="0"/>
              <a:t>: </a:t>
            </a:r>
            <a:r>
              <a:rPr lang="en-US" smtClean="0"/>
              <a:t>Vasodilator</a:t>
            </a:r>
            <a:endParaRPr lang="en-US" b="1" smtClean="0"/>
          </a:p>
          <a:p>
            <a:pPr>
              <a:spcBef>
                <a:spcPct val="0"/>
              </a:spcBef>
            </a:pPr>
            <a:r>
              <a:rPr lang="en-US" smtClean="0"/>
              <a:t>http://www.ncbi.nlm.nih.gov/pubmedhealth/?cmd=link&amp;linkname=pubmedhealth_pubmedhealth_adam_ahfs&amp;uid=1740&amp;report=medinfo</a:t>
            </a:r>
          </a:p>
          <a:p>
            <a:pPr>
              <a:spcBef>
                <a:spcPct val="0"/>
              </a:spcBef>
            </a:pPr>
            <a:r>
              <a:rPr lang="en-US" smtClean="0"/>
              <a:t>http://www.ncbi.nlm.nih.gov/pubmedhealth/PMH0000009/</a:t>
            </a:r>
          </a:p>
          <a:p>
            <a:pPr>
              <a:spcBef>
                <a:spcPct val="0"/>
              </a:spcBef>
            </a:pPr>
            <a:r>
              <a:rPr lang="en-US" smtClean="0"/>
              <a:t>http://www.ncbi.nlm.nih.gov/pubmedhealth/PMH0000040/</a:t>
            </a:r>
          </a:p>
          <a:p>
            <a:pPr>
              <a:spcBef>
                <a:spcPct val="0"/>
              </a:spcBef>
            </a:pPr>
            <a:r>
              <a:rPr lang="en-US" smtClean="0"/>
              <a:t>http://www.ncbi.nlm.nih.gov/pubmedhealth/PMH0001740/</a:t>
            </a:r>
          </a:p>
          <a:p>
            <a:pPr>
              <a:spcBef>
                <a:spcPct val="0"/>
              </a:spcBef>
            </a:pPr>
            <a:r>
              <a:rPr lang="en-US" smtClean="0"/>
              <a:t>http://www.ncbi.nlm.nih.gov/pubmedhealth/PMH0000972/</a:t>
            </a:r>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9CAD744-D8DC-4E9A-8B2C-9FD846530FE9}" type="slidenum">
              <a:rPr lang="en-US"/>
              <a:pPr fontAlgn="base">
                <a:spcBef>
                  <a:spcPct val="0"/>
                </a:spcBef>
                <a:spcAft>
                  <a:spcPct val="0"/>
                </a:spcAft>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5CC19F4-DDEE-4F14-8AE4-B04D16322106}" type="datetimeFigureOut">
              <a:rPr lang="en-US"/>
              <a:pPr>
                <a:defRPr/>
              </a:pPr>
              <a:t>10/19/2011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35235FD-8A62-44AE-9AA3-6D271E11D74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A2FA88E-A4AA-4FFC-9099-1CF9B4106519}" type="datetimeFigureOut">
              <a:rPr lang="en-US"/>
              <a:pPr>
                <a:defRPr/>
              </a:pPr>
              <a:t>10/19/2011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FFE7589-E3C4-417F-B4F7-443DC8D1D8B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1824780-F11F-4B81-B27B-386222CEF53D}" type="datetimeFigureOut">
              <a:rPr lang="en-US"/>
              <a:pPr>
                <a:defRPr/>
              </a:pPr>
              <a:t>10/19/2011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245F25A-F0E7-4539-810B-254266CA618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30D0393-E4B5-42E6-BA50-2143AE67DEB2}" type="datetimeFigureOut">
              <a:rPr lang="en-US"/>
              <a:pPr>
                <a:defRPr/>
              </a:pPr>
              <a:t>10/19/2011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1207A9F-4EE6-4022-AFC4-753F70F5E1E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41A692E-E157-4BFF-BB9B-F9A122D02BC5}" type="datetimeFigureOut">
              <a:rPr lang="en-US"/>
              <a:pPr>
                <a:defRPr/>
              </a:pPr>
              <a:t>10/19/2011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14C8D6E-A2EE-4032-8E9A-A81EA7F00A5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0BA8470-1B70-4239-A7DA-182B69825AEB}" type="datetimeFigureOut">
              <a:rPr lang="en-US"/>
              <a:pPr>
                <a:defRPr/>
              </a:pPr>
              <a:t>10/19/2011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EC880D5-8301-431C-AC5C-5B4E335DB94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9472B59-EBBB-4C78-93B7-7BC0C2E66E87}" type="datetimeFigureOut">
              <a:rPr lang="en-US"/>
              <a:pPr>
                <a:defRPr/>
              </a:pPr>
              <a:t>10/19/2011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0CBD29E-7D32-4E81-BE29-310B0CEBDD1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448E3F5-A784-476D-A496-D0D7592D79CF}" type="datetimeFigureOut">
              <a:rPr lang="en-US"/>
              <a:pPr>
                <a:defRPr/>
              </a:pPr>
              <a:t>10/19/2011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272435D-5560-4300-AF71-887D70402FC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1DE5BBC-D0B0-4988-8296-0B897488F9A4}" type="datetimeFigureOut">
              <a:rPr lang="en-US"/>
              <a:pPr>
                <a:defRPr/>
              </a:pPr>
              <a:t>10/19/2011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5852401-9E34-4F61-9584-563550C05B6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A133BC0-E821-4F70-9A2F-9D50F1418E00}" type="datetimeFigureOut">
              <a:rPr lang="en-US"/>
              <a:pPr>
                <a:defRPr/>
              </a:pPr>
              <a:t>10/19/2011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C63C4DD-1E8A-4679-BCAB-EA263B59B9D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12877E3-A35E-4B42-8AC1-45387DE84598}" type="datetimeFigureOut">
              <a:rPr lang="en-US"/>
              <a:pPr>
                <a:defRPr/>
              </a:pPr>
              <a:t>10/19/2011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8FE3247-F0FB-4AE6-A081-CBE4D7EAA51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1186E740-A3C4-4B5B-A4D5-9499C825ADA5}" type="datetimeFigureOut">
              <a:rPr lang="en-US"/>
              <a:pPr>
                <a:defRPr/>
              </a:pPr>
              <a:t>10/19/2011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D0BFE736-6C73-497B-99DC-37FFF800406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youtube.com/watch?v=dVK09KdNKME"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4"/>
          <p:cNvSpPr>
            <a:spLocks noGrp="1"/>
          </p:cNvSpPr>
          <p:nvPr>
            <p:ph type="ctrTitle"/>
          </p:nvPr>
        </p:nvSpPr>
        <p:spPr>
          <a:xfrm>
            <a:off x="838200" y="1066800"/>
            <a:ext cx="7924800" cy="2762250"/>
          </a:xfrm>
        </p:spPr>
        <p:txBody>
          <a:bodyPr/>
          <a:lstStyle/>
          <a:p>
            <a:r>
              <a:rPr lang="en-US" smtClean="0"/>
              <a:t>Carotid Artery Disease and Stroke </a:t>
            </a:r>
          </a:p>
        </p:txBody>
      </p:sp>
      <p:sp>
        <p:nvSpPr>
          <p:cNvPr id="22533" name="Rectangle 5"/>
          <p:cNvSpPr>
            <a:spLocks noGrp="1"/>
          </p:cNvSpPr>
          <p:nvPr>
            <p:ph type="subTitle" idx="1"/>
          </p:nvPr>
        </p:nvSpPr>
        <p:spPr>
          <a:xfrm>
            <a:off x="1371600" y="3886200"/>
            <a:ext cx="6400800" cy="2362200"/>
          </a:xfrm>
        </p:spPr>
        <p:txBody>
          <a:bodyPr/>
          <a:lstStyle/>
          <a:p>
            <a:r>
              <a:rPr lang="en-US" smtClean="0">
                <a:solidFill>
                  <a:schemeClr val="tx1"/>
                </a:solidFill>
              </a:rPr>
              <a:t>Shawna Storm </a:t>
            </a:r>
          </a:p>
          <a:p>
            <a:r>
              <a:rPr lang="en-US" smtClean="0">
                <a:solidFill>
                  <a:schemeClr val="tx1"/>
                </a:solidFill>
              </a:rPr>
              <a:t>Khoa Nguyen </a:t>
            </a:r>
          </a:p>
          <a:p>
            <a:r>
              <a:rPr lang="en-US" smtClean="0">
                <a:solidFill>
                  <a:schemeClr val="tx1"/>
                </a:solidFill>
              </a:rPr>
              <a:t>Lois Syse </a:t>
            </a:r>
          </a:p>
          <a:p>
            <a:r>
              <a:rPr lang="en-US" smtClean="0">
                <a:solidFill>
                  <a:schemeClr val="tx1"/>
                </a:solidFill>
              </a:rPr>
              <a:t>Katie Chamberlain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3"/>
          <p:cNvSpPr>
            <a:spLocks noGrp="1"/>
          </p:cNvSpPr>
          <p:nvPr>
            <p:ph type="title" idx="4294967295"/>
          </p:nvPr>
        </p:nvSpPr>
        <p:spPr/>
        <p:txBody>
          <a:bodyPr/>
          <a:lstStyle/>
          <a:p>
            <a:r>
              <a:rPr lang="en-US" sz="3600" smtClean="0">
                <a:latin typeface="Arial Narrow" pitchFamily="34" charset="0"/>
              </a:rPr>
              <a:t>Carotid Artery Disease</a:t>
            </a:r>
          </a:p>
        </p:txBody>
      </p:sp>
      <p:sp>
        <p:nvSpPr>
          <p:cNvPr id="24580" name="Content Placeholder 4"/>
          <p:cNvSpPr>
            <a:spLocks noGrp="1"/>
          </p:cNvSpPr>
          <p:nvPr>
            <p:ph sz="half" idx="4294967295"/>
          </p:nvPr>
        </p:nvSpPr>
        <p:spPr>
          <a:xfrm>
            <a:off x="457200" y="1447800"/>
            <a:ext cx="4343400" cy="4378325"/>
          </a:xfrm>
        </p:spPr>
        <p:txBody>
          <a:bodyPr/>
          <a:lstStyle/>
          <a:p>
            <a:r>
              <a:rPr lang="en-US" sz="2000" smtClean="0">
                <a:latin typeface="Times New Roman" pitchFamily="18" charset="0"/>
              </a:rPr>
              <a:t>Carotid artery disease is also called carotid artery stenosis</a:t>
            </a:r>
            <a:r>
              <a:rPr lang="en-US" sz="2000" smtClean="0"/>
              <a:t> </a:t>
            </a:r>
            <a:endParaRPr lang="en-US" sz="2000" smtClean="0">
              <a:latin typeface="Arial Narrow" pitchFamily="34" charset="0"/>
            </a:endParaRPr>
          </a:p>
          <a:p>
            <a:r>
              <a:rPr lang="en-US" sz="2000" smtClean="0">
                <a:latin typeface="Times New Roman" pitchFamily="18" charset="0"/>
              </a:rPr>
              <a:t>The term refers to the narrowing of the carotid arteries. This narrowing is usually caused by the buildup of fatty substances and cholesterol deposits, called plaque. </a:t>
            </a:r>
          </a:p>
          <a:p>
            <a:r>
              <a:rPr lang="en-US" sz="2000" smtClean="0">
                <a:latin typeface="Times New Roman" pitchFamily="18" charset="0"/>
              </a:rPr>
              <a:t>Carotid artery occlusion refers to complete blockage of the artery. When the carotid arteries are obstructed, you are at an increased risk for a stroke, the third leading cause of death in the U.S.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idx="4294967295"/>
          </p:nvPr>
        </p:nvSpPr>
        <p:spPr/>
        <p:txBody>
          <a:bodyPr/>
          <a:lstStyle/>
          <a:p>
            <a:r>
              <a:rPr lang="en-US" smtClean="0">
                <a:latin typeface="Arial Narrow" pitchFamily="34" charset="0"/>
              </a:rPr>
              <a:t>CAD cont…</a:t>
            </a:r>
          </a:p>
        </p:txBody>
      </p:sp>
      <p:sp>
        <p:nvSpPr>
          <p:cNvPr id="26627" name="Text Placeholder 2"/>
          <p:cNvSpPr>
            <a:spLocks noGrp="1"/>
          </p:cNvSpPr>
          <p:nvPr>
            <p:ph type="body" idx="4294967295"/>
          </p:nvPr>
        </p:nvSpPr>
        <p:spPr>
          <a:xfrm>
            <a:off x="457200" y="1535113"/>
            <a:ext cx="4040188" cy="639762"/>
          </a:xfrm>
        </p:spPr>
        <p:txBody>
          <a:bodyPr anchor="b"/>
          <a:lstStyle/>
          <a:p>
            <a:pPr marL="0" indent="0">
              <a:buFont typeface="Arial" charset="0"/>
              <a:buNone/>
            </a:pPr>
            <a:r>
              <a:rPr lang="en-US" sz="2400" b="1" smtClean="0">
                <a:latin typeface="Arial Narrow" pitchFamily="34" charset="0"/>
              </a:rPr>
              <a:t>Risk Factors..</a:t>
            </a:r>
          </a:p>
        </p:txBody>
      </p:sp>
      <p:sp>
        <p:nvSpPr>
          <p:cNvPr id="26628" name="Content Placeholder 3"/>
          <p:cNvSpPr>
            <a:spLocks noGrp="1"/>
          </p:cNvSpPr>
          <p:nvPr>
            <p:ph sz="half" idx="4294967295"/>
          </p:nvPr>
        </p:nvSpPr>
        <p:spPr>
          <a:xfrm>
            <a:off x="457200" y="2174875"/>
            <a:ext cx="4040188" cy="3951288"/>
          </a:xfrm>
        </p:spPr>
        <p:txBody>
          <a:bodyPr/>
          <a:lstStyle/>
          <a:p>
            <a:pPr>
              <a:lnSpc>
                <a:spcPct val="90000"/>
              </a:lnSpc>
            </a:pPr>
            <a:r>
              <a:rPr lang="en-US" sz="1800" smtClean="0">
                <a:latin typeface="Arial Narrow" pitchFamily="34" charset="0"/>
              </a:rPr>
              <a:t>Age</a:t>
            </a:r>
          </a:p>
          <a:p>
            <a:pPr lvl="1">
              <a:lnSpc>
                <a:spcPct val="90000"/>
              </a:lnSpc>
            </a:pPr>
            <a:r>
              <a:rPr lang="en-US" sz="1800" smtClean="0">
                <a:latin typeface="Arial" charset="0"/>
              </a:rPr>
              <a:t>Men under the age of 75 have a greater risk than women. Women have a greater risk over the age of 75.</a:t>
            </a:r>
            <a:r>
              <a:rPr lang="en-US" sz="1800" smtClean="0"/>
              <a:t> </a:t>
            </a:r>
            <a:endParaRPr lang="en-US" sz="1800" smtClean="0">
              <a:latin typeface="Arial Narrow" pitchFamily="34" charset="0"/>
            </a:endParaRPr>
          </a:p>
          <a:p>
            <a:pPr>
              <a:lnSpc>
                <a:spcPct val="90000"/>
              </a:lnSpc>
            </a:pPr>
            <a:r>
              <a:rPr lang="en-US" sz="1800" smtClean="0">
                <a:latin typeface="Arial Narrow" pitchFamily="34" charset="0"/>
              </a:rPr>
              <a:t>Heredity</a:t>
            </a:r>
          </a:p>
          <a:p>
            <a:pPr lvl="1">
              <a:lnSpc>
                <a:spcPct val="90000"/>
              </a:lnSpc>
            </a:pPr>
            <a:r>
              <a:rPr lang="en-US" sz="1800" smtClean="0">
                <a:latin typeface="Arial Narrow" pitchFamily="34" charset="0"/>
              </a:rPr>
              <a:t>If one of your parents had it before 50, your risk is significantly increase</a:t>
            </a:r>
          </a:p>
          <a:p>
            <a:pPr>
              <a:lnSpc>
                <a:spcPct val="90000"/>
              </a:lnSpc>
            </a:pPr>
            <a:r>
              <a:rPr lang="en-US" sz="1800" smtClean="0">
                <a:latin typeface="Arial Narrow" pitchFamily="34" charset="0"/>
              </a:rPr>
              <a:t>Being male</a:t>
            </a:r>
          </a:p>
          <a:p>
            <a:pPr lvl="1">
              <a:lnSpc>
                <a:spcPct val="90000"/>
              </a:lnSpc>
            </a:pPr>
            <a:r>
              <a:rPr lang="en-US" sz="1800" smtClean="0">
                <a:latin typeface="Arial Narrow" pitchFamily="34" charset="0"/>
              </a:rPr>
              <a:t>Men are more likely to be affected than women  before the age of 50</a:t>
            </a:r>
          </a:p>
          <a:p>
            <a:pPr>
              <a:lnSpc>
                <a:spcPct val="90000"/>
              </a:lnSpc>
            </a:pPr>
            <a:r>
              <a:rPr lang="en-US" sz="1800" smtClean="0">
                <a:latin typeface="Arial Narrow" pitchFamily="34" charset="0"/>
              </a:rPr>
              <a:t>Obesity</a:t>
            </a:r>
          </a:p>
          <a:p>
            <a:pPr lvl="1">
              <a:lnSpc>
                <a:spcPct val="90000"/>
              </a:lnSpc>
            </a:pPr>
            <a:r>
              <a:rPr lang="en-US" sz="1800" smtClean="0">
                <a:latin typeface="Arial Narrow" pitchFamily="34" charset="0"/>
              </a:rPr>
              <a:t>Distribution of excess weight (abdominal girth, or “pot belly”)</a:t>
            </a:r>
          </a:p>
          <a:p>
            <a:pPr lvl="1">
              <a:lnSpc>
                <a:spcPct val="90000"/>
              </a:lnSpc>
              <a:buFont typeface="Arial" charset="0"/>
              <a:buNone/>
            </a:pPr>
            <a:endParaRPr lang="en-US" sz="1200" smtClean="0">
              <a:latin typeface="Arial Narrow" pitchFamily="34" charset="0"/>
            </a:endParaRPr>
          </a:p>
        </p:txBody>
      </p:sp>
      <p:sp>
        <p:nvSpPr>
          <p:cNvPr id="26629" name="Text Placeholder 4"/>
          <p:cNvSpPr>
            <a:spLocks noGrp="1"/>
          </p:cNvSpPr>
          <p:nvPr>
            <p:ph type="body" sz="quarter" idx="4294967295"/>
          </p:nvPr>
        </p:nvSpPr>
        <p:spPr>
          <a:xfrm>
            <a:off x="4645025" y="1535113"/>
            <a:ext cx="4041775" cy="639762"/>
          </a:xfrm>
        </p:spPr>
        <p:txBody>
          <a:bodyPr anchor="b"/>
          <a:lstStyle/>
          <a:p>
            <a:pPr marL="0" indent="0">
              <a:buFont typeface="Arial" charset="0"/>
              <a:buNone/>
            </a:pPr>
            <a:r>
              <a:rPr lang="en-US" sz="2400" b="1" smtClean="0">
                <a:latin typeface="Arial Narrow" pitchFamily="34" charset="0"/>
              </a:rPr>
              <a:t>Risk cont…</a:t>
            </a:r>
          </a:p>
        </p:txBody>
      </p:sp>
      <p:sp>
        <p:nvSpPr>
          <p:cNvPr id="26630" name="Content Placeholder 5"/>
          <p:cNvSpPr>
            <a:spLocks noGrp="1"/>
          </p:cNvSpPr>
          <p:nvPr>
            <p:ph sz="quarter" idx="4294967295"/>
          </p:nvPr>
        </p:nvSpPr>
        <p:spPr>
          <a:xfrm>
            <a:off x="4645025" y="2174875"/>
            <a:ext cx="4041775" cy="3951288"/>
          </a:xfrm>
        </p:spPr>
        <p:txBody>
          <a:bodyPr/>
          <a:lstStyle/>
          <a:p>
            <a:pPr>
              <a:lnSpc>
                <a:spcPct val="90000"/>
              </a:lnSpc>
            </a:pPr>
            <a:r>
              <a:rPr lang="en-US" sz="1800" smtClean="0">
                <a:latin typeface="Arial Narrow" pitchFamily="34" charset="0"/>
              </a:rPr>
              <a:t>Smoking</a:t>
            </a:r>
          </a:p>
          <a:p>
            <a:pPr lvl="1">
              <a:lnSpc>
                <a:spcPct val="90000"/>
              </a:lnSpc>
            </a:pPr>
            <a:r>
              <a:rPr lang="en-US" sz="1800" smtClean="0">
                <a:latin typeface="Arial Narrow" pitchFamily="34" charset="0"/>
              </a:rPr>
              <a:t>Smoking among young women may be one explanation for increased CAD in females</a:t>
            </a:r>
          </a:p>
          <a:p>
            <a:pPr>
              <a:lnSpc>
                <a:spcPct val="90000"/>
              </a:lnSpc>
            </a:pPr>
            <a:endParaRPr lang="en-US" sz="2000" smtClean="0">
              <a:latin typeface="Arial Narrow" pitchFamily="34" charset="0"/>
            </a:endParaRPr>
          </a:p>
          <a:p>
            <a:pPr>
              <a:lnSpc>
                <a:spcPct val="90000"/>
              </a:lnSpc>
            </a:pPr>
            <a:r>
              <a:rPr lang="en-US" sz="1800" smtClean="0">
                <a:latin typeface="Arial Narrow" pitchFamily="34" charset="0"/>
              </a:rPr>
              <a:t>High Blood Pressure (hypertension)</a:t>
            </a:r>
          </a:p>
          <a:p>
            <a:pPr>
              <a:lnSpc>
                <a:spcPct val="90000"/>
              </a:lnSpc>
            </a:pPr>
            <a:r>
              <a:rPr lang="en-US" sz="1800" smtClean="0">
                <a:latin typeface="Arial" charset="0"/>
              </a:rPr>
              <a:t>Cholesterol- abnormal lipids or high cholesterol</a:t>
            </a:r>
            <a:r>
              <a:rPr lang="en-US" sz="1800" smtClean="0"/>
              <a:t> </a:t>
            </a:r>
          </a:p>
          <a:p>
            <a:pPr>
              <a:lnSpc>
                <a:spcPct val="90000"/>
              </a:lnSpc>
            </a:pPr>
            <a:r>
              <a:rPr lang="en-US" sz="1800" smtClean="0">
                <a:latin typeface="Arial Narrow" pitchFamily="34" charset="0"/>
              </a:rPr>
              <a:t>Diabetes</a:t>
            </a:r>
          </a:p>
          <a:p>
            <a:pPr>
              <a:lnSpc>
                <a:spcPct val="90000"/>
              </a:lnSpc>
            </a:pPr>
            <a:r>
              <a:rPr lang="en-US" sz="1800" smtClean="0">
                <a:latin typeface="Arial Narrow" pitchFamily="34" charset="0"/>
              </a:rPr>
              <a:t>Heart disease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idx="4294967295"/>
          </p:nvPr>
        </p:nvSpPr>
        <p:spPr/>
        <p:txBody>
          <a:bodyPr/>
          <a:lstStyle/>
          <a:p>
            <a:r>
              <a:rPr lang="en-US" smtClean="0"/>
              <a:t>Signs and Symptoms</a:t>
            </a:r>
          </a:p>
        </p:txBody>
      </p:sp>
      <p:sp>
        <p:nvSpPr>
          <p:cNvPr id="20483" name="Rectangle 3"/>
          <p:cNvSpPr>
            <a:spLocks noGrp="1"/>
          </p:cNvSpPr>
          <p:nvPr>
            <p:ph type="body" sz="half" idx="4294967295"/>
          </p:nvPr>
        </p:nvSpPr>
        <p:spPr>
          <a:xfrm>
            <a:off x="457200" y="1600200"/>
            <a:ext cx="4038600" cy="4525963"/>
          </a:xfrm>
        </p:spPr>
        <p:txBody>
          <a:bodyPr/>
          <a:lstStyle/>
          <a:p>
            <a:pPr algn="ctr">
              <a:buFont typeface="Arial" charset="0"/>
              <a:buNone/>
            </a:pPr>
            <a:r>
              <a:rPr lang="en-US" sz="3600" b="1" i="1" u="sng" smtClean="0"/>
              <a:t>Symptoms</a:t>
            </a:r>
          </a:p>
          <a:p>
            <a:r>
              <a:rPr lang="en-US" sz="2000" smtClean="0">
                <a:latin typeface="Arial Narrow" pitchFamily="34" charset="0"/>
              </a:rPr>
              <a:t>Weakness or paralysis of your arm, leg, or face on one side of your body. </a:t>
            </a:r>
          </a:p>
          <a:p>
            <a:r>
              <a:rPr lang="en-US" sz="2000" smtClean="0">
                <a:latin typeface="Arial Narrow" pitchFamily="34" charset="0"/>
              </a:rPr>
              <a:t>Numbness or tingling of your arm, leg, or face on one side of your body. </a:t>
            </a:r>
          </a:p>
          <a:p>
            <a:r>
              <a:rPr lang="en-US" sz="2000" smtClean="0">
                <a:latin typeface="Arial Narrow" pitchFamily="34" charset="0"/>
              </a:rPr>
              <a:t>Trouble swallowing. </a:t>
            </a:r>
          </a:p>
          <a:p>
            <a:r>
              <a:rPr lang="en-US" sz="2000" smtClean="0">
                <a:latin typeface="Arial Narrow" pitchFamily="34" charset="0"/>
              </a:rPr>
              <a:t>Loss of eyesight, or blurry eyesight in one eye. </a:t>
            </a:r>
          </a:p>
          <a:p>
            <a:r>
              <a:rPr lang="en-US" sz="2000" smtClean="0">
                <a:latin typeface="Arial Narrow" pitchFamily="34" charset="0"/>
              </a:rPr>
              <a:t>Dizziness, confusion, fainting, or coma Pounding of</a:t>
            </a:r>
          </a:p>
          <a:p>
            <a:r>
              <a:rPr lang="en-US" sz="2000" smtClean="0">
                <a:latin typeface="Arial Narrow" pitchFamily="34" charset="0"/>
              </a:rPr>
              <a:t>Memory loss</a:t>
            </a:r>
            <a:endParaRPr lang="en-US" sz="2600" b="1" smtClean="0">
              <a:effectLst>
                <a:outerShdw blurRad="38100" dist="38100" dir="2700000" algn="tl">
                  <a:srgbClr val="C0C0C0"/>
                </a:outerShdw>
              </a:effectLst>
              <a:latin typeface="Arial Narrow" pitchFamily="34" charset="0"/>
            </a:endParaRPr>
          </a:p>
          <a:p>
            <a:endParaRPr lang="en-US" sz="2800" smtClean="0"/>
          </a:p>
        </p:txBody>
      </p:sp>
      <p:sp>
        <p:nvSpPr>
          <p:cNvPr id="20484" name="Rectangle 4"/>
          <p:cNvSpPr>
            <a:spLocks noGrp="1"/>
          </p:cNvSpPr>
          <p:nvPr>
            <p:ph type="body" sz="half" idx="4294967295"/>
          </p:nvPr>
        </p:nvSpPr>
        <p:spPr>
          <a:xfrm>
            <a:off x="4648200" y="1600200"/>
            <a:ext cx="4038600" cy="4525963"/>
          </a:xfrm>
        </p:spPr>
        <p:txBody>
          <a:bodyPr/>
          <a:lstStyle/>
          <a:p>
            <a:pPr algn="ctr">
              <a:lnSpc>
                <a:spcPct val="90000"/>
              </a:lnSpc>
              <a:buFont typeface="Arial" charset="0"/>
              <a:buNone/>
            </a:pPr>
            <a:r>
              <a:rPr lang="en-US" sz="3600" b="1" i="1" u="sng" smtClean="0"/>
              <a:t>Signs</a:t>
            </a:r>
          </a:p>
          <a:p>
            <a:pPr>
              <a:lnSpc>
                <a:spcPct val="90000"/>
              </a:lnSpc>
            </a:pPr>
            <a:r>
              <a:rPr lang="en-US" sz="2800" smtClean="0"/>
              <a:t>Health care provider may hear bruit sound when placing a stethoscope to listen to the blood flow in the neck</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idx="4294967295"/>
          </p:nvPr>
        </p:nvSpPr>
        <p:spPr/>
        <p:txBody>
          <a:bodyPr/>
          <a:lstStyle/>
          <a:p>
            <a:r>
              <a:rPr lang="en-US" smtClean="0"/>
              <a:t>CAD Testing</a:t>
            </a:r>
          </a:p>
        </p:txBody>
      </p:sp>
      <p:sp>
        <p:nvSpPr>
          <p:cNvPr id="21507" name="Content Placeholder 2"/>
          <p:cNvSpPr>
            <a:spLocks noGrp="1"/>
          </p:cNvSpPr>
          <p:nvPr>
            <p:ph idx="4294967295"/>
          </p:nvPr>
        </p:nvSpPr>
        <p:spPr>
          <a:xfrm>
            <a:off x="457200" y="1600200"/>
            <a:ext cx="4495800" cy="4525963"/>
          </a:xfrm>
        </p:spPr>
        <p:txBody>
          <a:bodyPr/>
          <a:lstStyle/>
          <a:p>
            <a:pPr>
              <a:lnSpc>
                <a:spcPct val="90000"/>
              </a:lnSpc>
            </a:pPr>
            <a:r>
              <a:rPr lang="en-US" sz="2400" smtClean="0"/>
              <a:t>Blood tests to check cholesterol and triglycerides</a:t>
            </a:r>
          </a:p>
          <a:p>
            <a:pPr>
              <a:lnSpc>
                <a:spcPct val="90000"/>
              </a:lnSpc>
            </a:pPr>
            <a:r>
              <a:rPr lang="en-US" sz="2400" smtClean="0"/>
              <a:t>Blood sugar (glucose) test</a:t>
            </a:r>
          </a:p>
          <a:p>
            <a:pPr>
              <a:lnSpc>
                <a:spcPct val="90000"/>
              </a:lnSpc>
            </a:pPr>
            <a:r>
              <a:rPr lang="en-US" sz="2400" smtClean="0"/>
              <a:t>Ultrasound of the carotid arteries to see how well blood is flowing through the carotid artery</a:t>
            </a:r>
          </a:p>
          <a:p>
            <a:pPr>
              <a:lnSpc>
                <a:spcPct val="90000"/>
              </a:lnSpc>
            </a:pPr>
            <a:r>
              <a:rPr lang="en-US" sz="2400" smtClean="0"/>
              <a:t>Magnetic resonance angiography (MRA)</a:t>
            </a:r>
          </a:p>
          <a:p>
            <a:pPr>
              <a:lnSpc>
                <a:spcPct val="90000"/>
              </a:lnSpc>
            </a:pPr>
            <a:r>
              <a:rPr lang="en-US" sz="2400" smtClean="0"/>
              <a:t>Computerized tomographic angiography (CTA)</a:t>
            </a:r>
          </a:p>
          <a:p>
            <a:pPr>
              <a:lnSpc>
                <a:spcPct val="90000"/>
              </a:lnSpc>
            </a:pPr>
            <a:r>
              <a:rPr lang="en-US" sz="2400" smtClean="0"/>
              <a:t>Carotid  or cerebral angiography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idx="4294967295"/>
          </p:nvPr>
        </p:nvSpPr>
        <p:spPr/>
        <p:txBody>
          <a:bodyPr/>
          <a:lstStyle/>
          <a:p>
            <a:r>
              <a:rPr lang="en-US" smtClean="0">
                <a:latin typeface="Arial Narrow" pitchFamily="34" charset="0"/>
              </a:rPr>
              <a:t>Stroke</a:t>
            </a:r>
          </a:p>
        </p:txBody>
      </p:sp>
      <p:sp>
        <p:nvSpPr>
          <p:cNvPr id="28675" name="Text Placeholder 6"/>
          <p:cNvSpPr>
            <a:spLocks noGrp="1"/>
          </p:cNvSpPr>
          <p:nvPr>
            <p:ph type="body" idx="4294967295"/>
          </p:nvPr>
        </p:nvSpPr>
        <p:spPr>
          <a:xfrm>
            <a:off x="457200" y="1535113"/>
            <a:ext cx="4040188" cy="639762"/>
          </a:xfrm>
        </p:spPr>
        <p:txBody>
          <a:bodyPr anchor="b"/>
          <a:lstStyle/>
          <a:p>
            <a:pPr marL="0" indent="0">
              <a:buFont typeface="Arial" charset="0"/>
              <a:buNone/>
            </a:pPr>
            <a:r>
              <a:rPr lang="en-US" sz="2400" b="1" smtClean="0"/>
              <a:t>Definition</a:t>
            </a:r>
          </a:p>
        </p:txBody>
      </p:sp>
      <p:sp>
        <p:nvSpPr>
          <p:cNvPr id="28676" name="Content Placeholder 3"/>
          <p:cNvSpPr>
            <a:spLocks noGrp="1"/>
          </p:cNvSpPr>
          <p:nvPr>
            <p:ph sz="half" idx="4294967295"/>
          </p:nvPr>
        </p:nvSpPr>
        <p:spPr>
          <a:xfrm>
            <a:off x="457200" y="2174875"/>
            <a:ext cx="4040188" cy="3951288"/>
          </a:xfrm>
        </p:spPr>
        <p:txBody>
          <a:bodyPr/>
          <a:lstStyle/>
          <a:p>
            <a:r>
              <a:rPr lang="en-US" sz="1800" smtClean="0">
                <a:latin typeface="Arial Narrow" pitchFamily="34" charset="0"/>
              </a:rPr>
              <a:t>Stroke sometimes called a “brain attack” -- is similar to a heart attack. It occurs when blood flow is cut off from part of the brain</a:t>
            </a:r>
            <a:r>
              <a:rPr lang="en-US" sz="2800" smtClean="0"/>
              <a:t> </a:t>
            </a:r>
            <a:endParaRPr lang="en-US" sz="1800" smtClean="0">
              <a:latin typeface="Arial Narrow" pitchFamily="34" charset="0"/>
            </a:endParaRPr>
          </a:p>
          <a:p>
            <a:r>
              <a:rPr lang="en-US" sz="1800" smtClean="0">
                <a:latin typeface="Arial Narrow" pitchFamily="34" charset="0"/>
              </a:rPr>
              <a:t>It results from disease of the blood vessels supplying the brain.</a:t>
            </a:r>
          </a:p>
        </p:txBody>
      </p:sp>
      <p:sp>
        <p:nvSpPr>
          <p:cNvPr id="28677" name="Text Placeholder 7"/>
          <p:cNvSpPr>
            <a:spLocks noGrp="1"/>
          </p:cNvSpPr>
          <p:nvPr>
            <p:ph type="body" sz="quarter" idx="4294967295"/>
          </p:nvPr>
        </p:nvSpPr>
        <p:spPr>
          <a:xfrm>
            <a:off x="4645025" y="1535113"/>
            <a:ext cx="4041775" cy="639762"/>
          </a:xfrm>
        </p:spPr>
        <p:txBody>
          <a:bodyPr anchor="b"/>
          <a:lstStyle/>
          <a:p>
            <a:pPr marL="0" indent="0">
              <a:buFont typeface="Arial" charset="0"/>
              <a:buNone/>
            </a:pPr>
            <a:r>
              <a:rPr lang="en-US" sz="2400" b="1" smtClean="0"/>
              <a:t>Types and Symptoms</a:t>
            </a:r>
          </a:p>
        </p:txBody>
      </p:sp>
      <p:sp>
        <p:nvSpPr>
          <p:cNvPr id="28678" name="Content Placeholder 8"/>
          <p:cNvSpPr>
            <a:spLocks noGrp="1"/>
          </p:cNvSpPr>
          <p:nvPr>
            <p:ph sz="quarter" idx="4294967295"/>
          </p:nvPr>
        </p:nvSpPr>
        <p:spPr>
          <a:xfrm>
            <a:off x="4645025" y="2174875"/>
            <a:ext cx="4041775" cy="3951288"/>
          </a:xfrm>
        </p:spPr>
        <p:txBody>
          <a:bodyPr/>
          <a:lstStyle/>
          <a:p>
            <a:r>
              <a:rPr lang="en-US" sz="1800" smtClean="0">
                <a:latin typeface="Arial Narrow" pitchFamily="34" charset="0"/>
              </a:rPr>
              <a:t>Cerebral hemorrhage-</a:t>
            </a:r>
          </a:p>
          <a:p>
            <a:pPr lvl="1"/>
            <a:r>
              <a:rPr lang="en-US" sz="1800" smtClean="0">
                <a:latin typeface="Arial Narrow" pitchFamily="34" charset="0"/>
              </a:rPr>
              <a:t>cause by rupture of a blood vessel, with bleeding into the brain (intracerebral hemorrhage)</a:t>
            </a:r>
          </a:p>
          <a:p>
            <a:r>
              <a:rPr lang="en-US" sz="1800" smtClean="0">
                <a:latin typeface="Arial Narrow" pitchFamily="34" charset="0"/>
              </a:rPr>
              <a:t>Cerebral thrombosis-</a:t>
            </a:r>
          </a:p>
          <a:p>
            <a:pPr lvl="1"/>
            <a:r>
              <a:rPr lang="en-US" sz="1800" smtClean="0">
                <a:latin typeface="Arial Narrow" pitchFamily="34" charset="0"/>
              </a:rPr>
              <a:t>stems from obstruction of a cerebral blood vessel when a blood clot forms w/n the walls</a:t>
            </a:r>
          </a:p>
          <a:p>
            <a:r>
              <a:rPr lang="en-US" sz="1800" smtClean="0">
                <a:latin typeface="Arial Narrow" pitchFamily="34" charset="0"/>
              </a:rPr>
              <a:t>Cerebral embolism-</a:t>
            </a:r>
          </a:p>
          <a:p>
            <a:pPr lvl="1"/>
            <a:r>
              <a:rPr lang="en-US" sz="1800" smtClean="0">
                <a:latin typeface="Arial Narrow" pitchFamily="34" charset="0"/>
              </a:rPr>
              <a:t>obstruction of a cerebral artery by a blood clot or a foreign body that usually has migrated from another part of the body circulation.</a:t>
            </a:r>
          </a:p>
          <a:p>
            <a:endParaRPr lang="en-US" sz="24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lstStyle/>
          <a:p>
            <a:r>
              <a:rPr lang="en-US" smtClean="0"/>
              <a:t>CAD and Stroke Prevention</a:t>
            </a:r>
          </a:p>
        </p:txBody>
      </p:sp>
      <p:sp>
        <p:nvSpPr>
          <p:cNvPr id="14338" name="Content Placeholder 2"/>
          <p:cNvSpPr>
            <a:spLocks noGrp="1"/>
          </p:cNvSpPr>
          <p:nvPr>
            <p:ph idx="1"/>
          </p:nvPr>
        </p:nvSpPr>
        <p:spPr>
          <a:xfrm>
            <a:off x="457200" y="1219200"/>
            <a:ext cx="4495800" cy="4525963"/>
          </a:xfrm>
        </p:spPr>
        <p:txBody>
          <a:bodyPr/>
          <a:lstStyle/>
          <a:p>
            <a:r>
              <a:rPr lang="en-US" sz="2800" smtClean="0"/>
              <a:t>Watch cholesterol, saturated fat intake and blood pressure</a:t>
            </a:r>
          </a:p>
          <a:p>
            <a:r>
              <a:rPr lang="en-US" sz="2800" smtClean="0"/>
              <a:t>Eat healthy foods</a:t>
            </a:r>
          </a:p>
          <a:p>
            <a:r>
              <a:rPr lang="en-US" sz="2800" smtClean="0"/>
              <a:t>10 lbs weight loss</a:t>
            </a:r>
          </a:p>
          <a:p>
            <a:r>
              <a:rPr lang="en-US" sz="2800" smtClean="0"/>
              <a:t>Exercise 30 min most days of the week </a:t>
            </a:r>
          </a:p>
          <a:p>
            <a:r>
              <a:rPr lang="en-US" sz="2800" smtClean="0"/>
              <a:t>Don’t smoke </a:t>
            </a:r>
          </a:p>
          <a:p>
            <a:r>
              <a:rPr lang="en-US" sz="2800" smtClean="0"/>
              <a:t>Control Diabetes</a:t>
            </a:r>
          </a:p>
          <a:p>
            <a:r>
              <a:rPr lang="en-US" sz="2800" smtClean="0"/>
              <a:t>Early Detection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mtClean="0"/>
              <a:t>Recovery After Stroke</a:t>
            </a:r>
          </a:p>
        </p:txBody>
      </p:sp>
      <p:sp>
        <p:nvSpPr>
          <p:cNvPr id="3" name="Content Placeholder 2"/>
          <p:cNvSpPr>
            <a:spLocks noGrp="1"/>
          </p:cNvSpPr>
          <p:nvPr>
            <p:ph idx="1"/>
          </p:nvPr>
        </p:nvSpPr>
        <p:spPr>
          <a:xfrm>
            <a:off x="457200" y="1524000"/>
            <a:ext cx="8229600" cy="3992563"/>
          </a:xfrm>
        </p:spPr>
        <p:txBody>
          <a:bodyPr rtlCol="0">
            <a:normAutofit lnSpcReduction="10000"/>
          </a:bodyPr>
          <a:lstStyle/>
          <a:p>
            <a:pPr fontAlgn="auto">
              <a:spcAft>
                <a:spcPts val="0"/>
              </a:spcAft>
              <a:buFont typeface="Arial" pitchFamily="34" charset="0"/>
              <a:buNone/>
              <a:defRPr/>
            </a:pPr>
            <a:r>
              <a:rPr lang="en-US" dirty="0" smtClean="0"/>
              <a:t>	</a:t>
            </a:r>
          </a:p>
          <a:p>
            <a:pPr lvl="1" fontAlgn="auto">
              <a:spcAft>
                <a:spcPts val="0"/>
              </a:spcAft>
              <a:buFont typeface="Arial" pitchFamily="34" charset="0"/>
              <a:buChar char="–"/>
              <a:defRPr/>
            </a:pPr>
            <a:r>
              <a:rPr lang="en-US" dirty="0" smtClean="0"/>
              <a:t>Self-care </a:t>
            </a:r>
          </a:p>
          <a:p>
            <a:pPr lvl="1" fontAlgn="auto">
              <a:spcAft>
                <a:spcPts val="0"/>
              </a:spcAft>
              <a:buFont typeface="Arial" pitchFamily="34" charset="0"/>
              <a:buChar char="–"/>
              <a:defRPr/>
            </a:pPr>
            <a:r>
              <a:rPr lang="en-US" dirty="0" smtClean="0"/>
              <a:t>Speech (aphasia)</a:t>
            </a:r>
          </a:p>
          <a:p>
            <a:pPr lvl="1" fontAlgn="auto">
              <a:spcAft>
                <a:spcPts val="0"/>
              </a:spcAft>
              <a:buFont typeface="Arial" pitchFamily="34" charset="0"/>
              <a:buChar char="–"/>
              <a:defRPr/>
            </a:pPr>
            <a:r>
              <a:rPr lang="en-US" dirty="0" smtClean="0"/>
              <a:t>Thinking, Memory and Behavior</a:t>
            </a:r>
          </a:p>
          <a:p>
            <a:pPr lvl="1" fontAlgn="auto">
              <a:spcAft>
                <a:spcPts val="0"/>
              </a:spcAft>
              <a:buFont typeface="Arial" pitchFamily="34" charset="0"/>
              <a:buChar char="–"/>
              <a:defRPr/>
            </a:pPr>
            <a:r>
              <a:rPr lang="en-US" dirty="0" smtClean="0"/>
              <a:t>Bladder and Bowel care</a:t>
            </a:r>
          </a:p>
          <a:p>
            <a:pPr lvl="1" fontAlgn="auto">
              <a:spcAft>
                <a:spcPts val="0"/>
              </a:spcAft>
              <a:buFont typeface="Arial" pitchFamily="34" charset="0"/>
              <a:buChar char="–"/>
              <a:defRPr/>
            </a:pPr>
            <a:r>
              <a:rPr lang="en-US" dirty="0" smtClean="0"/>
              <a:t>Muscle, joint and nerve problems</a:t>
            </a:r>
          </a:p>
          <a:p>
            <a:pPr lvl="1" fontAlgn="auto">
              <a:spcAft>
                <a:spcPts val="0"/>
              </a:spcAft>
              <a:buFont typeface="Arial" pitchFamily="34" charset="0"/>
              <a:buChar char="–"/>
              <a:defRPr/>
            </a:pPr>
            <a:r>
              <a:rPr lang="en-US" dirty="0" smtClean="0"/>
              <a:t>Swallowing and eating </a:t>
            </a:r>
          </a:p>
          <a:p>
            <a:pPr lvl="1" fontAlgn="auto">
              <a:spcAft>
                <a:spcPts val="0"/>
              </a:spcAft>
              <a:buFont typeface="Arial" pitchFamily="34" charset="0"/>
              <a:buChar char="–"/>
              <a:defRPr/>
            </a:pPr>
            <a:r>
              <a:rPr lang="en-US" dirty="0" smtClean="0"/>
              <a:t>Sexual function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smtClean="0"/>
              <a:t>Treatment for CAD and Stroke </a:t>
            </a:r>
          </a:p>
        </p:txBody>
      </p:sp>
      <p:sp>
        <p:nvSpPr>
          <p:cNvPr id="18434" name="Content Placeholder 2"/>
          <p:cNvSpPr>
            <a:spLocks noGrp="1"/>
          </p:cNvSpPr>
          <p:nvPr>
            <p:ph idx="1"/>
          </p:nvPr>
        </p:nvSpPr>
        <p:spPr>
          <a:xfrm>
            <a:off x="0" y="1447800"/>
            <a:ext cx="4267200" cy="4953000"/>
          </a:xfrm>
        </p:spPr>
        <p:txBody>
          <a:bodyPr/>
          <a:lstStyle/>
          <a:p>
            <a:pPr>
              <a:buFont typeface="Arial" charset="0"/>
              <a:buNone/>
            </a:pPr>
            <a:r>
              <a:rPr lang="en-US" b="1" smtClean="0"/>
              <a:t> Med Route:</a:t>
            </a:r>
          </a:p>
          <a:p>
            <a:pPr>
              <a:buFont typeface="Arial" charset="0"/>
              <a:buNone/>
            </a:pPr>
            <a:r>
              <a:rPr lang="en-US" sz="2000" smtClean="0"/>
              <a:t>(examples)</a:t>
            </a:r>
          </a:p>
          <a:p>
            <a:pPr lvl="1"/>
            <a:r>
              <a:rPr lang="en-US" sz="2000" smtClean="0"/>
              <a:t>Atorvastatin (Lipitor) (PO)</a:t>
            </a:r>
          </a:p>
          <a:p>
            <a:pPr lvl="1"/>
            <a:r>
              <a:rPr lang="en-US" sz="2000" smtClean="0"/>
              <a:t>Losartan (PO), Furosemide (Lasix) (PO, IV, IM)</a:t>
            </a:r>
          </a:p>
          <a:p>
            <a:pPr lvl="1"/>
            <a:r>
              <a:rPr lang="en-US" sz="2000" smtClean="0"/>
              <a:t>Coumadin (Warfarin) (IV, PO) , Asprin (PO)</a:t>
            </a:r>
          </a:p>
          <a:p>
            <a:pPr lvl="1"/>
            <a:r>
              <a:rPr lang="en-US" sz="2000" smtClean="0"/>
              <a:t>Heparin Injection (IV, SubQ)</a:t>
            </a:r>
          </a:p>
          <a:p>
            <a:pPr lvl="1"/>
            <a:r>
              <a:rPr lang="en-US" sz="2000" smtClean="0"/>
              <a:t>Nitroglycerin (Sublingual)</a:t>
            </a:r>
            <a:r>
              <a:rPr lang="en-US" sz="2400" smtClean="0"/>
              <a:t> </a:t>
            </a:r>
          </a:p>
        </p:txBody>
      </p:sp>
      <p:sp>
        <p:nvSpPr>
          <p:cNvPr id="18435" name="Content Placeholder 2"/>
          <p:cNvSpPr txBox="1">
            <a:spLocks/>
          </p:cNvSpPr>
          <p:nvPr/>
        </p:nvSpPr>
        <p:spPr bwMode="auto">
          <a:xfrm>
            <a:off x="3962400" y="1447800"/>
            <a:ext cx="4800600" cy="4953000"/>
          </a:xfrm>
          <a:prstGeom prst="rect">
            <a:avLst/>
          </a:prstGeom>
          <a:noFill/>
          <a:ln w="9525">
            <a:noFill/>
            <a:miter lim="800000"/>
            <a:headEnd/>
            <a:tailEnd/>
          </a:ln>
        </p:spPr>
        <p:txBody>
          <a:bodyPr/>
          <a:lstStyle/>
          <a:p>
            <a:pPr marL="342900" indent="-342900">
              <a:spcBef>
                <a:spcPct val="20000"/>
              </a:spcBef>
              <a:buFont typeface="Arial" charset="0"/>
              <a:buNone/>
            </a:pPr>
            <a:r>
              <a:rPr lang="en-US" sz="3200" b="1">
                <a:latin typeface="Calibri" pitchFamily="34" charset="0"/>
              </a:rPr>
              <a:t>Surgical Route:</a:t>
            </a:r>
          </a:p>
          <a:p>
            <a:pPr marL="742950" lvl="1" indent="-285750">
              <a:spcBef>
                <a:spcPct val="20000"/>
              </a:spcBef>
              <a:buFont typeface="Arial" charset="0"/>
              <a:buChar char="–"/>
            </a:pPr>
            <a:r>
              <a:rPr lang="en-US" sz="2800">
                <a:latin typeface="Calibri" pitchFamily="34" charset="0"/>
              </a:rPr>
              <a:t>Angioplasty &amp; Stenting</a:t>
            </a:r>
          </a:p>
          <a:p>
            <a:pPr marL="742950" lvl="1" indent="-285750">
              <a:spcBef>
                <a:spcPct val="20000"/>
              </a:spcBef>
              <a:buFont typeface="Arial" charset="0"/>
              <a:buChar char="–"/>
            </a:pPr>
            <a:r>
              <a:rPr lang="en-US" sz="2800">
                <a:latin typeface="Calibri" pitchFamily="34" charset="0"/>
                <a:hlinkClick r:id="rId3"/>
              </a:rPr>
              <a:t>Carotid endarterectomy</a:t>
            </a:r>
            <a:endParaRPr lang="en-US" sz="2800">
              <a:latin typeface="Calibri" pitchFamily="34" charset="0"/>
            </a:endParaRPr>
          </a:p>
          <a:p>
            <a:pPr marL="742950" lvl="1" indent="-285750">
              <a:spcBef>
                <a:spcPct val="20000"/>
              </a:spcBef>
              <a:buFont typeface="Arial" charset="0"/>
              <a:buChar char="–"/>
            </a:pPr>
            <a:endParaRPr lang="en-US" sz="2800">
              <a:latin typeface="Calibri" pitchFamily="34" charset="0"/>
            </a:endParaRPr>
          </a:p>
        </p:txBody>
      </p:sp>
      <p:pic>
        <p:nvPicPr>
          <p:cNvPr id="18436" name="Picture 2"/>
          <p:cNvPicPr>
            <a:picLocks noChangeAspect="1" noChangeArrowheads="1"/>
          </p:cNvPicPr>
          <p:nvPr/>
        </p:nvPicPr>
        <p:blipFill>
          <a:blip r:embed="rId4"/>
          <a:srcRect/>
          <a:stretch>
            <a:fillRect/>
          </a:stretch>
        </p:blipFill>
        <p:spPr bwMode="auto">
          <a:xfrm>
            <a:off x="4572000" y="3124200"/>
            <a:ext cx="3810000" cy="304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334</TotalTime>
  <Words>826</Words>
  <Application>Microsoft Office PowerPoint</Application>
  <PresentationFormat>On-screen Show (4:3)</PresentationFormat>
  <Paragraphs>122</Paragraphs>
  <Slides>9</Slides>
  <Notes>6</Notes>
  <HiddenSlides>0</HiddenSlides>
  <MMClips>0</MMClips>
  <ScaleCrop>false</ScaleCrop>
  <HeadingPairs>
    <vt:vector size="6" baseType="variant">
      <vt:variant>
        <vt:lpstr>Fonts Used</vt:lpstr>
      </vt:variant>
      <vt:variant>
        <vt:i4>4</vt:i4>
      </vt:variant>
      <vt:variant>
        <vt:lpstr>Design Template</vt:lpstr>
      </vt:variant>
      <vt:variant>
        <vt:i4>1</vt:i4>
      </vt:variant>
      <vt:variant>
        <vt:lpstr>Slide Titles</vt:lpstr>
      </vt:variant>
      <vt:variant>
        <vt:i4>9</vt:i4>
      </vt:variant>
    </vt:vector>
  </HeadingPairs>
  <TitlesOfParts>
    <vt:vector size="14" baseType="lpstr">
      <vt:lpstr>Calibri</vt:lpstr>
      <vt:lpstr>Arial</vt:lpstr>
      <vt:lpstr>Arial Narrow</vt:lpstr>
      <vt:lpstr>Times New Roman</vt:lpstr>
      <vt:lpstr>Office Theme</vt:lpstr>
      <vt:lpstr>Carotid Artery Disease and Stroke </vt:lpstr>
      <vt:lpstr>Carotid Artery Disease</vt:lpstr>
      <vt:lpstr>CAD cont…</vt:lpstr>
      <vt:lpstr>Signs and Symptoms</vt:lpstr>
      <vt:lpstr>CAD Testing</vt:lpstr>
      <vt:lpstr>Stroke</vt:lpstr>
      <vt:lpstr>CAD and Stroke Prevention</vt:lpstr>
      <vt:lpstr>Recovery After Stroke</vt:lpstr>
      <vt:lpstr>Treatment for CAD and Stroke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Carotid Artery Disease and Stroke</dc:title>
  <dc:creator>Katie</dc:creator>
  <cp:lastModifiedBy>labuser</cp:lastModifiedBy>
  <cp:revision>7</cp:revision>
  <dcterms:created xsi:type="dcterms:W3CDTF">2011-10-18T03:10:20Z</dcterms:created>
  <dcterms:modified xsi:type="dcterms:W3CDTF">2011-10-19T19:08:32Z</dcterms:modified>
</cp:coreProperties>
</file>