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A6DFA-013F-4FA1-866A-EBAE2EB4B7D0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94AB2-E970-4BED-8485-810FF606F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2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50CCB-1588-4154-8910-DAB7267C3154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3671-B14C-499A-BE02-0177DD9B3F35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F1FB-EDC4-4F2A-85D1-94D2BE7E73CC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D502-04EB-4BD8-971B-01A696DFD026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1F52-7E9E-4CB2-87AA-81771CCB2E71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BAF0-6A67-4419-9921-AAFDDEFE2B09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00C6-1B04-414D-96CA-52BE0D816BF3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82D2-C857-4FDF-97EF-8F75AB24F7D7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2C9A-F163-444A-BC71-644785635C48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6B1F-9E0B-432C-BB40-DCB733ECDA46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6F18-BF42-4B62-84BF-52E6AFE3F1FE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9466BAC-64A4-4AE8-A154-B70868B7AD25}" type="datetime1">
              <a:rPr lang="en-US" smtClean="0"/>
              <a:t>3/18/2013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C22ED4A4-B262-44E7-BE56-199C06D9463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9442" y="457200"/>
            <a:ext cx="7125113" cy="1295400"/>
          </a:xfrm>
        </p:spPr>
        <p:txBody>
          <a:bodyPr/>
          <a:lstStyle/>
          <a:p>
            <a:r>
              <a:rPr lang="en-US" dirty="0" smtClean="0"/>
              <a:t>Care Delivery, Personnel, Thriving for the future, and managing your career Ch., 13, 39,and 30</a:t>
            </a:r>
            <a:endParaRPr lang="en-US" dirty="0"/>
          </a:p>
        </p:txBody>
      </p:sp>
      <p:pic>
        <p:nvPicPr>
          <p:cNvPr id="1026" name="Picture 2" descr="C:\Users\Owner\AppData\Local\Microsoft\Windows\Temporary Internet Files\Content.IE5\350UZRZG\MC900071352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210" y="2324862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F6FC-3AFA-4896-90D0-8637F2A3F0BD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352800"/>
            <a:ext cx="7125112" cy="3200400"/>
          </a:xfrm>
        </p:spPr>
        <p:txBody>
          <a:bodyPr/>
          <a:lstStyle/>
          <a:p>
            <a:r>
              <a:rPr lang="en-US" dirty="0" smtClean="0"/>
              <a:t>In use where reduced reimbursement and nursing shortages result in an organization changing staff makeup.</a:t>
            </a:r>
          </a:p>
          <a:p>
            <a:r>
              <a:rPr lang="en-US" dirty="0" smtClean="0"/>
              <a:t>Team leader highly skilled RN, LPN/LVN and unlicensed staff provide direct care to group of patients.</a:t>
            </a:r>
          </a:p>
          <a:p>
            <a:r>
              <a:rPr lang="en-US" dirty="0" smtClean="0"/>
              <a:t>Several teams per unit and assignments directed by team leader.</a:t>
            </a:r>
            <a:endParaRPr lang="en-US" dirty="0"/>
          </a:p>
        </p:txBody>
      </p:sp>
      <p:pic>
        <p:nvPicPr>
          <p:cNvPr id="10242" name="Picture 2" descr="C:\Users\Owner\AppData\Local\Microsoft\Windows\Temporary Internet Files\Content.IE5\350UZRZG\MP90040094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8931"/>
            <a:ext cx="4114800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6FD5-6A86-40BB-B197-F7E510762F84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581400"/>
            <a:ext cx="7125112" cy="2819400"/>
          </a:xfrm>
        </p:spPr>
        <p:txBody>
          <a:bodyPr/>
          <a:lstStyle/>
          <a:p>
            <a:r>
              <a:rPr lang="en-US" dirty="0" smtClean="0"/>
              <a:t>RN must have good LEADERSHIP skills.</a:t>
            </a:r>
          </a:p>
          <a:p>
            <a:r>
              <a:rPr lang="en-US" dirty="0" smtClean="0"/>
              <a:t>Increased patient satisfaction.</a:t>
            </a:r>
          </a:p>
          <a:p>
            <a:r>
              <a:rPr lang="en-US" dirty="0" smtClean="0"/>
              <a:t>Cost effective</a:t>
            </a:r>
          </a:p>
          <a:p>
            <a:r>
              <a:rPr lang="en-US" dirty="0" smtClean="0"/>
              <a:t>Greater number of staff for the same cost</a:t>
            </a:r>
          </a:p>
          <a:p>
            <a:r>
              <a:rPr lang="en-US" dirty="0" smtClean="0"/>
              <a:t>Without good leadership skills the care can become fragmented</a:t>
            </a:r>
          </a:p>
          <a:p>
            <a:endParaRPr lang="en-US" dirty="0"/>
          </a:p>
        </p:txBody>
      </p:sp>
      <p:pic>
        <p:nvPicPr>
          <p:cNvPr id="11266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24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6F6F-0145-441A-8C7C-19D662E36E7C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4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" y="6096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Nurse </a:t>
            </a:r>
            <a:r>
              <a:rPr lang="en-US" dirty="0"/>
              <a:t>M</a:t>
            </a:r>
            <a:r>
              <a:rPr lang="en-US" dirty="0" smtClean="0"/>
              <a:t>anagers </a:t>
            </a:r>
            <a:r>
              <a:rPr lang="en-US" dirty="0"/>
              <a:t>R</a:t>
            </a:r>
            <a:r>
              <a:rPr lang="en-US" dirty="0" smtClean="0"/>
              <a:t>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971800"/>
            <a:ext cx="7125112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Must have management skills to effectively implement team method.</a:t>
            </a:r>
          </a:p>
          <a:p>
            <a:r>
              <a:rPr lang="en-US" dirty="0" smtClean="0"/>
              <a:t>Must determine which RN’s have the skills and experience to become team leaders.</a:t>
            </a:r>
          </a:p>
          <a:p>
            <a:r>
              <a:rPr lang="en-US" dirty="0" smtClean="0"/>
              <a:t>BSN nurses are likely candidates.</a:t>
            </a:r>
          </a:p>
          <a:p>
            <a:r>
              <a:rPr lang="en-US" dirty="0" smtClean="0"/>
              <a:t>Provide an adequate staff mix, and continuing education.</a:t>
            </a:r>
          </a:p>
          <a:p>
            <a:r>
              <a:rPr lang="en-US" dirty="0" smtClean="0"/>
              <a:t>Team membership changes on daily basis.</a:t>
            </a:r>
          </a:p>
          <a:p>
            <a:r>
              <a:rPr lang="en-US" dirty="0" smtClean="0"/>
              <a:t>Must act as liaison between staff members.</a:t>
            </a:r>
          </a:p>
          <a:p>
            <a:endParaRPr lang="en-US" dirty="0"/>
          </a:p>
        </p:txBody>
      </p:sp>
      <p:pic>
        <p:nvPicPr>
          <p:cNvPr id="12290" name="Picture 2" descr="C:\Users\Owner\AppData\Local\Microsoft\Windows\Temporary Internet Files\Content.IE5\350UZRZG\MP90040094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7848"/>
            <a:ext cx="2758440" cy="220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8543-2E6E-4D3F-BAF6-4DCD1BF5250C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25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RN’s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657600"/>
            <a:ext cx="7125112" cy="2201198"/>
          </a:xfrm>
        </p:spPr>
        <p:txBody>
          <a:bodyPr/>
          <a:lstStyle/>
          <a:p>
            <a:r>
              <a:rPr lang="en-US" dirty="0" smtClean="0"/>
              <a:t>Use the strengths of each caregiver.</a:t>
            </a:r>
          </a:p>
          <a:p>
            <a:r>
              <a:rPr lang="en-US" dirty="0" smtClean="0"/>
              <a:t>Develop expertise in care delivery.</a:t>
            </a:r>
          </a:p>
          <a:p>
            <a:r>
              <a:rPr lang="en-US" dirty="0" smtClean="0"/>
              <a:t>If the team leader is effective, it increased the productivity of the entire team, thus benefiting patient care.</a:t>
            </a:r>
            <a:endParaRPr lang="en-US" dirty="0"/>
          </a:p>
        </p:txBody>
      </p:sp>
      <p:pic>
        <p:nvPicPr>
          <p:cNvPr id="13314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1B7C-1998-4D5D-8662-95D08C5F76DB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5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81588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352800"/>
            <a:ext cx="7125112" cy="3124200"/>
          </a:xfrm>
        </p:spPr>
        <p:txBody>
          <a:bodyPr/>
          <a:lstStyle/>
          <a:p>
            <a:r>
              <a:rPr lang="en-US" dirty="0" smtClean="0"/>
              <a:t>Promotes autonomy for nurses.</a:t>
            </a:r>
          </a:p>
          <a:p>
            <a:r>
              <a:rPr lang="en-US" dirty="0" smtClean="0"/>
              <a:t>Declining quality of patient care.</a:t>
            </a:r>
          </a:p>
          <a:p>
            <a:r>
              <a:rPr lang="en-US" dirty="0" smtClean="0"/>
              <a:t>Increases accountability for patient outcomes.</a:t>
            </a:r>
          </a:p>
          <a:p>
            <a:r>
              <a:rPr lang="en-US" dirty="0" smtClean="0"/>
              <a:t>Provides the patient/family with coordinated, comprehensive and continuous care.</a:t>
            </a:r>
          </a:p>
          <a:p>
            <a:r>
              <a:rPr lang="en-US" dirty="0" smtClean="0"/>
              <a:t>Is responsible for the patient throughout their stay. </a:t>
            </a:r>
          </a:p>
          <a:p>
            <a:r>
              <a:rPr lang="en-US" dirty="0" smtClean="0"/>
              <a:t>24 hour accountability.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14338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8382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CC1F6-19D9-4376-9BE1-539DCD8ECA7E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6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133600"/>
            <a:ext cx="6915354" cy="3725198"/>
          </a:xfrm>
        </p:spPr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/>
          </a:p>
          <a:p>
            <a:endParaRPr lang="en-US" dirty="0" smtClean="0"/>
          </a:p>
          <a:p>
            <a:endParaRPr lang="en-US" sz="2100" dirty="0"/>
          </a:p>
          <a:p>
            <a:r>
              <a:rPr lang="en-US" sz="2900" b="1" dirty="0" smtClean="0"/>
              <a:t>Professionalism is promoted</a:t>
            </a:r>
          </a:p>
          <a:p>
            <a:r>
              <a:rPr lang="en-US" sz="2900" b="1" dirty="0" smtClean="0"/>
              <a:t>Increased job satisfaction</a:t>
            </a:r>
          </a:p>
          <a:p>
            <a:r>
              <a:rPr lang="en-US" sz="2900" b="1" dirty="0" smtClean="0"/>
              <a:t>Increased patient/family satisfaction</a:t>
            </a:r>
          </a:p>
          <a:p>
            <a:r>
              <a:rPr lang="en-US" sz="2900" b="1" dirty="0" smtClean="0"/>
              <a:t>RN takes 24 hour responsibility</a:t>
            </a:r>
          </a:p>
          <a:p>
            <a:r>
              <a:rPr lang="en-US" sz="2900" b="1" dirty="0" smtClean="0"/>
              <a:t>Reassessment of the Nurse Practice Act.</a:t>
            </a:r>
          </a:p>
          <a:p>
            <a:r>
              <a:rPr lang="en-US" sz="2900" b="1" dirty="0" smtClean="0"/>
              <a:t>Not recommended in a nursing shortage</a:t>
            </a:r>
          </a:p>
          <a:p>
            <a:endParaRPr lang="en-US" sz="2500" b="1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8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7338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60A6-2E9A-4FC5-895D-06D113940ACA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2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2716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Nurse Managers Role: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124200"/>
            <a:ext cx="7125112" cy="2734598"/>
          </a:xfrm>
        </p:spPr>
        <p:txBody>
          <a:bodyPr/>
          <a:lstStyle/>
          <a:p>
            <a:r>
              <a:rPr lang="en-US" dirty="0" smtClean="0"/>
              <a:t>Is there a desire among the staff for primary nursing?</a:t>
            </a:r>
          </a:p>
          <a:p>
            <a:r>
              <a:rPr lang="en-US" dirty="0" smtClean="0"/>
              <a:t>Are the staff educated for primary nursing?</a:t>
            </a:r>
          </a:p>
          <a:p>
            <a:r>
              <a:rPr lang="en-US" dirty="0" smtClean="0"/>
              <a:t>Showcases managerial skills.</a:t>
            </a:r>
          </a:p>
          <a:p>
            <a:r>
              <a:rPr lang="en-US" dirty="0" smtClean="0"/>
              <a:t>Functions as a role model.</a:t>
            </a:r>
          </a:p>
          <a:p>
            <a:endParaRPr lang="en-US" dirty="0"/>
          </a:p>
        </p:txBody>
      </p:sp>
      <p:pic>
        <p:nvPicPr>
          <p:cNvPr id="16386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87" y="76201"/>
            <a:ext cx="30164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2B60-BC3E-42DB-B7A8-705119B14ABD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80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70702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</a:t>
            </a:r>
            <a:r>
              <a:rPr lang="en-US" dirty="0"/>
              <a:t>F</a:t>
            </a:r>
            <a:r>
              <a:rPr lang="en-US" dirty="0" smtClean="0"/>
              <a:t>ocused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352800"/>
            <a:ext cx="7125112" cy="2505998"/>
          </a:xfrm>
        </p:spPr>
        <p:txBody>
          <a:bodyPr/>
          <a:lstStyle/>
          <a:p>
            <a:r>
              <a:rPr lang="en-US" dirty="0" smtClean="0"/>
              <a:t>Improving patient satisfaction and outcomes.</a:t>
            </a:r>
          </a:p>
          <a:p>
            <a:r>
              <a:rPr lang="en-US" dirty="0" smtClean="0"/>
              <a:t>Improving worker job satisfaction.</a:t>
            </a:r>
          </a:p>
          <a:p>
            <a:r>
              <a:rPr lang="en-US" dirty="0" smtClean="0"/>
              <a:t>Increases efficiencies, and decreased costs</a:t>
            </a:r>
          </a:p>
          <a:p>
            <a:r>
              <a:rPr lang="en-US" dirty="0" smtClean="0"/>
              <a:t>Includes RT, phlebotomy, EKG’s and coordination with multidiscipline staff.</a:t>
            </a:r>
            <a:endParaRPr lang="en-US" dirty="0"/>
          </a:p>
        </p:txBody>
      </p:sp>
      <p:pic>
        <p:nvPicPr>
          <p:cNvPr id="17410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12686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93E-B900-4000-A772-088303FC29CD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40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81588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Nurse Case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429000"/>
            <a:ext cx="7125112" cy="2429798"/>
          </a:xfrm>
        </p:spPr>
        <p:txBody>
          <a:bodyPr/>
          <a:lstStyle/>
          <a:p>
            <a:r>
              <a:rPr lang="en-US" dirty="0" smtClean="0"/>
              <a:t>The process of coordinating healthcare by planning, facilitating, and evaluating interventions across levels of care to achieve measurable costs and quality outcomes.</a:t>
            </a:r>
          </a:p>
          <a:p>
            <a:r>
              <a:rPr lang="en-US" dirty="0" smtClean="0"/>
              <a:t>Manage the needs of complex patients</a:t>
            </a:r>
          </a:p>
          <a:p>
            <a:r>
              <a:rPr lang="en-US" dirty="0" smtClean="0"/>
              <a:t>Federal regulations require this for reimbursement.</a:t>
            </a:r>
          </a:p>
          <a:p>
            <a:endParaRPr lang="en-US" dirty="0"/>
          </a:p>
        </p:txBody>
      </p:sp>
      <p:pic>
        <p:nvPicPr>
          <p:cNvPr id="18434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88" y="1066800"/>
            <a:ext cx="2474992" cy="2438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665-9F85-498A-9149-CF14C5C2F018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3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Case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Identification of at-risk populations</a:t>
            </a:r>
          </a:p>
          <a:p>
            <a:r>
              <a:rPr lang="en-US" dirty="0" smtClean="0"/>
              <a:t>Assessment of clinical system components</a:t>
            </a:r>
          </a:p>
          <a:p>
            <a:r>
              <a:rPr lang="en-US" dirty="0" smtClean="0"/>
              <a:t>Development of strategies to manage at risk patients,</a:t>
            </a:r>
          </a:p>
          <a:p>
            <a:r>
              <a:rPr lang="en-US" dirty="0" smtClean="0"/>
              <a:t>Leadership for change</a:t>
            </a:r>
          </a:p>
          <a:p>
            <a:r>
              <a:rPr lang="en-US" dirty="0" smtClean="0"/>
              <a:t>Market assessment and strategic planning</a:t>
            </a:r>
          </a:p>
          <a:p>
            <a:r>
              <a:rPr lang="en-US" dirty="0" smtClean="0"/>
              <a:t>Human resource management</a:t>
            </a:r>
          </a:p>
          <a:p>
            <a:r>
              <a:rPr lang="en-US" dirty="0" smtClean="0"/>
              <a:t>Program evaluations through outcomes management</a:t>
            </a:r>
            <a:endParaRPr lang="en-US" dirty="0"/>
          </a:p>
        </p:txBody>
      </p:sp>
      <p:pic>
        <p:nvPicPr>
          <p:cNvPr id="19458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649" y="762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D2BDF-0687-4768-81E1-1DC3D23DDB65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Ch. 13 Care Delivery Strategies.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819400"/>
            <a:ext cx="7125112" cy="3657600"/>
          </a:xfrm>
        </p:spPr>
        <p:txBody>
          <a:bodyPr/>
          <a:lstStyle/>
          <a:p>
            <a:r>
              <a:rPr lang="en-US" dirty="0" smtClean="0"/>
              <a:t>Case method/total patient care.</a:t>
            </a:r>
          </a:p>
          <a:p>
            <a:r>
              <a:rPr lang="en-US" dirty="0" smtClean="0"/>
              <a:t>A)Oldest method of providing care to a patient.</a:t>
            </a:r>
          </a:p>
          <a:p>
            <a:r>
              <a:rPr lang="en-US" dirty="0" smtClean="0"/>
              <a:t>B)One nurse takes care of one patient </a:t>
            </a:r>
          </a:p>
          <a:p>
            <a:r>
              <a:rPr lang="en-US" dirty="0" smtClean="0"/>
              <a:t>C)Used in critical care settings.</a:t>
            </a:r>
          </a:p>
          <a:p>
            <a:r>
              <a:rPr lang="en-US" dirty="0" smtClean="0"/>
              <a:t>D)Used in clinical care settings for students</a:t>
            </a:r>
            <a:endParaRPr lang="en-US" dirty="0"/>
          </a:p>
        </p:txBody>
      </p:sp>
      <p:pic>
        <p:nvPicPr>
          <p:cNvPr id="2050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524000"/>
            <a:ext cx="2064190" cy="203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01980"/>
            <a:ext cx="2286000" cy="17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455-4891-444C-8560-CAE75612DF9E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2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429000"/>
            <a:ext cx="7125112" cy="2667000"/>
          </a:xfrm>
        </p:spPr>
        <p:txBody>
          <a:bodyPr/>
          <a:lstStyle/>
          <a:p>
            <a:r>
              <a:rPr lang="en-US" dirty="0" smtClean="0"/>
              <a:t>Describes the clinical standards, necessary </a:t>
            </a:r>
            <a:r>
              <a:rPr lang="en-US" dirty="0" err="1" smtClean="0"/>
              <a:t>intervntions</a:t>
            </a:r>
            <a:r>
              <a:rPr lang="en-US" dirty="0" smtClean="0"/>
              <a:t>, and expected outcomes at each stage throughout the treatment process or hospital stay.</a:t>
            </a:r>
          </a:p>
          <a:p>
            <a:r>
              <a:rPr lang="en-US" dirty="0" smtClean="0"/>
              <a:t>Grids that outline critical events each day of the hospital stay.</a:t>
            </a:r>
          </a:p>
          <a:p>
            <a:r>
              <a:rPr lang="en-US" dirty="0" smtClean="0"/>
              <a:t>Changes that occur within this process are known as a variances</a:t>
            </a:r>
          </a:p>
          <a:p>
            <a:endParaRPr lang="en-US" dirty="0"/>
          </a:p>
        </p:txBody>
      </p:sp>
      <p:pic>
        <p:nvPicPr>
          <p:cNvPr id="20482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762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A505-67A3-46BD-9255-C011A8E04695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4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47577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276600"/>
            <a:ext cx="7125112" cy="2582197"/>
          </a:xfrm>
        </p:spPr>
        <p:txBody>
          <a:bodyPr/>
          <a:lstStyle/>
          <a:p>
            <a:r>
              <a:rPr lang="en-US" dirty="0" smtClean="0"/>
              <a:t>Process for providing comprehensive care for those with complex health problems.</a:t>
            </a:r>
          </a:p>
          <a:p>
            <a:r>
              <a:rPr lang="en-US" dirty="0" smtClean="0"/>
              <a:t>There can be financial barriers, lack of administrative support, lack of staff turf battles, and lack of information support systems.</a:t>
            </a:r>
          </a:p>
          <a:p>
            <a:r>
              <a:rPr lang="en-US" dirty="0" smtClean="0"/>
              <a:t>Not revenue generating, but revenue protecting.</a:t>
            </a:r>
          </a:p>
          <a:p>
            <a:endParaRPr lang="en-US" dirty="0"/>
          </a:p>
        </p:txBody>
      </p:sp>
      <p:pic>
        <p:nvPicPr>
          <p:cNvPr id="21506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8599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DF291-380C-4A36-8224-5FEFD1F252E2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27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Your Career Ch. 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different career choices for RN’s.</a:t>
            </a:r>
          </a:p>
          <a:p>
            <a:r>
              <a:rPr lang="en-US" dirty="0" smtClean="0"/>
              <a:t>What option interests you as an RN </a:t>
            </a:r>
          </a:p>
          <a:p>
            <a:r>
              <a:rPr lang="en-US" dirty="0" smtClean="0"/>
              <a:t>Know yourself and your strengths</a:t>
            </a:r>
          </a:p>
          <a:p>
            <a:r>
              <a:rPr lang="en-US" dirty="0" smtClean="0"/>
              <a:t>Know the position you are applying for</a:t>
            </a:r>
          </a:p>
          <a:p>
            <a:r>
              <a:rPr lang="en-US" dirty="0" smtClean="0"/>
              <a:t>How do you want your career to develop</a:t>
            </a:r>
          </a:p>
          <a:p>
            <a:r>
              <a:rPr lang="en-US" dirty="0" smtClean="0"/>
              <a:t>Resume, cover letter. Thank you letter, resignation letter.</a:t>
            </a:r>
          </a:p>
          <a:p>
            <a:r>
              <a:rPr lang="en-US" dirty="0" smtClean="0"/>
              <a:t>The interview, topics, and questions of concern.</a:t>
            </a:r>
          </a:p>
          <a:p>
            <a:r>
              <a:rPr lang="en-US" dirty="0" smtClean="0"/>
              <a:t>Legal questions for the interview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8AD2-B28C-4A06-BC47-B6C0CAFBBB6C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6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Leadership strengths for the future : pg. 599</a:t>
            </a:r>
          </a:p>
          <a:p>
            <a:r>
              <a:rPr lang="en-US" dirty="0" smtClean="0"/>
              <a:t>A) Ethical Political Savvy</a:t>
            </a:r>
          </a:p>
          <a:p>
            <a:r>
              <a:rPr lang="en-US" dirty="0" smtClean="0"/>
              <a:t>B) Authenticity, and accountability</a:t>
            </a:r>
          </a:p>
          <a:p>
            <a:r>
              <a:rPr lang="en-US" dirty="0" smtClean="0"/>
              <a:t>C) Politics of commonalities</a:t>
            </a:r>
          </a:p>
          <a:p>
            <a:r>
              <a:rPr lang="en-US" dirty="0" smtClean="0"/>
              <a:t>D) Thinking long term acting short term</a:t>
            </a:r>
          </a:p>
          <a:p>
            <a:r>
              <a:rPr lang="en-US" dirty="0" smtClean="0"/>
              <a:t>E) Leadership through Expectation</a:t>
            </a:r>
          </a:p>
          <a:p>
            <a:r>
              <a:rPr lang="en-US" dirty="0" smtClean="0"/>
              <a:t>F) Quest for meaning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FAD1D-435D-4C1F-85D3-64905357169A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8317-4620-43C1-92B4-C6F457988C2E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7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Analysis: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581400"/>
            <a:ext cx="7125112" cy="2277398"/>
          </a:xfrm>
        </p:spPr>
        <p:txBody>
          <a:bodyPr/>
          <a:lstStyle/>
          <a:p>
            <a:r>
              <a:rPr lang="en-US" dirty="0" smtClean="0"/>
              <a:t>Care patient centered, comprehensive, continuous, and holistic.</a:t>
            </a:r>
          </a:p>
          <a:p>
            <a:r>
              <a:rPr lang="en-US" dirty="0" smtClean="0"/>
              <a:t>Often gets lost in the task oriented portion of nursing.</a:t>
            </a:r>
          </a:p>
          <a:p>
            <a:r>
              <a:rPr lang="en-US" dirty="0" smtClean="0"/>
              <a:t>Can be very expensive</a:t>
            </a:r>
          </a:p>
        </p:txBody>
      </p:sp>
      <p:pic>
        <p:nvPicPr>
          <p:cNvPr id="3074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2686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86D3F-BF60-4738-89E6-3F7CC26AAA42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9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81588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Nurse managers role: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124200"/>
            <a:ext cx="7125112" cy="2734598"/>
          </a:xfrm>
        </p:spPr>
        <p:txBody>
          <a:bodyPr/>
          <a:lstStyle/>
          <a:p>
            <a:r>
              <a:rPr lang="en-US" dirty="0" smtClean="0"/>
              <a:t>Must weigh cost of RN vs. LPN, vs. unlicensed personnel.</a:t>
            </a:r>
          </a:p>
          <a:p>
            <a:r>
              <a:rPr lang="en-US" dirty="0" smtClean="0"/>
              <a:t>Must decide RN direct care or RN supervised care.</a:t>
            </a:r>
          </a:p>
          <a:p>
            <a:r>
              <a:rPr lang="en-US" dirty="0" smtClean="0"/>
              <a:t>Must make decisions as to both what is best for the patient and what is best for the unit.</a:t>
            </a:r>
            <a:endParaRPr lang="en-US" dirty="0"/>
          </a:p>
        </p:txBody>
      </p:sp>
      <p:pic>
        <p:nvPicPr>
          <p:cNvPr id="4098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858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4A7D-DA12-4A85-A166-D85A45986282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4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81588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RN role: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733800"/>
            <a:ext cx="7125112" cy="2362200"/>
          </a:xfrm>
        </p:spPr>
        <p:txBody>
          <a:bodyPr/>
          <a:lstStyle/>
          <a:p>
            <a:r>
              <a:rPr lang="en-US" dirty="0" smtClean="0"/>
              <a:t>Staff RN provides holistic care to a group of patients during defined work time.</a:t>
            </a:r>
          </a:p>
          <a:p>
            <a:r>
              <a:rPr lang="en-US" dirty="0" smtClean="0"/>
              <a:t>Model is especially useful in the care of complex patients needing multiple interventions for symptom management. </a:t>
            </a:r>
          </a:p>
          <a:p>
            <a:r>
              <a:rPr lang="en-US" dirty="0" smtClean="0"/>
              <a:t>For example hospice or ICU patients</a:t>
            </a:r>
          </a:p>
          <a:p>
            <a:endParaRPr lang="en-US" dirty="0"/>
          </a:p>
        </p:txBody>
      </p:sp>
      <p:pic>
        <p:nvPicPr>
          <p:cNvPr id="5122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334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82D0-8021-41F3-8DA3-2880A70D86DB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3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276600"/>
            <a:ext cx="7125112" cy="3276600"/>
          </a:xfrm>
        </p:spPr>
        <p:txBody>
          <a:bodyPr/>
          <a:lstStyle/>
          <a:p>
            <a:r>
              <a:rPr lang="en-US" dirty="0" smtClean="0"/>
              <a:t>Became popular during WW11 d/t severe nursing shortage</a:t>
            </a:r>
          </a:p>
          <a:p>
            <a:r>
              <a:rPr lang="en-US" dirty="0" smtClean="0"/>
              <a:t>Increased number of LPN/LVN nurses to provide specific tasks for a large number of people.</a:t>
            </a:r>
          </a:p>
          <a:p>
            <a:r>
              <a:rPr lang="en-US" dirty="0" smtClean="0"/>
              <a:t>Determined by the scope of practice for each caregiver.</a:t>
            </a:r>
          </a:p>
          <a:p>
            <a:r>
              <a:rPr lang="en-US" dirty="0" smtClean="0"/>
              <a:t>Likened to the assembly line system.</a:t>
            </a:r>
          </a:p>
          <a:p>
            <a:r>
              <a:rPr lang="en-US" dirty="0" smtClean="0"/>
              <a:t>Care coordinated by a charge nurse.</a:t>
            </a:r>
          </a:p>
          <a:p>
            <a:endParaRPr lang="en-US" dirty="0"/>
          </a:p>
        </p:txBody>
      </p:sp>
      <p:pic>
        <p:nvPicPr>
          <p:cNvPr id="6146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286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Owner\AppData\Local\Microsoft\Windows\Temporary Internet Files\Content.IE5\DBULRN14\MP90044871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591800" y="8115300"/>
            <a:ext cx="1524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Owner\AppData\Local\Microsoft\Windows\Temporary Internet Files\Content.IE5\DBULRN14\MP90044871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1974410" cy="148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D51D-EAFE-4AC7-A4C5-01286608023D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8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029251"/>
          </a:xfrm>
        </p:spPr>
        <p:txBody>
          <a:bodyPr/>
          <a:lstStyle/>
          <a:p>
            <a:r>
              <a:rPr lang="en-US" dirty="0" smtClean="0"/>
              <a:t>Model Analysis:</a:t>
            </a:r>
            <a:endParaRPr lang="en-US" dirty="0"/>
          </a:p>
        </p:txBody>
      </p:sp>
      <p:pic>
        <p:nvPicPr>
          <p:cNvPr id="7171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06685"/>
            <a:ext cx="2133600" cy="163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819400"/>
            <a:ext cx="7125112" cy="3505200"/>
          </a:xfrm>
        </p:spPr>
        <p:txBody>
          <a:bodyPr/>
          <a:lstStyle/>
          <a:p>
            <a:r>
              <a:rPr lang="en-US" dirty="0" smtClean="0"/>
              <a:t>Each person becomes efficient at performing a specific task. So a large amount of work can be accomplished.</a:t>
            </a:r>
          </a:p>
          <a:p>
            <a:r>
              <a:rPr lang="en-US" dirty="0" smtClean="0"/>
              <a:t>Unskilled workers can be trained to perform a few specific tasks well.</a:t>
            </a:r>
          </a:p>
          <a:p>
            <a:r>
              <a:rPr lang="en-US" dirty="0" smtClean="0"/>
              <a:t>Disadvantage: physical and technical aspects met, but psychological aspects not so much.</a:t>
            </a:r>
          </a:p>
          <a:p>
            <a:r>
              <a:rPr lang="en-US" dirty="0" smtClean="0"/>
              <a:t>Response to care is difficult to assess.</a:t>
            </a:r>
          </a:p>
          <a:p>
            <a:r>
              <a:rPr lang="en-US" dirty="0" smtClean="0"/>
              <a:t>Critical changes often go unnoticed.</a:t>
            </a:r>
            <a:endParaRPr lang="en-US" dirty="0"/>
          </a:p>
        </p:txBody>
      </p:sp>
      <p:pic>
        <p:nvPicPr>
          <p:cNvPr id="7170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672" y="685801"/>
            <a:ext cx="2320307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4AD-4B89-49AF-8671-3036BECB2683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54702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Nurse Managers Role: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429000"/>
            <a:ext cx="7125112" cy="3124200"/>
          </a:xfrm>
        </p:spPr>
        <p:txBody>
          <a:bodyPr/>
          <a:lstStyle/>
          <a:p>
            <a:r>
              <a:rPr lang="en-US" dirty="0" smtClean="0"/>
              <a:t>Must be sensitive to the quality of patient care, and cost of said care.</a:t>
            </a:r>
          </a:p>
          <a:p>
            <a:r>
              <a:rPr lang="en-US" dirty="0" smtClean="0"/>
              <a:t>Staff members can view functional nursing as autocratic.</a:t>
            </a:r>
          </a:p>
          <a:p>
            <a:r>
              <a:rPr lang="en-US" dirty="0" smtClean="0"/>
              <a:t>Improve staff perception of lack of independence/autonomy.</a:t>
            </a:r>
          </a:p>
          <a:p>
            <a:r>
              <a:rPr lang="en-US" dirty="0" smtClean="0"/>
              <a:t>Rotate assignments to alleviate boredom with repetition.</a:t>
            </a:r>
          </a:p>
          <a:p>
            <a:endParaRPr lang="en-US" dirty="0"/>
          </a:p>
        </p:txBody>
      </p:sp>
      <p:pic>
        <p:nvPicPr>
          <p:cNvPr id="8194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858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9C611-7808-4E9F-BBA6-1392B00F6CA2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36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Owner\AppData\Local\Microsoft\Windows\Temporary Internet Files\Content.IE5\QTFV70T2\MC9000787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81588"/>
            <a:ext cx="3196424" cy="244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RN’s Role: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124200"/>
            <a:ext cx="7125112" cy="3124200"/>
          </a:xfrm>
        </p:spPr>
        <p:txBody>
          <a:bodyPr/>
          <a:lstStyle/>
          <a:p>
            <a:r>
              <a:rPr lang="en-US" dirty="0" smtClean="0"/>
              <a:t>Becomes skilled at assigned roles.</a:t>
            </a:r>
          </a:p>
          <a:p>
            <a:r>
              <a:rPr lang="en-US" dirty="0" smtClean="0"/>
              <a:t>Policies and procedures used to complete physical aspects of care.</a:t>
            </a:r>
          </a:p>
          <a:p>
            <a:r>
              <a:rPr lang="en-US" dirty="0" smtClean="0"/>
              <a:t>Works well in emergency/disaster situations.</a:t>
            </a:r>
          </a:p>
          <a:p>
            <a:r>
              <a:rPr lang="en-US" dirty="0" smtClean="0"/>
              <a:t>Sub-acute care, extended care, and ambulatory clinics use this model</a:t>
            </a:r>
            <a:endParaRPr lang="en-US" dirty="0"/>
          </a:p>
        </p:txBody>
      </p:sp>
      <p:pic>
        <p:nvPicPr>
          <p:cNvPr id="9218" name="Picture 2" descr="C:\Users\Owner\AppData\Local\Microsoft\Windows\Temporary Internet Files\Content.IE5\350UZRZG\MC9000713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9600"/>
            <a:ext cx="3061580" cy="301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3C0B-F161-4371-B833-1DDB9DC7DB38}" type="datetime1">
              <a:rPr lang="en-US" smtClean="0"/>
              <a:t>3/18/2013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4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241</TotalTime>
  <Words>999</Words>
  <Application>Microsoft Office PowerPoint</Application>
  <PresentationFormat>On-screen Show (4:3)</PresentationFormat>
  <Paragraphs>173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Autumn</vt:lpstr>
      <vt:lpstr>Care Delivery, Personnel, Thriving for the future, and managing your career Ch., 13, 39,and 30</vt:lpstr>
      <vt:lpstr>Ch. 13 Care Delivery Strategies.</vt:lpstr>
      <vt:lpstr>Model Analysis:</vt:lpstr>
      <vt:lpstr>Nurse managers role:</vt:lpstr>
      <vt:lpstr>Staff RN role:</vt:lpstr>
      <vt:lpstr>Functional Nursing</vt:lpstr>
      <vt:lpstr>Model Analysis:</vt:lpstr>
      <vt:lpstr>Nurse Managers Role:</vt:lpstr>
      <vt:lpstr>Staff RN’s Role:</vt:lpstr>
      <vt:lpstr>Team Nursing</vt:lpstr>
      <vt:lpstr>Model analysis</vt:lpstr>
      <vt:lpstr>Nurse Managers Role</vt:lpstr>
      <vt:lpstr>Staff RN’s Role</vt:lpstr>
      <vt:lpstr>Primary Nursing</vt:lpstr>
      <vt:lpstr>Model analysis</vt:lpstr>
      <vt:lpstr>Nurse Managers Role:</vt:lpstr>
      <vt:lpstr>Patient Focused Care</vt:lpstr>
      <vt:lpstr>Nurse Case Management</vt:lpstr>
      <vt:lpstr>Role of Case Manager</vt:lpstr>
      <vt:lpstr>Clinical Pathways</vt:lpstr>
      <vt:lpstr>Model Analysis</vt:lpstr>
      <vt:lpstr>Managing Your Career Ch. 29</vt:lpstr>
      <vt:lpstr>Chapter 30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Delivery, Personnel, Thriving for the future, and managing your career Ch, 13, 39,and 30</dc:title>
  <dc:creator>Owner</dc:creator>
  <cp:lastModifiedBy>Owner</cp:lastModifiedBy>
  <cp:revision>32</cp:revision>
  <dcterms:created xsi:type="dcterms:W3CDTF">2013-03-17T22:18:10Z</dcterms:created>
  <dcterms:modified xsi:type="dcterms:W3CDTF">2013-03-19T00:08:04Z</dcterms:modified>
</cp:coreProperties>
</file>