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7" r:id="rId5"/>
    <p:sldId id="259" r:id="rId6"/>
    <p:sldId id="260" r:id="rId7"/>
    <p:sldId id="264" r:id="rId8"/>
    <p:sldId id="265" r:id="rId9"/>
    <p:sldId id="266" r:id="rId10"/>
    <p:sldId id="261" r:id="rId11"/>
    <p:sldId id="262" r:id="rId12"/>
    <p:sldId id="263"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0" d="100"/>
          <a:sy n="80" d="100"/>
        </p:scale>
        <p:origin x="-173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4/24/12</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4/24/12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4/24/12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4/24/12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4/24/12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4/24/12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4/24/12</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4/24/12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4/24/12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4/24/12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4/24/12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4/24/12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4/24/12</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4/24/12</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4/24/12</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4/24/12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4/24/12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4/24/12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4/24/12</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www.healthcaredesignmagazine.com" TargetMode="External"/><Relationship Id="rId4" Type="http://schemas.openxmlformats.org/officeDocument/2006/relationships/hyperlink" Target="http://www.freepatentsonline.com/article/Physician-Executive/102286871.html" TargetMode="External"/><Relationship Id="rId5" Type="http://schemas.openxmlformats.org/officeDocument/2006/relationships/hyperlink" Target="http://www.rwjf.org/files/publication/other/RoleofthePhysicalEnvironment.pdf" TargetMode="External"/><Relationship Id="rId1" Type="http://schemas.openxmlformats.org/officeDocument/2006/relationships/slideLayout" Target="../slideLayouts/slideLayout2.xml"/><Relationship Id="rId2" Type="http://schemas.openxmlformats.org/officeDocument/2006/relationships/hyperlink" Target="http://hr.unl.edu/employment/toolbox/interviewguide.s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Medical Cardiac</a:t>
            </a:r>
            <a:endParaRPr lang="en-US" dirty="0"/>
          </a:p>
        </p:txBody>
      </p:sp>
      <p:sp>
        <p:nvSpPr>
          <p:cNvPr id="3" name="Subtitle 2"/>
          <p:cNvSpPr>
            <a:spLocks noGrp="1"/>
          </p:cNvSpPr>
          <p:nvPr>
            <p:ph type="subTitle" idx="1"/>
          </p:nvPr>
        </p:nvSpPr>
        <p:spPr/>
        <p:txBody>
          <a:bodyPr/>
          <a:lstStyle/>
          <a:p>
            <a:r>
              <a:rPr lang="en-US" dirty="0" smtClean="0"/>
              <a:t>Christina Grider, Melissa Barber, Morgan Ives, </a:t>
            </a:r>
            <a:r>
              <a:rPr lang="en-US" dirty="0" err="1" smtClean="0"/>
              <a:t>Kalyn</a:t>
            </a:r>
            <a:r>
              <a:rPr lang="en-US" dirty="0" smtClean="0"/>
              <a:t> Bates, </a:t>
            </a:r>
            <a:r>
              <a:rPr lang="en-US" dirty="0" err="1" smtClean="0"/>
              <a:t>Daylon</a:t>
            </a:r>
            <a:r>
              <a:rPr lang="en-US" dirty="0" smtClean="0"/>
              <a:t> </a:t>
            </a:r>
            <a:r>
              <a:rPr lang="en-US" dirty="0" err="1" smtClean="0"/>
              <a:t>Enderson</a:t>
            </a:r>
            <a:endParaRPr lang="en-US" dirty="0"/>
          </a:p>
        </p:txBody>
      </p:sp>
    </p:spTree>
    <p:extLst>
      <p:ext uri="{BB962C8B-B14F-4D97-AF65-F5344CB8AC3E}">
        <p14:creationId xmlns:p14="http://schemas.microsoft.com/office/powerpoint/2010/main" val="547570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 Guidelines</a:t>
            </a:r>
            <a:endParaRPr lang="en-US" dirty="0"/>
          </a:p>
        </p:txBody>
      </p:sp>
      <p:sp>
        <p:nvSpPr>
          <p:cNvPr id="3" name="Content Placeholder 2"/>
          <p:cNvSpPr>
            <a:spLocks noGrp="1"/>
          </p:cNvSpPr>
          <p:nvPr>
            <p:ph idx="1"/>
          </p:nvPr>
        </p:nvSpPr>
        <p:spPr>
          <a:xfrm>
            <a:off x="457199" y="2209800"/>
            <a:ext cx="8210551" cy="3916363"/>
          </a:xfrm>
        </p:spPr>
        <p:txBody>
          <a:bodyPr/>
          <a:lstStyle/>
          <a:p>
            <a:r>
              <a:rPr lang="en-US" dirty="0" smtClean="0"/>
              <a:t>Previous Job History Questions:</a:t>
            </a:r>
          </a:p>
          <a:p>
            <a:pPr lvl="1"/>
            <a:r>
              <a:rPr lang="en-US" dirty="0" smtClean="0"/>
              <a:t>Name of company, position title and description</a:t>
            </a:r>
          </a:p>
          <a:p>
            <a:pPr lvl="1"/>
            <a:r>
              <a:rPr lang="en-US" dirty="0" smtClean="0"/>
              <a:t>What were your starting and final levels of compensation</a:t>
            </a:r>
          </a:p>
          <a:p>
            <a:pPr lvl="1"/>
            <a:r>
              <a:rPr lang="en-US" dirty="0" smtClean="0"/>
              <a:t>What were your responsibilities</a:t>
            </a:r>
          </a:p>
          <a:p>
            <a:pPr lvl="1"/>
            <a:r>
              <a:rPr lang="en-US" dirty="0" smtClean="0"/>
              <a:t>What did you like about your previous job?</a:t>
            </a:r>
          </a:p>
          <a:p>
            <a:pPr lvl="1"/>
            <a:r>
              <a:rPr lang="en-US" dirty="0" smtClean="0"/>
              <a:t>What did you dislike about your previous job?</a:t>
            </a:r>
          </a:p>
          <a:p>
            <a:pPr lvl="1"/>
            <a:r>
              <a:rPr lang="en-US" dirty="0" smtClean="0"/>
              <a:t>What problems have you encountered at work?</a:t>
            </a:r>
          </a:p>
          <a:p>
            <a:pPr lvl="1"/>
            <a:r>
              <a:rPr lang="en-US" dirty="0" smtClean="0"/>
              <a:t>What have you been doing since your last job?</a:t>
            </a:r>
          </a:p>
          <a:p>
            <a:pPr lvl="1"/>
            <a:r>
              <a:rPr lang="en-US" dirty="0" smtClean="0"/>
              <a:t>What do you expect from a supervisor?</a:t>
            </a:r>
          </a:p>
          <a:p>
            <a:pPr lvl="1"/>
            <a:r>
              <a:rPr lang="en-US" dirty="0" smtClean="0"/>
              <a:t>What have you learned from your mistakes?</a:t>
            </a:r>
            <a:endParaRPr lang="en-US" dirty="0"/>
          </a:p>
        </p:txBody>
      </p:sp>
    </p:spTree>
    <p:extLst>
      <p:ext uri="{BB962C8B-B14F-4D97-AF65-F5344CB8AC3E}">
        <p14:creationId xmlns:p14="http://schemas.microsoft.com/office/powerpoint/2010/main" val="2945080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 Guidelines</a:t>
            </a:r>
            <a:endParaRPr lang="en-US" dirty="0"/>
          </a:p>
        </p:txBody>
      </p:sp>
      <p:sp>
        <p:nvSpPr>
          <p:cNvPr id="3" name="Content Placeholder 2"/>
          <p:cNvSpPr>
            <a:spLocks noGrp="1"/>
          </p:cNvSpPr>
          <p:nvPr>
            <p:ph idx="1"/>
          </p:nvPr>
        </p:nvSpPr>
        <p:spPr>
          <a:xfrm>
            <a:off x="457199" y="2209800"/>
            <a:ext cx="8274051" cy="3916363"/>
          </a:xfrm>
        </p:spPr>
        <p:txBody>
          <a:bodyPr>
            <a:normAutofit fontScale="92500" lnSpcReduction="10000"/>
          </a:bodyPr>
          <a:lstStyle/>
          <a:p>
            <a:r>
              <a:rPr lang="en-US" dirty="0" smtClean="0"/>
              <a:t>Questions about the Interviewee</a:t>
            </a:r>
          </a:p>
          <a:p>
            <a:pPr lvl="1"/>
            <a:r>
              <a:rPr lang="en-US" dirty="0" smtClean="0"/>
              <a:t>What is your greatest strength?</a:t>
            </a:r>
          </a:p>
          <a:p>
            <a:pPr lvl="2"/>
            <a:r>
              <a:rPr lang="en-US" dirty="0" smtClean="0"/>
              <a:t>How will your greatest strength help you perform?	</a:t>
            </a:r>
          </a:p>
          <a:p>
            <a:pPr lvl="1"/>
            <a:r>
              <a:rPr lang="en-US" dirty="0" smtClean="0"/>
              <a:t>What is your greatest weakness?</a:t>
            </a:r>
          </a:p>
          <a:p>
            <a:pPr lvl="1"/>
            <a:r>
              <a:rPr lang="en-US" dirty="0" smtClean="0"/>
              <a:t>Describe yourself in 3 words</a:t>
            </a:r>
          </a:p>
          <a:p>
            <a:pPr lvl="1"/>
            <a:r>
              <a:rPr lang="en-US" dirty="0" smtClean="0"/>
              <a:t>How would you describe the pace at which you work?</a:t>
            </a:r>
          </a:p>
          <a:p>
            <a:pPr lvl="1"/>
            <a:r>
              <a:rPr lang="en-US" dirty="0" smtClean="0"/>
              <a:t>How do you handle stress and pressure?</a:t>
            </a:r>
          </a:p>
          <a:p>
            <a:pPr lvl="1"/>
            <a:r>
              <a:rPr lang="en-US" dirty="0" smtClean="0"/>
              <a:t>What motivates you?</a:t>
            </a:r>
          </a:p>
          <a:p>
            <a:pPr lvl="1"/>
            <a:r>
              <a:rPr lang="en-US" dirty="0" smtClean="0"/>
              <a:t>What are you passionate about?</a:t>
            </a:r>
          </a:p>
          <a:p>
            <a:pPr lvl="1"/>
            <a:r>
              <a:rPr lang="en-US" dirty="0" smtClean="0"/>
              <a:t>Do you prefer to work independently or on a team?</a:t>
            </a:r>
          </a:p>
          <a:p>
            <a:pPr lvl="1"/>
            <a:r>
              <a:rPr lang="en-US" dirty="0" smtClean="0"/>
              <a:t>How do you evaluate success?</a:t>
            </a:r>
          </a:p>
          <a:p>
            <a:pPr lvl="1"/>
            <a:r>
              <a:rPr lang="en-US" dirty="0" smtClean="0"/>
              <a:t>Describe a difficult work situation and how you overcame it</a:t>
            </a:r>
          </a:p>
          <a:p>
            <a:pPr lvl="1"/>
            <a:endParaRPr lang="en-US" dirty="0" smtClean="0"/>
          </a:p>
          <a:p>
            <a:pPr lvl="1"/>
            <a:endParaRPr lang="en-US" dirty="0"/>
          </a:p>
        </p:txBody>
      </p:sp>
    </p:spTree>
    <p:extLst>
      <p:ext uri="{BB962C8B-B14F-4D97-AF65-F5344CB8AC3E}">
        <p14:creationId xmlns:p14="http://schemas.microsoft.com/office/powerpoint/2010/main" val="2222684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 Guidelines</a:t>
            </a:r>
            <a:endParaRPr lang="en-US" dirty="0"/>
          </a:p>
        </p:txBody>
      </p:sp>
      <p:sp>
        <p:nvSpPr>
          <p:cNvPr id="3" name="Content Placeholder 2"/>
          <p:cNvSpPr>
            <a:spLocks noGrp="1"/>
          </p:cNvSpPr>
          <p:nvPr>
            <p:ph idx="1"/>
          </p:nvPr>
        </p:nvSpPr>
        <p:spPr/>
        <p:txBody>
          <a:bodyPr/>
          <a:lstStyle/>
          <a:p>
            <a:r>
              <a:rPr lang="en-US" dirty="0" smtClean="0"/>
              <a:t>Questions about the Current Position</a:t>
            </a:r>
          </a:p>
          <a:p>
            <a:pPr lvl="1"/>
            <a:r>
              <a:rPr lang="en-US" dirty="0" smtClean="0"/>
              <a:t>What interests you about this job?</a:t>
            </a:r>
          </a:p>
          <a:p>
            <a:pPr lvl="1"/>
            <a:r>
              <a:rPr lang="en-US" dirty="0" smtClean="0"/>
              <a:t>Why do you want to work here?</a:t>
            </a:r>
          </a:p>
          <a:p>
            <a:pPr lvl="1"/>
            <a:r>
              <a:rPr lang="en-US" dirty="0" smtClean="0"/>
              <a:t>What can you contribute to this company?</a:t>
            </a:r>
          </a:p>
          <a:p>
            <a:pPr lvl="1"/>
            <a:r>
              <a:rPr lang="en-US" dirty="0" smtClean="0"/>
              <a:t>Why should we hire you?</a:t>
            </a:r>
          </a:p>
          <a:p>
            <a:pPr lvl="1"/>
            <a:r>
              <a:rPr lang="en-US" dirty="0" smtClean="0"/>
              <a:t>Why  are you the best person for this job?</a:t>
            </a:r>
          </a:p>
          <a:p>
            <a:pPr lvl="1"/>
            <a:r>
              <a:rPr lang="en-US" dirty="0" smtClean="0"/>
              <a:t>What is good customer service?</a:t>
            </a:r>
          </a:p>
          <a:p>
            <a:pPr lvl="1"/>
            <a:r>
              <a:rPr lang="en-US" dirty="0" smtClean="0"/>
              <a:t>What are your goals for the next five years?</a:t>
            </a:r>
          </a:p>
          <a:p>
            <a:pPr lvl="2"/>
            <a:r>
              <a:rPr lang="en-US" dirty="0" smtClean="0"/>
              <a:t>How do you plan to achieve those goals?</a:t>
            </a:r>
          </a:p>
        </p:txBody>
      </p:sp>
    </p:spTree>
    <p:extLst>
      <p:ext uri="{BB962C8B-B14F-4D97-AF65-F5344CB8AC3E}">
        <p14:creationId xmlns:p14="http://schemas.microsoft.com/office/powerpoint/2010/main" val="707324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Resolution of Conflict</a:t>
            </a:r>
            <a:endParaRPr lang="en-US" dirty="0"/>
          </a:p>
        </p:txBody>
      </p:sp>
      <p:sp>
        <p:nvSpPr>
          <p:cNvPr id="3" name="Content Placeholder 2"/>
          <p:cNvSpPr>
            <a:spLocks noGrp="1"/>
          </p:cNvSpPr>
          <p:nvPr>
            <p:ph idx="1"/>
          </p:nvPr>
        </p:nvSpPr>
        <p:spPr/>
        <p:txBody>
          <a:bodyPr/>
          <a:lstStyle/>
          <a:p>
            <a:r>
              <a:rPr lang="en-US" dirty="0" smtClean="0"/>
              <a:t>Principles</a:t>
            </a:r>
          </a:p>
          <a:p>
            <a:pPr lvl="1"/>
            <a:r>
              <a:rPr lang="en-US" dirty="0" smtClean="0"/>
              <a:t>Listen, empathize, and avoid communication triangles</a:t>
            </a:r>
          </a:p>
          <a:p>
            <a:pPr lvl="1"/>
            <a:r>
              <a:rPr lang="en-US" dirty="0" smtClean="0"/>
              <a:t>Watch how you respond to complaints</a:t>
            </a:r>
          </a:p>
          <a:p>
            <a:pPr lvl="1"/>
            <a:r>
              <a:rPr lang="en-US" dirty="0" smtClean="0"/>
              <a:t>Do not participate in conflict escalating communication</a:t>
            </a:r>
          </a:p>
          <a:p>
            <a:pPr lvl="1"/>
            <a:r>
              <a:rPr lang="en-US" dirty="0" smtClean="0"/>
              <a:t>Stay calm</a:t>
            </a:r>
          </a:p>
          <a:p>
            <a:pPr lvl="1"/>
            <a:r>
              <a:rPr lang="en-US" dirty="0" smtClean="0"/>
              <a:t>Show empathy</a:t>
            </a:r>
            <a:endParaRPr lang="en-US" dirty="0"/>
          </a:p>
        </p:txBody>
      </p:sp>
    </p:spTree>
    <p:extLst>
      <p:ext uri="{BB962C8B-B14F-4D97-AF65-F5344CB8AC3E}">
        <p14:creationId xmlns:p14="http://schemas.microsoft.com/office/powerpoint/2010/main" val="3592731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Resolution of Conflict</a:t>
            </a:r>
            <a:endParaRPr lang="en-US" dirty="0"/>
          </a:p>
        </p:txBody>
      </p:sp>
      <p:sp>
        <p:nvSpPr>
          <p:cNvPr id="4" name="Content Placeholder 3"/>
          <p:cNvSpPr>
            <a:spLocks noGrp="1"/>
          </p:cNvSpPr>
          <p:nvPr>
            <p:ph sz="half" idx="1"/>
          </p:nvPr>
        </p:nvSpPr>
        <p:spPr/>
        <p:txBody>
          <a:bodyPr/>
          <a:lstStyle/>
          <a:p>
            <a:r>
              <a:rPr lang="en-US" dirty="0" smtClean="0"/>
              <a:t>Steps to Resolution</a:t>
            </a:r>
          </a:p>
          <a:p>
            <a:pPr lvl="1"/>
            <a:r>
              <a:rPr lang="en-US" dirty="0" smtClean="0"/>
              <a:t>Disengage</a:t>
            </a:r>
          </a:p>
          <a:p>
            <a:pPr lvl="1"/>
            <a:r>
              <a:rPr lang="en-US" dirty="0" smtClean="0"/>
              <a:t>Untangle</a:t>
            </a:r>
          </a:p>
          <a:p>
            <a:pPr lvl="1"/>
            <a:r>
              <a:rPr lang="en-US" dirty="0" smtClean="0"/>
              <a:t>Clarify</a:t>
            </a:r>
          </a:p>
          <a:p>
            <a:pPr lvl="1"/>
            <a:r>
              <a:rPr lang="en-US" dirty="0" smtClean="0"/>
              <a:t>Constrain</a:t>
            </a:r>
          </a:p>
          <a:p>
            <a:pPr lvl="1"/>
            <a:r>
              <a:rPr lang="en-US" dirty="0" smtClean="0"/>
              <a:t>Engage</a:t>
            </a:r>
          </a:p>
          <a:p>
            <a:pPr lvl="1"/>
            <a:r>
              <a:rPr lang="en-US" dirty="0" smtClean="0"/>
              <a:t>Accommodate</a:t>
            </a:r>
          </a:p>
          <a:p>
            <a:pPr lvl="1"/>
            <a:r>
              <a:rPr lang="en-US" dirty="0" smtClean="0"/>
              <a:t>Implement</a:t>
            </a:r>
            <a:endParaRPr lang="en-US" dirty="0"/>
          </a:p>
        </p:txBody>
      </p:sp>
      <p:sp>
        <p:nvSpPr>
          <p:cNvPr id="5" name="Content Placeholder 4"/>
          <p:cNvSpPr>
            <a:spLocks noGrp="1"/>
          </p:cNvSpPr>
          <p:nvPr>
            <p:ph sz="half" idx="2"/>
          </p:nvPr>
        </p:nvSpPr>
        <p:spPr/>
        <p:txBody>
          <a:bodyPr/>
          <a:lstStyle/>
          <a:p>
            <a:r>
              <a:rPr lang="en-US" dirty="0" smtClean="0"/>
              <a:t>Chain of Command</a:t>
            </a:r>
          </a:p>
          <a:p>
            <a:pPr lvl="1"/>
            <a:r>
              <a:rPr lang="en-US" dirty="0" smtClean="0"/>
              <a:t>Head/Charge Nurse</a:t>
            </a:r>
          </a:p>
          <a:p>
            <a:pPr lvl="1"/>
            <a:r>
              <a:rPr lang="en-US" dirty="0" smtClean="0"/>
              <a:t>Unit Director</a:t>
            </a:r>
          </a:p>
          <a:p>
            <a:pPr lvl="1"/>
            <a:r>
              <a:rPr lang="en-US" dirty="0" smtClean="0"/>
              <a:t>Chief Nursing Officer</a:t>
            </a:r>
          </a:p>
          <a:p>
            <a:pPr lvl="1"/>
            <a:endParaRPr lang="en-US" dirty="0" smtClean="0"/>
          </a:p>
          <a:p>
            <a:pPr lvl="1"/>
            <a:endParaRPr lang="en-US" dirty="0"/>
          </a:p>
        </p:txBody>
      </p:sp>
    </p:spTree>
    <p:extLst>
      <p:ext uri="{BB962C8B-B14F-4D97-AF65-F5344CB8AC3E}">
        <p14:creationId xmlns:p14="http://schemas.microsoft.com/office/powerpoint/2010/main" val="365811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Personnel Development Plan</a:t>
            </a:r>
            <a:endParaRPr lang="en-US" dirty="0"/>
          </a:p>
        </p:txBody>
      </p:sp>
      <p:sp>
        <p:nvSpPr>
          <p:cNvPr id="6" name="Content Placeholder 5"/>
          <p:cNvSpPr>
            <a:spLocks noGrp="1"/>
          </p:cNvSpPr>
          <p:nvPr>
            <p:ph sz="half" idx="1"/>
          </p:nvPr>
        </p:nvSpPr>
        <p:spPr/>
        <p:txBody>
          <a:bodyPr>
            <a:normAutofit lnSpcReduction="10000"/>
          </a:bodyPr>
          <a:lstStyle/>
          <a:p>
            <a:r>
              <a:rPr lang="en-US" dirty="0" smtClean="0"/>
              <a:t>Staff Development</a:t>
            </a:r>
          </a:p>
          <a:p>
            <a:r>
              <a:rPr lang="en-US" dirty="0" smtClean="0"/>
              <a:t>Training</a:t>
            </a:r>
          </a:p>
          <a:p>
            <a:pPr lvl="1"/>
            <a:r>
              <a:rPr lang="en-US" dirty="0" smtClean="0"/>
              <a:t>Training Plan</a:t>
            </a:r>
          </a:p>
          <a:p>
            <a:pPr lvl="1"/>
            <a:r>
              <a:rPr lang="en-US" dirty="0" err="1" smtClean="0"/>
              <a:t>Inservice</a:t>
            </a:r>
            <a:endParaRPr lang="en-US" dirty="0" smtClean="0"/>
          </a:p>
          <a:p>
            <a:pPr lvl="1"/>
            <a:r>
              <a:rPr lang="en-US" dirty="0" smtClean="0"/>
              <a:t>Organized Activity</a:t>
            </a:r>
          </a:p>
          <a:p>
            <a:pPr lvl="1"/>
            <a:r>
              <a:rPr lang="en-US" dirty="0" smtClean="0"/>
              <a:t>On-Site</a:t>
            </a:r>
          </a:p>
          <a:p>
            <a:pPr lvl="1"/>
            <a:r>
              <a:rPr lang="en-US" dirty="0" smtClean="0"/>
              <a:t>On the Job </a:t>
            </a:r>
          </a:p>
          <a:p>
            <a:pPr lvl="1"/>
            <a:r>
              <a:rPr lang="en-US" dirty="0" smtClean="0"/>
              <a:t>Out Service</a:t>
            </a:r>
          </a:p>
          <a:p>
            <a:r>
              <a:rPr lang="en-US" dirty="0" smtClean="0"/>
              <a:t>Orientation</a:t>
            </a:r>
          </a:p>
          <a:p>
            <a:r>
              <a:rPr lang="en-US" dirty="0" smtClean="0"/>
              <a:t>Continuing Education</a:t>
            </a:r>
          </a:p>
        </p:txBody>
      </p:sp>
      <p:sp>
        <p:nvSpPr>
          <p:cNvPr id="7" name="Content Placeholder 6"/>
          <p:cNvSpPr>
            <a:spLocks noGrp="1"/>
          </p:cNvSpPr>
          <p:nvPr>
            <p:ph sz="half" idx="2"/>
          </p:nvPr>
        </p:nvSpPr>
        <p:spPr/>
        <p:txBody>
          <a:bodyPr>
            <a:normAutofit lnSpcReduction="10000"/>
          </a:bodyPr>
          <a:lstStyle/>
          <a:p>
            <a:r>
              <a:rPr lang="en-US" dirty="0" smtClean="0"/>
              <a:t>Rescheduled Work Time</a:t>
            </a:r>
          </a:p>
          <a:p>
            <a:r>
              <a:rPr lang="en-US" dirty="0" smtClean="0"/>
              <a:t>Mandatory Training</a:t>
            </a:r>
          </a:p>
          <a:p>
            <a:r>
              <a:rPr lang="en-US" dirty="0" smtClean="0"/>
              <a:t>Training Methods</a:t>
            </a:r>
          </a:p>
          <a:p>
            <a:r>
              <a:rPr lang="en-US" dirty="0" smtClean="0"/>
              <a:t>Training Needs Assessment</a:t>
            </a:r>
          </a:p>
          <a:p>
            <a:r>
              <a:rPr lang="en-US" dirty="0" smtClean="0"/>
              <a:t>Training Evaluations</a:t>
            </a:r>
            <a:endParaRPr lang="en-US" dirty="0"/>
          </a:p>
        </p:txBody>
      </p:sp>
    </p:spTree>
    <p:extLst>
      <p:ext uri="{BB962C8B-B14F-4D97-AF65-F5344CB8AC3E}">
        <p14:creationId xmlns:p14="http://schemas.microsoft.com/office/powerpoint/2010/main" val="1709447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5" name="Content Placeholder 4"/>
          <p:cNvSpPr>
            <a:spLocks noGrp="1"/>
          </p:cNvSpPr>
          <p:nvPr>
            <p:ph idx="1"/>
          </p:nvPr>
        </p:nvSpPr>
        <p:spPr/>
        <p:txBody>
          <a:bodyPr>
            <a:normAutofit fontScale="55000" lnSpcReduction="20000"/>
          </a:bodyPr>
          <a:lstStyle/>
          <a:p>
            <a:r>
              <a:rPr lang="en-US" i="1" dirty="0" smtClean="0"/>
              <a:t>Carle Foundation Hospital Disaster Policy</a:t>
            </a:r>
          </a:p>
          <a:p>
            <a:r>
              <a:rPr lang="en-US" i="1" dirty="0" smtClean="0"/>
              <a:t>Interview </a:t>
            </a:r>
            <a:r>
              <a:rPr lang="en-US" i="1" dirty="0"/>
              <a:t>Guide for UNL Supervisors &amp; Managers</a:t>
            </a:r>
            <a:r>
              <a:rPr lang="en-US" dirty="0"/>
              <a:t>. (2012). Retrieved March 6, 2012, from University of Nebraska-Lincoln Human Resources: </a:t>
            </a:r>
            <a:r>
              <a:rPr lang="en-US" dirty="0">
                <a:hlinkClick r:id="rId2"/>
              </a:rPr>
              <a:t>hr.unl.edu/employment/toolbox/</a:t>
            </a:r>
            <a:r>
              <a:rPr lang="en-US" dirty="0" smtClean="0">
                <a:hlinkClick r:id="rId2"/>
              </a:rPr>
              <a:t>interviewguide.shtml</a:t>
            </a:r>
            <a:endParaRPr lang="en-US" dirty="0" smtClean="0"/>
          </a:p>
          <a:p>
            <a:r>
              <a:rPr lang="en-US" dirty="0" err="1" smtClean="0"/>
              <a:t>Levoy</a:t>
            </a:r>
            <a:r>
              <a:rPr lang="en-US" dirty="0"/>
              <a:t>, B. (2011). The Many Benefits of Employee Training. </a:t>
            </a:r>
            <a:r>
              <a:rPr lang="en-US" i="1" dirty="0"/>
              <a:t>Podiatry Management</a:t>
            </a:r>
            <a:r>
              <a:rPr lang="en-US" dirty="0"/>
              <a:t>, </a:t>
            </a:r>
            <a:r>
              <a:rPr lang="en-US" i="1" dirty="0"/>
              <a:t>30</a:t>
            </a:r>
            <a:r>
              <a:rPr lang="en-US" dirty="0"/>
              <a:t>(9), 41-42. </a:t>
            </a:r>
            <a:endParaRPr lang="en-US" dirty="0" smtClean="0"/>
          </a:p>
          <a:p>
            <a:r>
              <a:rPr lang="en-US" dirty="0" err="1"/>
              <a:t>PriceWaterhouseCoopers</a:t>
            </a:r>
            <a:r>
              <a:rPr lang="en-US" dirty="0"/>
              <a:t> Health Research Institute. (2007). What Works: Healing the Healthcare Staffing Shortage. Retrieved from </a:t>
            </a:r>
            <a:r>
              <a:rPr lang="en-US" dirty="0">
                <a:hlinkClick r:id="rId3"/>
              </a:rPr>
              <a:t>http://</a:t>
            </a:r>
            <a:r>
              <a:rPr lang="en-US" dirty="0" smtClean="0">
                <a:hlinkClick r:id="rId3"/>
              </a:rPr>
              <a:t>www.healthcaredesignmagazine.com</a:t>
            </a:r>
            <a:endParaRPr lang="en-US" dirty="0" smtClean="0"/>
          </a:p>
          <a:p>
            <a:r>
              <a:rPr lang="en-US" dirty="0" err="1"/>
              <a:t>Sotile</a:t>
            </a:r>
            <a:r>
              <a:rPr lang="en-US" dirty="0"/>
              <a:t>, W. M., &amp; </a:t>
            </a:r>
            <a:r>
              <a:rPr lang="en-US" dirty="0" err="1"/>
              <a:t>Sotile</a:t>
            </a:r>
            <a:r>
              <a:rPr lang="en-US" dirty="0"/>
              <a:t>, M. O. (1999). How to shape positive relationships in medical practices and hospitals. (Part 2: Conflict management). </a:t>
            </a:r>
            <a:r>
              <a:rPr lang="en-US" i="1" dirty="0"/>
              <a:t> American College of Physician Executives</a:t>
            </a:r>
            <a:r>
              <a:rPr lang="en-US" dirty="0"/>
              <a:t>, </a:t>
            </a:r>
            <a:r>
              <a:rPr lang="en-US" i="1" dirty="0"/>
              <a:t>25</a:t>
            </a:r>
            <a:r>
              <a:rPr lang="en-US" dirty="0"/>
              <a:t>, 18-23. Retrieved from </a:t>
            </a:r>
            <a:r>
              <a:rPr lang="en-US" dirty="0">
                <a:hlinkClick r:id="rId4"/>
              </a:rPr>
              <a:t>http://www.freepatentsonline.com/article/Physician-Executive/102286871.</a:t>
            </a:r>
            <a:r>
              <a:rPr lang="en-US" dirty="0" smtClean="0">
                <a:hlinkClick r:id="rId4"/>
              </a:rPr>
              <a:t>html</a:t>
            </a:r>
            <a:endParaRPr lang="en-US" dirty="0"/>
          </a:p>
          <a:p>
            <a:r>
              <a:rPr lang="en-US" dirty="0" smtClean="0"/>
              <a:t>Ulrich</a:t>
            </a:r>
            <a:r>
              <a:rPr lang="en-US" dirty="0"/>
              <a:t>, R., </a:t>
            </a:r>
            <a:r>
              <a:rPr lang="en-US" dirty="0" err="1"/>
              <a:t>Zimring</a:t>
            </a:r>
            <a:r>
              <a:rPr lang="en-US" dirty="0"/>
              <a:t>, C., et al. (2004). The Role of the Physical Environment in the Hospital of the 21st Century: A Once-in-a-Lifetime Opportunity. Retrieved from </a:t>
            </a:r>
            <a:r>
              <a:rPr lang="en-US" dirty="0">
                <a:hlinkClick r:id="rId5"/>
              </a:rPr>
              <a:t>http://www.rwjf.org/files/publication/other/RoleofthePhysicalEnvironment.pdf</a:t>
            </a:r>
            <a:endParaRPr lang="en-US" dirty="0"/>
          </a:p>
        </p:txBody>
      </p:sp>
    </p:spTree>
    <p:extLst>
      <p:ext uri="{BB962C8B-B14F-4D97-AF65-F5344CB8AC3E}">
        <p14:creationId xmlns:p14="http://schemas.microsoft.com/office/powerpoint/2010/main" val="2589342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Mission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State-wide provider of the highest quality cardiac care</a:t>
            </a:r>
          </a:p>
          <a:p>
            <a:r>
              <a:rPr lang="en-US" dirty="0" smtClean="0"/>
              <a:t>Delivers technologically advanced CV care through compassionate and patient centered environment</a:t>
            </a:r>
          </a:p>
          <a:p>
            <a:r>
              <a:rPr lang="en-US" dirty="0" smtClean="0"/>
              <a:t>Holistic approach focusing on treating the person as a whole and not just the symptoms</a:t>
            </a:r>
          </a:p>
          <a:p>
            <a:r>
              <a:rPr lang="en-US" dirty="0" smtClean="0"/>
              <a:t>Mindful of the financial impact of CV care</a:t>
            </a:r>
          </a:p>
          <a:p>
            <a:pPr lvl="1"/>
            <a:r>
              <a:rPr lang="en-US" dirty="0" smtClean="0"/>
              <a:t>Provide the most comprehensive yet cost effective care</a:t>
            </a:r>
          </a:p>
          <a:p>
            <a:r>
              <a:rPr lang="en-US" dirty="0" smtClean="0"/>
              <a:t>Engage Patient and referring MDs in lifetime management of CV health</a:t>
            </a:r>
            <a:endParaRPr lang="en-US" dirty="0"/>
          </a:p>
        </p:txBody>
      </p:sp>
    </p:spTree>
    <p:extLst>
      <p:ext uri="{BB962C8B-B14F-4D97-AF65-F5344CB8AC3E}">
        <p14:creationId xmlns:p14="http://schemas.microsoft.com/office/powerpoint/2010/main" val="236514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Philosophy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Approaches our relationship with physicians, patients and families as a partnership</a:t>
            </a:r>
          </a:p>
          <a:p>
            <a:r>
              <a:rPr lang="en-US" dirty="0" smtClean="0"/>
              <a:t>We believe our role is to maximize positive patient outcomes</a:t>
            </a:r>
          </a:p>
          <a:p>
            <a:r>
              <a:rPr lang="en-US" dirty="0" smtClean="0"/>
              <a:t>Quality of care is driven by the following values:</a:t>
            </a:r>
          </a:p>
          <a:p>
            <a:pPr lvl="1"/>
            <a:r>
              <a:rPr lang="en-US" dirty="0" smtClean="0"/>
              <a:t>Incorporating evidence-based research and practice into the clinical setting to enhance patient care</a:t>
            </a:r>
          </a:p>
          <a:p>
            <a:pPr lvl="1"/>
            <a:r>
              <a:rPr lang="en-US" dirty="0" smtClean="0"/>
              <a:t>Utilizing the nursing process in conjunction with critical thinking to achieve best practice</a:t>
            </a:r>
          </a:p>
          <a:p>
            <a:pPr lvl="1"/>
            <a:r>
              <a:rPr lang="en-US" dirty="0" smtClean="0"/>
              <a:t>Acknowledge and accept cultural diversity for patients of various demographics</a:t>
            </a:r>
          </a:p>
          <a:p>
            <a:pPr lvl="1"/>
            <a:r>
              <a:rPr lang="en-US" dirty="0" smtClean="0"/>
              <a:t>Practice and maintain a safe-care environment</a:t>
            </a:r>
            <a:endParaRPr lang="en-US" dirty="0"/>
          </a:p>
        </p:txBody>
      </p:sp>
    </p:spTree>
    <p:extLst>
      <p:ext uri="{BB962C8B-B14F-4D97-AF65-F5344CB8AC3E}">
        <p14:creationId xmlns:p14="http://schemas.microsoft.com/office/powerpoint/2010/main" val="3614417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Unit Physical Design</a:t>
            </a:r>
            <a:endParaRPr lang="en-US" dirty="0"/>
          </a:p>
        </p:txBody>
      </p:sp>
      <p:sp>
        <p:nvSpPr>
          <p:cNvPr id="4" name="Content Placeholder 3"/>
          <p:cNvSpPr>
            <a:spLocks noGrp="1"/>
          </p:cNvSpPr>
          <p:nvPr>
            <p:ph sz="half" idx="1"/>
          </p:nvPr>
        </p:nvSpPr>
        <p:spPr/>
        <p:txBody>
          <a:bodyPr>
            <a:normAutofit lnSpcReduction="10000"/>
          </a:bodyPr>
          <a:lstStyle/>
          <a:p>
            <a:r>
              <a:rPr lang="en-US" dirty="0" smtClean="0"/>
              <a:t>12 Bed Unit</a:t>
            </a:r>
          </a:p>
          <a:p>
            <a:pPr lvl="1"/>
            <a:r>
              <a:rPr lang="en-US" dirty="0" smtClean="0"/>
              <a:t>10 private</a:t>
            </a:r>
          </a:p>
          <a:p>
            <a:pPr lvl="1"/>
            <a:r>
              <a:rPr lang="en-US" dirty="0" smtClean="0"/>
              <a:t>2 critical observation</a:t>
            </a:r>
          </a:p>
          <a:p>
            <a:r>
              <a:rPr lang="en-US" dirty="0" smtClean="0"/>
              <a:t>Room 5 designated for isolation patients</a:t>
            </a:r>
          </a:p>
          <a:p>
            <a:pPr lvl="1"/>
            <a:r>
              <a:rPr lang="en-US" dirty="0" smtClean="0"/>
              <a:t>With pass through room housing supplies</a:t>
            </a:r>
          </a:p>
          <a:p>
            <a:r>
              <a:rPr lang="en-US" dirty="0" smtClean="0"/>
              <a:t>All rooms have video surveillance for </a:t>
            </a:r>
            <a:r>
              <a:rPr lang="en-US" dirty="0" err="1" smtClean="0"/>
              <a:t>telehealth</a:t>
            </a:r>
            <a:r>
              <a:rPr lang="en-US" dirty="0" smtClean="0"/>
              <a:t> support</a:t>
            </a:r>
            <a:endParaRPr lang="en-US" dirty="0"/>
          </a:p>
        </p:txBody>
      </p:sp>
      <p:sp>
        <p:nvSpPr>
          <p:cNvPr id="5" name="Content Placeholder 4"/>
          <p:cNvSpPr>
            <a:spLocks noGrp="1"/>
          </p:cNvSpPr>
          <p:nvPr>
            <p:ph sz="half" idx="2"/>
          </p:nvPr>
        </p:nvSpPr>
        <p:spPr/>
        <p:txBody>
          <a:bodyPr>
            <a:normAutofit lnSpcReduction="10000"/>
          </a:bodyPr>
          <a:lstStyle/>
          <a:p>
            <a:r>
              <a:rPr lang="en-US" dirty="0" smtClean="0"/>
              <a:t>Room Contents</a:t>
            </a:r>
          </a:p>
          <a:p>
            <a:r>
              <a:rPr lang="en-US" dirty="0" smtClean="0"/>
              <a:t>Nurse’s Station located in the center of the floor</a:t>
            </a:r>
          </a:p>
          <a:p>
            <a:pPr lvl="1"/>
            <a:r>
              <a:rPr lang="en-US" dirty="0" err="1" smtClean="0"/>
              <a:t>Pixis</a:t>
            </a:r>
            <a:r>
              <a:rPr lang="en-US" dirty="0" smtClean="0"/>
              <a:t> </a:t>
            </a:r>
          </a:p>
          <a:p>
            <a:pPr lvl="1"/>
            <a:r>
              <a:rPr lang="en-US" dirty="0" smtClean="0"/>
              <a:t>Supplies</a:t>
            </a:r>
          </a:p>
          <a:p>
            <a:r>
              <a:rPr lang="en-US" dirty="0" smtClean="0"/>
              <a:t>The staff break room</a:t>
            </a:r>
          </a:p>
          <a:p>
            <a:r>
              <a:rPr lang="en-US" dirty="0" smtClean="0"/>
              <a:t>Clean and Dirty Areas</a:t>
            </a:r>
          </a:p>
          <a:p>
            <a:r>
              <a:rPr lang="en-US" dirty="0" smtClean="0"/>
              <a:t>Miscellaneous</a:t>
            </a:r>
          </a:p>
          <a:p>
            <a:pPr lvl="1"/>
            <a:r>
              <a:rPr lang="en-US" dirty="0" smtClean="0"/>
              <a:t>Crash carts</a:t>
            </a:r>
          </a:p>
          <a:p>
            <a:pPr lvl="1"/>
            <a:r>
              <a:rPr lang="en-US" dirty="0" smtClean="0"/>
              <a:t>Large flat screens</a:t>
            </a:r>
            <a:endParaRPr lang="en-US" dirty="0"/>
          </a:p>
        </p:txBody>
      </p:sp>
    </p:spTree>
    <p:extLst>
      <p:ext uri="{BB962C8B-B14F-4D97-AF65-F5344CB8AC3E}">
        <p14:creationId xmlns:p14="http://schemas.microsoft.com/office/powerpoint/2010/main" val="1527375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Unit Budget</a:t>
            </a:r>
            <a:endParaRPr lang="en-US" dirty="0"/>
          </a:p>
        </p:txBody>
      </p:sp>
      <p:sp>
        <p:nvSpPr>
          <p:cNvPr id="4" name="Text Placeholder 3"/>
          <p:cNvSpPr>
            <a:spLocks noGrp="1"/>
          </p:cNvSpPr>
          <p:nvPr>
            <p:ph type="body" idx="1"/>
          </p:nvPr>
        </p:nvSpPr>
        <p:spPr/>
        <p:txBody>
          <a:bodyPr/>
          <a:lstStyle/>
          <a:p>
            <a:endParaRPr lang="en-US"/>
          </a:p>
        </p:txBody>
      </p:sp>
      <p:sp>
        <p:nvSpPr>
          <p:cNvPr id="3" name="Content Placeholder 2"/>
          <p:cNvSpPr>
            <a:spLocks noGrp="1"/>
          </p:cNvSpPr>
          <p:nvPr>
            <p:ph sz="half" idx="2"/>
          </p:nvPr>
        </p:nvSpPr>
        <p:spPr/>
        <p:txBody>
          <a:bodyPr>
            <a:normAutofit fontScale="62500" lnSpcReduction="20000"/>
          </a:bodyPr>
          <a:lstStyle/>
          <a:p>
            <a:r>
              <a:rPr lang="en-US" dirty="0" smtClean="0"/>
              <a:t>Manager:  Salary at 40-50 </a:t>
            </a:r>
            <a:r>
              <a:rPr lang="en-US" dirty="0" err="1" smtClean="0"/>
              <a:t>hrs</a:t>
            </a:r>
            <a:r>
              <a:rPr lang="en-US" dirty="0" smtClean="0"/>
              <a:t> per week</a:t>
            </a:r>
          </a:p>
          <a:p>
            <a:pPr lvl="1"/>
            <a:r>
              <a:rPr lang="en-US" dirty="0" smtClean="0"/>
              <a:t>$98, 500</a:t>
            </a:r>
          </a:p>
          <a:p>
            <a:r>
              <a:rPr lang="en-US" dirty="0" smtClean="0"/>
              <a:t>Resource Nurse:  $35.00/</a:t>
            </a:r>
            <a:r>
              <a:rPr lang="en-US" dirty="0" err="1" smtClean="0"/>
              <a:t>hr</a:t>
            </a:r>
            <a:r>
              <a:rPr lang="en-US" dirty="0" smtClean="0"/>
              <a:t> @ 40 </a:t>
            </a:r>
            <a:r>
              <a:rPr lang="en-US" dirty="0" err="1" smtClean="0"/>
              <a:t>hrs</a:t>
            </a:r>
            <a:r>
              <a:rPr lang="en-US" dirty="0" smtClean="0"/>
              <a:t> per week</a:t>
            </a:r>
          </a:p>
          <a:p>
            <a:pPr lvl="1"/>
            <a:r>
              <a:rPr lang="en-US" dirty="0" smtClean="0"/>
              <a:t>$72, 800</a:t>
            </a:r>
          </a:p>
          <a:p>
            <a:r>
              <a:rPr lang="en-US" dirty="0" smtClean="0"/>
              <a:t>8 Nurses:  $32.50/</a:t>
            </a:r>
            <a:r>
              <a:rPr lang="en-US" dirty="0" err="1" smtClean="0"/>
              <a:t>hr</a:t>
            </a:r>
            <a:r>
              <a:rPr lang="en-US" dirty="0" smtClean="0"/>
              <a:t> @ 40 </a:t>
            </a:r>
            <a:r>
              <a:rPr lang="en-US" dirty="0" err="1" smtClean="0"/>
              <a:t>hrs</a:t>
            </a:r>
            <a:r>
              <a:rPr lang="en-US" dirty="0" smtClean="0"/>
              <a:t> per week</a:t>
            </a:r>
          </a:p>
          <a:p>
            <a:pPr lvl="1"/>
            <a:r>
              <a:rPr lang="en-US" dirty="0" smtClean="0"/>
              <a:t>$67, 600</a:t>
            </a:r>
          </a:p>
          <a:p>
            <a:r>
              <a:rPr lang="en-US" dirty="0"/>
              <a:t>3</a:t>
            </a:r>
            <a:r>
              <a:rPr lang="en-US" dirty="0" smtClean="0"/>
              <a:t> HCT:  $15.50 @ 40 </a:t>
            </a:r>
            <a:r>
              <a:rPr lang="en-US" dirty="0" err="1" smtClean="0"/>
              <a:t>hrs</a:t>
            </a:r>
            <a:r>
              <a:rPr lang="en-US" dirty="0" smtClean="0"/>
              <a:t> per week</a:t>
            </a:r>
          </a:p>
          <a:p>
            <a:pPr lvl="1"/>
            <a:r>
              <a:rPr lang="en-US" dirty="0" smtClean="0"/>
              <a:t>$32, 240</a:t>
            </a:r>
          </a:p>
          <a:p>
            <a:r>
              <a:rPr lang="en-US" dirty="0"/>
              <a:t>1</a:t>
            </a:r>
            <a:r>
              <a:rPr lang="en-US" dirty="0" smtClean="0"/>
              <a:t> HCT:  $12.50 @ 20 </a:t>
            </a:r>
            <a:r>
              <a:rPr lang="en-US" dirty="0" err="1" smtClean="0"/>
              <a:t>hrs</a:t>
            </a:r>
            <a:r>
              <a:rPr lang="en-US" dirty="0" smtClean="0"/>
              <a:t> per week</a:t>
            </a:r>
          </a:p>
          <a:p>
            <a:pPr lvl="1"/>
            <a:r>
              <a:rPr lang="en-US" dirty="0" smtClean="0"/>
              <a:t>$13, 000</a:t>
            </a:r>
          </a:p>
          <a:p>
            <a:r>
              <a:rPr lang="en-US" dirty="0" smtClean="0"/>
              <a:t>2 Unit Secretaries:  $10.00 @ 20 </a:t>
            </a:r>
            <a:r>
              <a:rPr lang="en-US" dirty="0" err="1" smtClean="0"/>
              <a:t>hrs</a:t>
            </a:r>
            <a:r>
              <a:rPr lang="en-US" dirty="0" smtClean="0"/>
              <a:t> per week</a:t>
            </a:r>
          </a:p>
          <a:p>
            <a:pPr lvl="1"/>
            <a:r>
              <a:rPr lang="en-US" dirty="0" smtClean="0"/>
              <a:t>$20, 000</a:t>
            </a:r>
          </a:p>
        </p:txBody>
      </p:sp>
      <p:sp>
        <p:nvSpPr>
          <p:cNvPr id="5" name="Text Placeholder 4"/>
          <p:cNvSpPr>
            <a:spLocks noGrp="1"/>
          </p:cNvSpPr>
          <p:nvPr>
            <p:ph type="body" sz="quarter" idx="3"/>
          </p:nvPr>
        </p:nvSpPr>
        <p:spPr/>
        <p:txBody>
          <a:bodyPr/>
          <a:lstStyle/>
          <a:p>
            <a:endParaRPr lang="en-US"/>
          </a:p>
        </p:txBody>
      </p:sp>
      <p:sp>
        <p:nvSpPr>
          <p:cNvPr id="6" name="Content Placeholder 5"/>
          <p:cNvSpPr>
            <a:spLocks noGrp="1"/>
          </p:cNvSpPr>
          <p:nvPr>
            <p:ph sz="quarter" idx="4"/>
          </p:nvPr>
        </p:nvSpPr>
        <p:spPr/>
        <p:txBody>
          <a:bodyPr/>
          <a:lstStyle/>
          <a:p>
            <a:r>
              <a:rPr lang="en-US" dirty="0"/>
              <a:t>Weekly Budget:  </a:t>
            </a:r>
            <a:endParaRPr lang="en-US" dirty="0" smtClean="0"/>
          </a:p>
          <a:p>
            <a:pPr lvl="1"/>
            <a:r>
              <a:rPr lang="en-US" dirty="0" smtClean="0"/>
              <a:t>$ </a:t>
            </a:r>
            <a:r>
              <a:rPr lang="en-US" dirty="0"/>
              <a:t>16,  573.46</a:t>
            </a:r>
          </a:p>
          <a:p>
            <a:r>
              <a:rPr lang="en-US" dirty="0"/>
              <a:t>Yearly Budget:  </a:t>
            </a:r>
            <a:endParaRPr lang="en-US" dirty="0" smtClean="0"/>
          </a:p>
          <a:p>
            <a:pPr lvl="1"/>
            <a:r>
              <a:rPr lang="en-US" dirty="0" smtClean="0"/>
              <a:t>$</a:t>
            </a:r>
            <a:r>
              <a:rPr lang="en-US" dirty="0"/>
              <a:t>861, 820.00</a:t>
            </a:r>
          </a:p>
          <a:p>
            <a:endParaRPr lang="en-US" dirty="0"/>
          </a:p>
        </p:txBody>
      </p:sp>
    </p:spTree>
    <p:extLst>
      <p:ext uri="{BB962C8B-B14F-4D97-AF65-F5344CB8AC3E}">
        <p14:creationId xmlns:p14="http://schemas.microsoft.com/office/powerpoint/2010/main" val="344503117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Staffing Pattern</a:t>
            </a:r>
            <a:endParaRPr lang="en-US" dirty="0"/>
          </a:p>
        </p:txBody>
      </p:sp>
      <p:sp>
        <p:nvSpPr>
          <p:cNvPr id="3" name="Content Placeholder 2"/>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1218961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Disaster Management</a:t>
            </a:r>
            <a:endParaRPr lang="en-US" dirty="0"/>
          </a:p>
        </p:txBody>
      </p:sp>
      <p:sp>
        <p:nvSpPr>
          <p:cNvPr id="8" name="Content Placeholder 7"/>
          <p:cNvSpPr>
            <a:spLocks noGrp="1"/>
          </p:cNvSpPr>
          <p:nvPr>
            <p:ph idx="1"/>
          </p:nvPr>
        </p:nvSpPr>
        <p:spPr/>
        <p:txBody>
          <a:bodyPr>
            <a:normAutofit lnSpcReduction="10000"/>
          </a:bodyPr>
          <a:lstStyle/>
          <a:p>
            <a:r>
              <a:rPr lang="en-US" dirty="0" smtClean="0"/>
              <a:t>a </a:t>
            </a:r>
            <a:r>
              <a:rPr lang="en-US" dirty="0"/>
              <a:t>house wide “Medical Conference” will be announced over the hospital announcement </a:t>
            </a:r>
            <a:r>
              <a:rPr lang="en-US" dirty="0" smtClean="0"/>
              <a:t>system</a:t>
            </a:r>
            <a:endParaRPr lang="en-US" dirty="0"/>
          </a:p>
          <a:p>
            <a:pPr lvl="0"/>
            <a:r>
              <a:rPr lang="en-US" dirty="0"/>
              <a:t>Notification to the Hospital:</a:t>
            </a:r>
          </a:p>
          <a:p>
            <a:pPr lvl="1"/>
            <a:r>
              <a:rPr lang="en-US" dirty="0"/>
              <a:t>Notification will be relayed from the Emergency Department to the Administration or House Officer.  The relayed information will describe the type of disaster, amount of casualty experienced and expected casualties coming into the ED.  </a:t>
            </a:r>
          </a:p>
          <a:p>
            <a:pPr lvl="1"/>
            <a:r>
              <a:rPr lang="en-US" dirty="0"/>
              <a:t>Notification of the mass casualty in the community setting will be relayed by an appointed personnel on the scene of the accident(s) to the ED/Administration/House Officer.</a:t>
            </a:r>
          </a:p>
          <a:p>
            <a:pPr lvl="1"/>
            <a:endParaRPr lang="en-US" dirty="0"/>
          </a:p>
        </p:txBody>
      </p:sp>
    </p:spTree>
    <p:extLst>
      <p:ext uri="{BB962C8B-B14F-4D97-AF65-F5344CB8AC3E}">
        <p14:creationId xmlns:p14="http://schemas.microsoft.com/office/powerpoint/2010/main" val="2079673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Disaster Management</a:t>
            </a:r>
            <a:endParaRPr lang="en-US" dirty="0"/>
          </a:p>
        </p:txBody>
      </p:sp>
      <p:sp>
        <p:nvSpPr>
          <p:cNvPr id="3" name="Content Placeholder 2"/>
          <p:cNvSpPr>
            <a:spLocks noGrp="1"/>
          </p:cNvSpPr>
          <p:nvPr>
            <p:ph idx="1"/>
          </p:nvPr>
        </p:nvSpPr>
        <p:spPr/>
        <p:txBody>
          <a:bodyPr>
            <a:normAutofit fontScale="40000" lnSpcReduction="20000"/>
          </a:bodyPr>
          <a:lstStyle/>
          <a:p>
            <a:pPr lvl="0"/>
            <a:r>
              <a:rPr lang="en-US" dirty="0"/>
              <a:t>Response:</a:t>
            </a:r>
          </a:p>
          <a:p>
            <a:pPr lvl="1"/>
            <a:r>
              <a:rPr lang="en-US" dirty="0"/>
              <a:t>Communication Center will notify the following staff to implement the plan:</a:t>
            </a:r>
          </a:p>
          <a:p>
            <a:pPr lvl="2"/>
            <a:r>
              <a:rPr lang="en-US" dirty="0"/>
              <a:t>Security</a:t>
            </a:r>
          </a:p>
          <a:p>
            <a:pPr lvl="2"/>
            <a:r>
              <a:rPr lang="en-US" dirty="0"/>
              <a:t>Public Relations</a:t>
            </a:r>
          </a:p>
          <a:p>
            <a:pPr lvl="2"/>
            <a:r>
              <a:rPr lang="en-US" dirty="0"/>
              <a:t>Administrators on call and the House Officer</a:t>
            </a:r>
          </a:p>
          <a:p>
            <a:pPr lvl="2"/>
            <a:r>
              <a:rPr lang="en-US" dirty="0"/>
              <a:t>Registration Center</a:t>
            </a:r>
          </a:p>
          <a:p>
            <a:pPr lvl="2"/>
            <a:r>
              <a:rPr lang="en-US" dirty="0"/>
              <a:t>Environmental Services</a:t>
            </a:r>
          </a:p>
          <a:p>
            <a:pPr lvl="2"/>
            <a:r>
              <a:rPr lang="en-US" dirty="0"/>
              <a:t>Chaplaincy</a:t>
            </a:r>
          </a:p>
          <a:p>
            <a:pPr lvl="2"/>
            <a:r>
              <a:rPr lang="en-US" dirty="0"/>
              <a:t>Care Coordinators</a:t>
            </a:r>
          </a:p>
          <a:p>
            <a:pPr lvl="1"/>
            <a:r>
              <a:rPr lang="en-US" dirty="0"/>
              <a:t>Public Information Center will be activated</a:t>
            </a:r>
          </a:p>
          <a:p>
            <a:pPr lvl="1"/>
            <a:r>
              <a:rPr lang="en-US" dirty="0"/>
              <a:t>Family Information Center will be activated</a:t>
            </a:r>
          </a:p>
          <a:p>
            <a:pPr lvl="1"/>
            <a:r>
              <a:rPr lang="en-US" dirty="0"/>
              <a:t>Registration Center will be activated</a:t>
            </a:r>
          </a:p>
          <a:p>
            <a:pPr lvl="2"/>
            <a:r>
              <a:rPr lang="en-US" dirty="0"/>
              <a:t>Additional staff will be called in by this unit as needed</a:t>
            </a:r>
          </a:p>
          <a:p>
            <a:pPr lvl="2"/>
            <a:r>
              <a:rPr lang="en-US" dirty="0"/>
              <a:t>Sends a registration staff person to disaster areas to assess for further staffing requirements</a:t>
            </a:r>
          </a:p>
          <a:p>
            <a:pPr lvl="1"/>
            <a:r>
              <a:rPr lang="en-US" dirty="0"/>
              <a:t>Labor Pool for assignment will be created in the basement of the hospital in the forum area</a:t>
            </a:r>
          </a:p>
          <a:p>
            <a:pPr lvl="1"/>
            <a:r>
              <a:rPr lang="en-US" dirty="0"/>
              <a:t>Area hospitals will be notified in case their resources are needed to be replied on</a:t>
            </a:r>
          </a:p>
          <a:p>
            <a:pPr lvl="1"/>
            <a:r>
              <a:rPr lang="en-US" dirty="0"/>
              <a:t>Temporary Mass Casualty Centers will be created for overflow if hospital and area hospitals are unable to compensate for the mass casualty</a:t>
            </a:r>
          </a:p>
          <a:p>
            <a:pPr lvl="1"/>
            <a:r>
              <a:rPr lang="en-US" dirty="0"/>
              <a:t>All elective surgeries will be withheld to make room for emergency surgeries</a:t>
            </a:r>
          </a:p>
          <a:p>
            <a:pPr lvl="1"/>
            <a:r>
              <a:rPr lang="en-US" dirty="0"/>
              <a:t>House Officer will be in charge of preparing the available bed list</a:t>
            </a:r>
          </a:p>
          <a:p>
            <a:pPr lvl="1"/>
            <a:r>
              <a:rPr lang="en-US" dirty="0"/>
              <a:t>Departments in the hospital</a:t>
            </a:r>
          </a:p>
          <a:p>
            <a:pPr lvl="2"/>
            <a:r>
              <a:rPr lang="en-US" dirty="0"/>
              <a:t>Maintain the usual activities of the department</a:t>
            </a:r>
          </a:p>
          <a:p>
            <a:pPr lvl="2"/>
            <a:r>
              <a:rPr lang="en-US" dirty="0"/>
              <a:t>If contacted by supervisors, managers or directors staff should follow the orders </a:t>
            </a:r>
          </a:p>
          <a:p>
            <a:endParaRPr lang="en-US" dirty="0"/>
          </a:p>
        </p:txBody>
      </p:sp>
    </p:spTree>
    <p:extLst>
      <p:ext uri="{BB962C8B-B14F-4D97-AF65-F5344CB8AC3E}">
        <p14:creationId xmlns:p14="http://schemas.microsoft.com/office/powerpoint/2010/main" val="2623212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Disaster Management</a:t>
            </a:r>
            <a:endParaRPr lang="en-US" dirty="0"/>
          </a:p>
        </p:txBody>
      </p:sp>
      <p:sp>
        <p:nvSpPr>
          <p:cNvPr id="3" name="Content Placeholder 2"/>
          <p:cNvSpPr>
            <a:spLocks noGrp="1"/>
          </p:cNvSpPr>
          <p:nvPr>
            <p:ph idx="1"/>
          </p:nvPr>
        </p:nvSpPr>
        <p:spPr/>
        <p:txBody>
          <a:bodyPr>
            <a:normAutofit fontScale="77500" lnSpcReduction="20000"/>
          </a:bodyPr>
          <a:lstStyle/>
          <a:p>
            <a:pPr lvl="0"/>
            <a:r>
              <a:rPr lang="en-US" dirty="0"/>
              <a:t>Recovery:</a:t>
            </a:r>
          </a:p>
          <a:p>
            <a:pPr lvl="1"/>
            <a:r>
              <a:rPr lang="en-US" dirty="0"/>
              <a:t>Once the emergency has been controlled (through proper staffing, appropriate medical supplies or equipment), the mass casualty has subsided or the disaster team has determined the situation has become controlled, the following may be implemented:</a:t>
            </a:r>
          </a:p>
          <a:p>
            <a:pPr lvl="2"/>
            <a:r>
              <a:rPr lang="en-US" dirty="0"/>
              <a:t>Announce “Medical Conference is All Clear” to the hospital</a:t>
            </a:r>
          </a:p>
          <a:p>
            <a:pPr lvl="2"/>
            <a:r>
              <a:rPr lang="en-US" dirty="0"/>
              <a:t>Shut down the labor pool</a:t>
            </a:r>
          </a:p>
          <a:p>
            <a:pPr lvl="2"/>
            <a:r>
              <a:rPr lang="en-US" dirty="0"/>
              <a:t>Release staff that has been called into work or is on overtime</a:t>
            </a:r>
          </a:p>
          <a:p>
            <a:pPr lvl="2"/>
            <a:r>
              <a:rPr lang="en-US" dirty="0"/>
              <a:t>Reopen the surgery department for elective surgeries once emergency surgeries have been controlled</a:t>
            </a:r>
          </a:p>
          <a:p>
            <a:pPr lvl="2"/>
            <a:r>
              <a:rPr lang="en-US" dirty="0"/>
              <a:t>Assess the need for medical supplies or equipment restocking</a:t>
            </a:r>
          </a:p>
          <a:p>
            <a:pPr lvl="2"/>
            <a:r>
              <a:rPr lang="en-US" dirty="0"/>
              <a:t>Assess the need for pharmaceutical response on the floors</a:t>
            </a:r>
          </a:p>
          <a:p>
            <a:pPr lvl="2"/>
            <a:r>
              <a:rPr lang="en-US" dirty="0"/>
              <a:t>Assess the need for blood supply replacement</a:t>
            </a:r>
          </a:p>
          <a:p>
            <a:pPr lvl="2"/>
            <a:r>
              <a:rPr lang="en-US" dirty="0"/>
              <a:t>Provide emotional support for patients, families, and staff members affected by the mass casualty</a:t>
            </a:r>
          </a:p>
          <a:p>
            <a:pPr lvl="2"/>
            <a:r>
              <a:rPr lang="en-US" dirty="0"/>
              <a:t>Provide as much information to the public information center</a:t>
            </a:r>
          </a:p>
          <a:p>
            <a:pPr lvl="2"/>
            <a:r>
              <a:rPr lang="en-US" dirty="0"/>
              <a:t>Area hospitals will be notified of the controlled situation</a:t>
            </a:r>
          </a:p>
          <a:p>
            <a:endParaRPr lang="en-US" dirty="0"/>
          </a:p>
        </p:txBody>
      </p:sp>
    </p:spTree>
    <p:extLst>
      <p:ext uri="{BB962C8B-B14F-4D97-AF65-F5344CB8AC3E}">
        <p14:creationId xmlns:p14="http://schemas.microsoft.com/office/powerpoint/2010/main" val="1079009770"/>
      </p:ext>
    </p:extLst>
  </p:cSld>
  <p:clrMapOvr>
    <a:masterClrMapping/>
  </p:clrMapOvr>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155</TotalTime>
  <Words>1129</Words>
  <Application>Microsoft Macintosh PowerPoint</Application>
  <PresentationFormat>On-screen Show (4:3)</PresentationFormat>
  <Paragraphs>169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Plaza</vt:lpstr>
      <vt:lpstr>Medical Cardiac</vt:lpstr>
      <vt:lpstr>Our Mission</vt:lpstr>
      <vt:lpstr>Philosophy</vt:lpstr>
      <vt:lpstr>Unit Physical Design</vt:lpstr>
      <vt:lpstr>Unit Budget</vt:lpstr>
      <vt:lpstr>Staffing Pattern</vt:lpstr>
      <vt:lpstr>Disaster Management</vt:lpstr>
      <vt:lpstr>Disaster Management</vt:lpstr>
      <vt:lpstr>Disaster Management</vt:lpstr>
      <vt:lpstr>Interview Guidelines</vt:lpstr>
      <vt:lpstr>Interview Guidelines</vt:lpstr>
      <vt:lpstr>Interview Guidelines</vt:lpstr>
      <vt:lpstr>Resolution of Conflict</vt:lpstr>
      <vt:lpstr>Resolution of Conflict</vt:lpstr>
      <vt:lpstr>Personnel Development Plan</vt:lpstr>
      <vt:lpstr>References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Cardiac</dc:title>
  <dc:creator>Christina Grider</dc:creator>
  <cp:lastModifiedBy>Christina Grider</cp:lastModifiedBy>
  <cp:revision>12</cp:revision>
  <dcterms:created xsi:type="dcterms:W3CDTF">2012-03-27T20:24:49Z</dcterms:created>
  <dcterms:modified xsi:type="dcterms:W3CDTF">2012-04-24T17:41:21Z</dcterms:modified>
</cp:coreProperties>
</file>