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49"/>
  </p:notesMasterIdLst>
  <p:handoutMasterIdLst>
    <p:handoutMasterId r:id="rId50"/>
  </p:handoutMasterIdLst>
  <p:sldIdLst>
    <p:sldId id="574" r:id="rId2"/>
    <p:sldId id="575" r:id="rId3"/>
    <p:sldId id="525" r:id="rId4"/>
    <p:sldId id="526" r:id="rId5"/>
    <p:sldId id="528" r:id="rId6"/>
    <p:sldId id="532" r:id="rId7"/>
    <p:sldId id="534" r:id="rId8"/>
    <p:sldId id="529" r:id="rId9"/>
    <p:sldId id="533" r:id="rId10"/>
    <p:sldId id="535" r:id="rId11"/>
    <p:sldId id="536" r:id="rId12"/>
    <p:sldId id="537" r:id="rId13"/>
    <p:sldId id="538" r:id="rId14"/>
    <p:sldId id="539" r:id="rId15"/>
    <p:sldId id="540" r:id="rId16"/>
    <p:sldId id="541" r:id="rId17"/>
    <p:sldId id="542" r:id="rId18"/>
    <p:sldId id="543" r:id="rId19"/>
    <p:sldId id="544" r:id="rId20"/>
    <p:sldId id="545" r:id="rId21"/>
    <p:sldId id="546" r:id="rId22"/>
    <p:sldId id="548" r:id="rId23"/>
    <p:sldId id="549" r:id="rId24"/>
    <p:sldId id="550" r:id="rId25"/>
    <p:sldId id="551" r:id="rId26"/>
    <p:sldId id="552" r:id="rId27"/>
    <p:sldId id="553" r:id="rId28"/>
    <p:sldId id="554" r:id="rId29"/>
    <p:sldId id="555" r:id="rId30"/>
    <p:sldId id="556" r:id="rId31"/>
    <p:sldId id="557" r:id="rId32"/>
    <p:sldId id="558" r:id="rId33"/>
    <p:sldId id="559" r:id="rId34"/>
    <p:sldId id="560" r:id="rId35"/>
    <p:sldId id="561" r:id="rId36"/>
    <p:sldId id="565" r:id="rId37"/>
    <p:sldId id="562" r:id="rId38"/>
    <p:sldId id="563" r:id="rId39"/>
    <p:sldId id="564" r:id="rId40"/>
    <p:sldId id="566" r:id="rId41"/>
    <p:sldId id="567" r:id="rId42"/>
    <p:sldId id="568" r:id="rId43"/>
    <p:sldId id="569" r:id="rId44"/>
    <p:sldId id="570" r:id="rId45"/>
    <p:sldId id="571" r:id="rId46"/>
    <p:sldId id="572" r:id="rId47"/>
    <p:sldId id="573" r:id="rId48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06" y="-84"/>
      </p:cViewPr>
      <p:guideLst>
        <p:guide orient="horz" pos="2897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fld id="{4F574472-0AF6-45CD-A13E-B24CBF9A8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8988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0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0388"/>
            <a:ext cx="50292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0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1" smtClean="0">
                <a:latin typeface="Arial" charset="0"/>
              </a:defRPr>
            </a:lvl1pPr>
          </a:lstStyle>
          <a:p>
            <a:pPr>
              <a:defRPr/>
            </a:pPr>
            <a:fld id="{B3693F06-467B-4AC3-AB15-79E7EDC23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8704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8704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705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8705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5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6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1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2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2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3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4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5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6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7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7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8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8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8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9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9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9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719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719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719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F2A0762-B4DB-403B-846C-A97DFA2F05DC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719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719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DB00FCC0-081D-4B08-B032-0E84AA18F7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32135" name="Text Box 7"/>
          <p:cNvSpPr txBox="1">
            <a:spLocks noChangeArrowheads="1"/>
          </p:cNvSpPr>
          <p:nvPr userDrawn="1"/>
        </p:nvSpPr>
        <p:spPr bwMode="auto">
          <a:xfrm>
            <a:off x="228600" y="6477000"/>
            <a:ext cx="3581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>
                <a:solidFill>
                  <a:srgbClr val="CCFFFF"/>
                </a:solidFill>
                <a:cs typeface="Times New Roman" pitchFamily="18" charset="0"/>
              </a:rPr>
              <a:t>Copyright (c) 2004  Elsevier Inc. All rights reserved.</a:t>
            </a:r>
            <a:r>
              <a:rPr lang="en-US" sz="1000">
                <a:solidFill>
                  <a:srgbClr val="CCFFFF"/>
                </a:solidFill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355093-BA8A-4354-B5E1-5673232851DF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9DD38-969F-46F0-BC72-FD5A6AF36D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EC6931-A241-4B09-8940-3F7A7D96A298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A5A02-1C7E-456B-BCA5-22E50C9A63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7C1871-2CC1-4AD9-AA9C-7237A95014C4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D799D-EB64-44C8-8730-08D7EDAD74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E94339-E4C8-4575-B261-2359E051B002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3E514-10BB-40C2-9D24-958AF994B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F41781-3218-4666-B91A-375F5A48F6AE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D273A-F90F-4FDA-87F1-D39201903A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D548FD-39CC-4AA7-A621-66DB34046740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322FC-3D45-491B-B521-E21C40C23E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705A9A-D6E2-4B1C-A12F-81FD1DF89135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ECE5-63B4-4708-9C1F-98BC8327F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650B3F-BFED-4B9C-9FB0-D0BADD0A6488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4B29D-B465-4AC7-94E7-ED1F90BD85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57950-4222-4B57-B386-1332062CFC05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3A431-FADF-46C2-905A-4BF8E9B56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E38DC4-08BF-4E3C-9E1A-82107D28E6B8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0ACBB-7B37-4ACB-B491-F9F636C1D0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8601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8602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6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86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616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fld id="{E6C904D5-A2A6-4CED-B589-914E10F55875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617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617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4191B65D-088B-4392-B190-5951143795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617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2135" name="Text Box 7"/>
          <p:cNvSpPr txBox="1">
            <a:spLocks noChangeArrowheads="1"/>
          </p:cNvSpPr>
          <p:nvPr userDrawn="1"/>
        </p:nvSpPr>
        <p:spPr bwMode="auto">
          <a:xfrm>
            <a:off x="228600" y="6477000"/>
            <a:ext cx="3581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>
                <a:solidFill>
                  <a:srgbClr val="CCFFFF"/>
                </a:solidFill>
                <a:cs typeface="Times New Roman" pitchFamily="18" charset="0"/>
              </a:rPr>
              <a:t>Copyright (c) 2004  Elsevier Inc. All rights reserved.</a:t>
            </a:r>
            <a:r>
              <a:rPr lang="en-US" sz="1000">
                <a:solidFill>
                  <a:srgbClr val="CCFFFF"/>
                </a:solidFill>
              </a:rPr>
              <a:t>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Cardiac Drugs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Daphne Piercy</a:t>
            </a:r>
          </a:p>
          <a:p>
            <a:r>
              <a:rPr lang="en-US"/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05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Calcium Channel Blockers</a:t>
            </a:r>
          </a:p>
        </p:txBody>
      </p:sp>
      <p:sp>
        <p:nvSpPr>
          <p:cNvPr id="10243" name="Rectangle 205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Prevent calcium ions from entering cells</a:t>
            </a:r>
          </a:p>
          <a:p>
            <a:r>
              <a:rPr lang="en-US"/>
              <a:t>Called calcium antagonists</a:t>
            </a:r>
          </a:p>
          <a:p>
            <a:r>
              <a:rPr lang="en-US"/>
              <a:t>Also called slow calcium blockers</a:t>
            </a:r>
          </a:p>
          <a:p>
            <a:r>
              <a:rPr lang="en-US"/>
              <a:t>Play a critical role with vascular smooth muscle and heart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Calcium Channel Blockers </a:t>
            </a:r>
          </a:p>
        </p:txBody>
      </p:sp>
      <p:sp>
        <p:nvSpPr>
          <p:cNvPr id="11267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Physiologic effect on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Vascular smooth muscle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500"/>
              <a:t>– Heart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Myocardium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SA node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AV node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Coupling of cardiac calcium channels to beta</a:t>
            </a:r>
            <a:r>
              <a:rPr lang="en-US" sz="2500" baseline="-25000"/>
              <a:t>1</a:t>
            </a:r>
            <a:r>
              <a:rPr lang="en-US" sz="2500"/>
              <a:t>-adrenergic receptors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Calcium Channel Blockers 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Classification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– Dihydropyridines—nifedipine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– Phenylalamine—verapamil</a:t>
            </a:r>
          </a:p>
          <a:p>
            <a:pPr lvl="1"/>
            <a:r>
              <a:rPr lang="en-US"/>
              <a:t>Benzothiazepine—diltiazem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Verapamil (Calan)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900"/>
              <a:t>Blocks calcium channels blood vessels and heart</a:t>
            </a:r>
          </a:p>
          <a:p>
            <a:pPr lvl="1"/>
            <a:r>
              <a:rPr lang="en-US" sz="2500"/>
              <a:t>Vasodilation</a:t>
            </a:r>
          </a:p>
          <a:p>
            <a:pPr lvl="1"/>
            <a:r>
              <a:rPr lang="en-US" sz="2500"/>
              <a:t>Reduced arterial pressure</a:t>
            </a:r>
          </a:p>
          <a:p>
            <a:pPr lvl="1">
              <a:buFont typeface="Wingdings" pitchFamily="2" charset="2"/>
              <a:buNone/>
            </a:pPr>
            <a:r>
              <a:rPr lang="en-US" sz="2500"/>
              <a:t>– Increased coronary perfusion</a:t>
            </a:r>
          </a:p>
          <a:p>
            <a:r>
              <a:rPr lang="en-US" sz="2900"/>
              <a:t>Major indications</a:t>
            </a:r>
          </a:p>
          <a:p>
            <a:pPr lvl="1"/>
            <a:r>
              <a:rPr lang="en-US" sz="2500"/>
              <a:t>Angina pectoris</a:t>
            </a:r>
          </a:p>
          <a:p>
            <a:pPr lvl="1"/>
            <a:r>
              <a:rPr lang="en-US" sz="2500"/>
              <a:t>Essential hypertension</a:t>
            </a:r>
          </a:p>
          <a:p>
            <a:pPr lvl="1"/>
            <a:r>
              <a:rPr lang="en-US" sz="2500"/>
              <a:t>Cardiac dysrhythmias</a:t>
            </a:r>
          </a:p>
          <a:p>
            <a:pPr lvl="1">
              <a:buFont typeface="Wingdings" pitchFamily="2" charset="2"/>
              <a:buNone/>
            </a:pPr>
            <a:r>
              <a:rPr lang="en-US" sz="2500"/>
              <a:t>– Migraine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Verapamil—Adverse Effects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Constipation</a:t>
            </a:r>
          </a:p>
          <a:p>
            <a:pPr>
              <a:lnSpc>
                <a:spcPct val="90000"/>
              </a:lnSpc>
            </a:pPr>
            <a:r>
              <a:rPr lang="en-US" sz="2900"/>
              <a:t>Dizziness</a:t>
            </a:r>
          </a:p>
          <a:p>
            <a:pPr>
              <a:lnSpc>
                <a:spcPct val="90000"/>
              </a:lnSpc>
            </a:pPr>
            <a:r>
              <a:rPr lang="en-US" sz="2900"/>
              <a:t>Facial flushing</a:t>
            </a:r>
          </a:p>
          <a:p>
            <a:pPr>
              <a:lnSpc>
                <a:spcPct val="90000"/>
              </a:lnSpc>
            </a:pPr>
            <a:r>
              <a:rPr lang="en-US" sz="2900"/>
              <a:t>Headache</a:t>
            </a:r>
          </a:p>
          <a:p>
            <a:pPr>
              <a:lnSpc>
                <a:spcPct val="90000"/>
              </a:lnSpc>
            </a:pPr>
            <a:r>
              <a:rPr lang="en-US" sz="2900"/>
              <a:t>Edema of ankles and feet</a:t>
            </a:r>
          </a:p>
          <a:p>
            <a:pPr>
              <a:lnSpc>
                <a:spcPct val="90000"/>
              </a:lnSpc>
            </a:pPr>
            <a:r>
              <a:rPr lang="en-US" sz="2900"/>
              <a:t>Gingival hyperplasia</a:t>
            </a:r>
          </a:p>
          <a:p>
            <a:pPr>
              <a:lnSpc>
                <a:spcPct val="90000"/>
              </a:lnSpc>
            </a:pPr>
            <a:r>
              <a:rPr lang="en-US" sz="2900"/>
              <a:t>Heart block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431925" y="666750"/>
            <a:ext cx="6619875" cy="1143000"/>
          </a:xfrm>
        </p:spPr>
        <p:txBody>
          <a:bodyPr/>
          <a:lstStyle/>
          <a:p>
            <a:r>
              <a:rPr lang="en-US"/>
              <a:t>Nifedipine (Adalat)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2082800"/>
            <a:ext cx="7593013" cy="4114800"/>
          </a:xfrm>
        </p:spPr>
        <p:txBody>
          <a:bodyPr/>
          <a:lstStyle/>
          <a:p>
            <a:r>
              <a:rPr lang="en-US"/>
              <a:t>Vasodilation by blocking calcium channels</a:t>
            </a:r>
          </a:p>
          <a:p>
            <a:r>
              <a:rPr lang="en-US"/>
              <a:t>Net effect</a:t>
            </a:r>
          </a:p>
          <a:p>
            <a:pPr>
              <a:buFont typeface="Arial" charset="0"/>
              <a:buNone/>
            </a:pPr>
            <a:r>
              <a:rPr lang="en-US"/>
              <a:t>    – Lowered BP</a:t>
            </a:r>
          </a:p>
          <a:p>
            <a:pPr>
              <a:buFont typeface="Arial" charset="0"/>
              <a:buNone/>
            </a:pPr>
            <a:r>
              <a:rPr lang="en-US"/>
              <a:t>    – Increased heart rate</a:t>
            </a:r>
          </a:p>
          <a:p>
            <a:pPr>
              <a:buFont typeface="Arial" charset="0"/>
              <a:buNone/>
            </a:pPr>
            <a:r>
              <a:rPr lang="en-US"/>
              <a:t>    – Increase contractile force</a:t>
            </a:r>
          </a:p>
          <a:p>
            <a:r>
              <a:rPr lang="en-US"/>
              <a:t>Major indications</a:t>
            </a:r>
          </a:p>
          <a:p>
            <a:pPr lvl="1"/>
            <a:r>
              <a:rPr lang="en-US"/>
              <a:t>Angina pectoris</a:t>
            </a:r>
          </a:p>
          <a:p>
            <a:pPr lvl="1"/>
            <a:r>
              <a:rPr lang="en-US"/>
              <a:t>Hypertension</a:t>
            </a:r>
          </a:p>
          <a:p>
            <a:pPr lvl="1"/>
            <a:r>
              <a:rPr lang="en-US"/>
              <a:t>Investigation to treat migraine and suppress preterm labor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Nifedipine—Adverse Effects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Flushing</a:t>
            </a:r>
          </a:p>
          <a:p>
            <a:r>
              <a:rPr lang="en-US"/>
              <a:t>Dizziness</a:t>
            </a:r>
          </a:p>
          <a:p>
            <a:r>
              <a:rPr lang="en-US"/>
              <a:t>Headache</a:t>
            </a:r>
          </a:p>
          <a:p>
            <a:r>
              <a:rPr lang="en-US"/>
              <a:t>Peripheral edema</a:t>
            </a:r>
          </a:p>
          <a:p>
            <a:r>
              <a:rPr lang="en-US"/>
              <a:t>Gingival hyperplasia</a:t>
            </a:r>
          </a:p>
          <a:p>
            <a:r>
              <a:rPr lang="en-US"/>
              <a:t>Reflex tachycardia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Amlodipine (Norvasc)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Selective calcium channel blocker</a:t>
            </a:r>
          </a:p>
          <a:p>
            <a:r>
              <a:rPr lang="en-US"/>
              <a:t>Minimal effects on the heart</a:t>
            </a:r>
          </a:p>
          <a:p>
            <a:r>
              <a:rPr lang="en-US"/>
              <a:t>Essential hypertension/Angina</a:t>
            </a:r>
          </a:p>
          <a:p>
            <a:pPr lvl="1"/>
            <a:r>
              <a:rPr lang="en-US"/>
              <a:t>Peripheral and facial edema</a:t>
            </a:r>
          </a:p>
          <a:p>
            <a:pPr lvl="1"/>
            <a:r>
              <a:rPr lang="en-US"/>
              <a:t>Causes little to no reflex tachycardia</a:t>
            </a:r>
          </a:p>
          <a:p>
            <a:pPr lvl="1"/>
            <a:r>
              <a:rPr lang="en-US"/>
              <a:t>Used in combination with Benazepril marketed as the drug Lotrel.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2"/>
          <p:cNvSpPr>
            <a:spLocks noGrp="1" noChangeArrowheads="1"/>
          </p:cNvSpPr>
          <p:nvPr>
            <p:ph type="title" idx="4294967295"/>
          </p:nvPr>
        </p:nvSpPr>
        <p:spPr>
          <a:xfrm>
            <a:off x="950913" y="720725"/>
            <a:ext cx="6162675" cy="644525"/>
          </a:xfrm>
        </p:spPr>
        <p:txBody>
          <a:bodyPr/>
          <a:lstStyle/>
          <a:p>
            <a:r>
              <a:rPr lang="en-US"/>
              <a:t>Vasodilators</a:t>
            </a:r>
          </a:p>
        </p:txBody>
      </p:sp>
      <p:sp>
        <p:nvSpPr>
          <p:cNvPr id="18435" name="Rectangle 2053"/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881188"/>
            <a:ext cx="7497763" cy="3836987"/>
          </a:xfrm>
        </p:spPr>
        <p:txBody>
          <a:bodyPr/>
          <a:lstStyle/>
          <a:p>
            <a:r>
              <a:rPr lang="en-US"/>
              <a:t>Principal indications</a:t>
            </a:r>
          </a:p>
          <a:p>
            <a:pPr lvl="1"/>
            <a:r>
              <a:rPr lang="en-US"/>
              <a:t>Essential hypertension</a:t>
            </a:r>
          </a:p>
          <a:p>
            <a:pPr lvl="1"/>
            <a:r>
              <a:rPr lang="en-US"/>
              <a:t>Hypertensive crisis</a:t>
            </a:r>
          </a:p>
          <a:p>
            <a:pPr lvl="1"/>
            <a:r>
              <a:rPr lang="en-US"/>
              <a:t>Angina pectoris</a:t>
            </a:r>
          </a:p>
          <a:p>
            <a:pPr lvl="1"/>
            <a:r>
              <a:rPr lang="en-US"/>
              <a:t>Heart failure</a:t>
            </a:r>
          </a:p>
          <a:p>
            <a:pPr lvl="1"/>
            <a:r>
              <a:rPr lang="en-US"/>
              <a:t>Myocardial infarction</a:t>
            </a:r>
          </a:p>
          <a:p>
            <a:pPr lvl="1"/>
            <a:r>
              <a:rPr lang="en-US"/>
              <a:t>Pheochromocytoma</a:t>
            </a:r>
          </a:p>
          <a:p>
            <a:pPr lvl="1"/>
            <a:r>
              <a:rPr lang="en-US"/>
              <a:t>Peripheral vascular disease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– Production of controlled hypotension during surgery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8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828675"/>
            <a:ext cx="6580188" cy="1143000"/>
          </a:xfrm>
        </p:spPr>
        <p:txBody>
          <a:bodyPr/>
          <a:lstStyle/>
          <a:p>
            <a:r>
              <a:rPr lang="en-US"/>
              <a:t>Hydralazine (Apresoline)</a:t>
            </a:r>
          </a:p>
        </p:txBody>
      </p:sp>
      <p:sp>
        <p:nvSpPr>
          <p:cNvPr id="19459" name="Rectangle 1029"/>
          <p:cNvSpPr>
            <a:spLocks noGrp="1" noChangeArrowheads="1"/>
          </p:cNvSpPr>
          <p:nvPr>
            <p:ph type="body" idx="4294967295"/>
          </p:nvPr>
        </p:nvSpPr>
        <p:spPr>
          <a:xfrm>
            <a:off x="1036638" y="2232025"/>
            <a:ext cx="7245350" cy="3656013"/>
          </a:xfrm>
        </p:spPr>
        <p:txBody>
          <a:bodyPr/>
          <a:lstStyle/>
          <a:p>
            <a:r>
              <a:rPr lang="en-US"/>
              <a:t>Direct dilation of arterioles</a:t>
            </a:r>
          </a:p>
          <a:p>
            <a:r>
              <a:rPr lang="en-US"/>
              <a:t>Mechanism unknown</a:t>
            </a:r>
          </a:p>
          <a:p>
            <a:r>
              <a:rPr lang="en-US"/>
              <a:t>Postural hypotension minimal</a:t>
            </a:r>
          </a:p>
          <a:p>
            <a:r>
              <a:rPr lang="en-US"/>
              <a:t>Adverse effects</a:t>
            </a:r>
          </a:p>
          <a:p>
            <a:pPr>
              <a:buFont typeface="Arial" charset="0"/>
              <a:buNone/>
            </a:pPr>
            <a:r>
              <a:rPr lang="en-US"/>
              <a:t>    – Can cause systemic lupus erythematosus-like       	syndrome</a:t>
            </a:r>
          </a:p>
          <a:p>
            <a:pPr>
              <a:buFont typeface="Arial" charset="0"/>
              <a:buNone/>
            </a:pPr>
            <a:r>
              <a:rPr lang="en-US"/>
              <a:t>    – Reflex tachycardia</a:t>
            </a:r>
          </a:p>
          <a:p>
            <a:pPr>
              <a:buFont typeface="Arial" charset="0"/>
              <a:buNone/>
            </a:pPr>
            <a:r>
              <a:rPr lang="en-US"/>
              <a:t>    – Increased blood volume</a:t>
            </a:r>
          </a:p>
          <a:p>
            <a:pPr>
              <a:buFont typeface="Arial" charset="0"/>
              <a:buNone/>
            </a:pPr>
            <a:r>
              <a:rPr lang="en-US">
                <a:cs typeface="Tahoma" pitchFamily="34" charset="0"/>
              </a:rPr>
              <a:t>●  Drug interactions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 of the Kidney</a:t>
            </a:r>
          </a:p>
        </p:txBody>
      </p:sp>
      <p:sp>
        <p:nvSpPr>
          <p:cNvPr id="890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kidney is the principle organ of blood pressure control.</a:t>
            </a:r>
          </a:p>
          <a:p>
            <a:r>
              <a:rPr lang="en-US"/>
              <a:t>Nephron is the functional unit.</a:t>
            </a:r>
          </a:p>
          <a:p>
            <a:r>
              <a:rPr lang="en-US"/>
              <a:t>Key function</a:t>
            </a:r>
          </a:p>
          <a:p>
            <a:pPr lvl="1"/>
            <a:r>
              <a:rPr lang="en-US"/>
              <a:t>Elimination</a:t>
            </a:r>
          </a:p>
          <a:p>
            <a:pPr lvl="1"/>
            <a:r>
              <a:rPr lang="en-US"/>
              <a:t>Fluid and electrolyte balance</a:t>
            </a:r>
          </a:p>
          <a:p>
            <a:pPr lvl="1"/>
            <a:r>
              <a:rPr lang="en-US"/>
              <a:t>Hormonal control of blood pressure</a:t>
            </a:r>
          </a:p>
          <a:p>
            <a:pPr lvl="1"/>
            <a:r>
              <a:rPr lang="en-US"/>
              <a:t>Production of Erythropoetin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44575" y="889000"/>
            <a:ext cx="7513638" cy="1143000"/>
          </a:xfrm>
        </p:spPr>
        <p:txBody>
          <a:bodyPr/>
          <a:lstStyle/>
          <a:p>
            <a:r>
              <a:rPr lang="en-US"/>
              <a:t>Sodium Nitroprusside (Nipride)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95363" y="2124075"/>
            <a:ext cx="6813550" cy="3359150"/>
          </a:xfrm>
        </p:spPr>
        <p:txBody>
          <a:bodyPr/>
          <a:lstStyle/>
          <a:p>
            <a:r>
              <a:rPr lang="en-US"/>
              <a:t>Fastest acting antihypertensive agent</a:t>
            </a:r>
          </a:p>
          <a:p>
            <a:r>
              <a:rPr lang="en-US"/>
              <a:t>Potent venous and arterial vasodilator</a:t>
            </a:r>
          </a:p>
          <a:p>
            <a:r>
              <a:rPr lang="en-US"/>
              <a:t>Onset—immediate</a:t>
            </a:r>
          </a:p>
          <a:p>
            <a:r>
              <a:rPr lang="en-US"/>
              <a:t>Administration—IV</a:t>
            </a:r>
          </a:p>
          <a:p>
            <a:r>
              <a:rPr lang="en-US"/>
              <a:t>Adverse effects</a:t>
            </a:r>
          </a:p>
          <a:p>
            <a:pPr lvl="1"/>
            <a:r>
              <a:rPr lang="en-US"/>
              <a:t>Thiocyanate toxicity</a:t>
            </a:r>
          </a:p>
          <a:p>
            <a:pPr lvl="1"/>
            <a:r>
              <a:rPr lang="en-US"/>
              <a:t>Cyanide poisoning</a:t>
            </a:r>
          </a:p>
          <a:p>
            <a:pPr lvl="1"/>
            <a:r>
              <a:rPr lang="en-US"/>
              <a:t>Excessive hypotension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Other Vasodilators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250950" y="2071688"/>
            <a:ext cx="7069138" cy="4114800"/>
          </a:xfrm>
        </p:spPr>
        <p:txBody>
          <a:bodyPr/>
          <a:lstStyle/>
          <a:p>
            <a:r>
              <a:rPr lang="en-US"/>
              <a:t>Angiotensin-converting enzyme (ACE) inhibitors</a:t>
            </a:r>
          </a:p>
          <a:p>
            <a:r>
              <a:rPr lang="en-US"/>
              <a:t>Angiotensin II receptor antagonist</a:t>
            </a:r>
          </a:p>
          <a:p>
            <a:r>
              <a:rPr lang="en-US"/>
              <a:t>Organic nitrates</a:t>
            </a:r>
          </a:p>
          <a:p>
            <a:r>
              <a:rPr lang="en-US"/>
              <a:t>Calcium channel blockers</a:t>
            </a:r>
          </a:p>
          <a:p>
            <a:r>
              <a:rPr lang="en-US"/>
              <a:t>Sympatholytics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5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Drugs for Heart Failure</a:t>
            </a:r>
          </a:p>
        </p:txBody>
      </p:sp>
      <p:sp>
        <p:nvSpPr>
          <p:cNvPr id="22531" name="Rectangle 205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Heart failure (congestive heart failure)</a:t>
            </a:r>
          </a:p>
          <a:p>
            <a:pPr lvl="1"/>
            <a:r>
              <a:rPr lang="en-US"/>
              <a:t>Ventricular dysfunction</a:t>
            </a:r>
          </a:p>
          <a:p>
            <a:pPr lvl="1"/>
            <a:r>
              <a:rPr lang="en-US"/>
              <a:t>Reduced cardiac output</a:t>
            </a:r>
          </a:p>
          <a:p>
            <a:pPr lvl="1"/>
            <a:r>
              <a:rPr lang="en-US"/>
              <a:t>Insufficient tissue perfusion</a:t>
            </a:r>
          </a:p>
          <a:p>
            <a:pPr lvl="1"/>
            <a:r>
              <a:rPr lang="en-US"/>
              <a:t>Fluid retention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Principal Drugs</a:t>
            </a:r>
          </a:p>
        </p:txBody>
      </p:sp>
      <p:sp>
        <p:nvSpPr>
          <p:cNvPr id="23555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ACE inhibitors</a:t>
            </a:r>
          </a:p>
          <a:p>
            <a:r>
              <a:rPr lang="en-US"/>
              <a:t>Diuretics</a:t>
            </a:r>
          </a:p>
          <a:p>
            <a:r>
              <a:rPr lang="en-US"/>
              <a:t>Beta blockers</a:t>
            </a:r>
          </a:p>
          <a:p>
            <a:r>
              <a:rPr lang="en-US"/>
              <a:t>Inotropic agents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84263" y="473075"/>
            <a:ext cx="7102475" cy="895350"/>
          </a:xfrm>
        </p:spPr>
        <p:txBody>
          <a:bodyPr/>
          <a:lstStyle/>
          <a:p>
            <a:r>
              <a:rPr lang="en-US"/>
              <a:t>ACE Inhibitors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309688" y="1677988"/>
            <a:ext cx="6650037" cy="3319462"/>
          </a:xfrm>
        </p:spPr>
        <p:txBody>
          <a:bodyPr/>
          <a:lstStyle/>
          <a:p>
            <a:r>
              <a:rPr lang="en-US"/>
              <a:t>Action</a:t>
            </a:r>
          </a:p>
          <a:p>
            <a:pPr>
              <a:buFont typeface="Arial" charset="0"/>
              <a:buNone/>
            </a:pPr>
            <a:r>
              <a:rPr lang="en-US"/>
              <a:t>   – Block production of angiotensin II</a:t>
            </a:r>
          </a:p>
          <a:p>
            <a:pPr>
              <a:buFont typeface="Arial" charset="0"/>
              <a:buNone/>
            </a:pPr>
            <a:r>
              <a:rPr lang="en-US"/>
              <a:t>   – Dilate arterioles and veins</a:t>
            </a:r>
          </a:p>
          <a:p>
            <a:pPr>
              <a:buFont typeface="Arial" charset="0"/>
              <a:buNone/>
            </a:pPr>
            <a:r>
              <a:rPr lang="en-US"/>
              <a:t>   – Decrease release of aldosterone</a:t>
            </a:r>
          </a:p>
          <a:p>
            <a:r>
              <a:rPr lang="en-US"/>
              <a:t>Adverse effects</a:t>
            </a:r>
          </a:p>
          <a:p>
            <a:pPr>
              <a:buFont typeface="Arial" charset="0"/>
              <a:buNone/>
            </a:pPr>
            <a:r>
              <a:rPr lang="en-US"/>
              <a:t>   – Hypertension</a:t>
            </a:r>
          </a:p>
          <a:p>
            <a:pPr>
              <a:buFont typeface="Arial" charset="0"/>
              <a:buNone/>
            </a:pPr>
            <a:r>
              <a:rPr lang="en-US"/>
              <a:t>   – Hyperkalemia</a:t>
            </a:r>
          </a:p>
          <a:p>
            <a:pPr>
              <a:buFont typeface="Arial" charset="0"/>
              <a:buNone/>
            </a:pPr>
            <a:r>
              <a:rPr lang="en-US"/>
              <a:t>   – Cough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Diuretics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Action</a:t>
            </a:r>
          </a:p>
          <a:p>
            <a:pPr>
              <a:buFont typeface="Arial" charset="0"/>
              <a:buNone/>
            </a:pPr>
            <a:r>
              <a:rPr lang="en-US"/>
              <a:t>  – Reduce blood volume</a:t>
            </a:r>
          </a:p>
          <a:p>
            <a:pPr>
              <a:buFont typeface="Arial" charset="0"/>
              <a:buNone/>
            </a:pPr>
            <a:r>
              <a:rPr lang="en-US"/>
              <a:t>  – Decrease venous pressure</a:t>
            </a:r>
          </a:p>
          <a:p>
            <a:pPr>
              <a:buFont typeface="Arial" charset="0"/>
              <a:buNone/>
            </a:pPr>
            <a:r>
              <a:rPr lang="en-US"/>
              <a:t>  – Decrease afterload</a:t>
            </a:r>
          </a:p>
          <a:p>
            <a:pPr>
              <a:buFont typeface="Arial" charset="0"/>
              <a:buNone/>
            </a:pPr>
            <a:r>
              <a:rPr lang="en-US"/>
              <a:t>  – Decrease pulmonary edema, peripheral edema, cardiac dilation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54100" y="469900"/>
            <a:ext cx="7453313" cy="893763"/>
          </a:xfrm>
        </p:spPr>
        <p:txBody>
          <a:bodyPr/>
          <a:lstStyle/>
          <a:p>
            <a:r>
              <a:rPr lang="en-US"/>
              <a:t>Beta Blockers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049338" y="1812925"/>
            <a:ext cx="7991475" cy="2973388"/>
          </a:xfrm>
        </p:spPr>
        <p:txBody>
          <a:bodyPr/>
          <a:lstStyle/>
          <a:p>
            <a:r>
              <a:rPr lang="en-US"/>
              <a:t>Action</a:t>
            </a:r>
          </a:p>
          <a:p>
            <a:pPr>
              <a:buFont typeface="Arial" charset="0"/>
              <a:buNone/>
            </a:pPr>
            <a:r>
              <a:rPr lang="en-US"/>
              <a:t>  – With careful control of dosage, can improve patient status</a:t>
            </a:r>
          </a:p>
          <a:p>
            <a:r>
              <a:rPr lang="en-US"/>
              <a:t>Adverse effects</a:t>
            </a:r>
          </a:p>
          <a:p>
            <a:pPr>
              <a:buFont typeface="Arial" charset="0"/>
              <a:buNone/>
            </a:pPr>
            <a:r>
              <a:rPr lang="en-US"/>
              <a:t>  – Fluid retention</a:t>
            </a:r>
          </a:p>
          <a:p>
            <a:pPr>
              <a:buFont typeface="Arial" charset="0"/>
              <a:buNone/>
            </a:pPr>
            <a:r>
              <a:rPr lang="en-US"/>
              <a:t>  – Fatigue</a:t>
            </a:r>
          </a:p>
          <a:p>
            <a:pPr>
              <a:buFont typeface="Arial" charset="0"/>
              <a:buNone/>
            </a:pPr>
            <a:r>
              <a:rPr lang="en-US"/>
              <a:t>  – Hypotension</a:t>
            </a:r>
          </a:p>
          <a:p>
            <a:pPr>
              <a:buFont typeface="Arial" charset="0"/>
              <a:buNone/>
            </a:pPr>
            <a:r>
              <a:rPr lang="en-US"/>
              <a:t>  – Bradycardia or heart attack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Inotropic Agents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Cardiac glycosides</a:t>
            </a:r>
          </a:p>
          <a:p>
            <a:r>
              <a:rPr lang="en-US"/>
              <a:t>Sympathomimetics</a:t>
            </a:r>
          </a:p>
          <a:p>
            <a:r>
              <a:rPr lang="en-US"/>
              <a:t>Phosphodiesterase inhibitors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Digoxin (Lanoxin)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195388" y="1828800"/>
            <a:ext cx="7735887" cy="17287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Positive inotropic effect increases myocardial contractility</a:t>
            </a:r>
          </a:p>
          <a:p>
            <a:pPr>
              <a:lnSpc>
                <a:spcPct val="80000"/>
              </a:lnSpc>
            </a:pPr>
            <a:r>
              <a:rPr lang="en-US"/>
              <a:t>Increased cardiac output</a:t>
            </a:r>
          </a:p>
          <a:p>
            <a:pPr>
              <a:lnSpc>
                <a:spcPct val="80000"/>
              </a:lnSpc>
            </a:pPr>
            <a:r>
              <a:rPr lang="en-US"/>
              <a:t>Decreased sympathetic tone</a:t>
            </a:r>
          </a:p>
          <a:p>
            <a:pPr>
              <a:lnSpc>
                <a:spcPct val="80000"/>
              </a:lnSpc>
            </a:pPr>
            <a:r>
              <a:rPr lang="en-US"/>
              <a:t>Increased urine production</a:t>
            </a:r>
          </a:p>
          <a:p>
            <a:pPr lvl="1"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Digoxin (Lanoxin) 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Caution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/>
              <a:t>   – Hypokalemia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/>
              <a:t>   – Elevated digoxin levels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/>
              <a:t>   – Heart disease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/>
              <a:t>   – Cardiotoxicity</a:t>
            </a:r>
          </a:p>
          <a:p>
            <a:pPr>
              <a:lnSpc>
                <a:spcPct val="80000"/>
              </a:lnSpc>
            </a:pPr>
            <a:r>
              <a:rPr lang="en-US"/>
              <a:t>Therapeutic range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/>
              <a:t>   – 0.5 to 1.1 ng/ml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/>
          </a:p>
          <a:p>
            <a:pPr>
              <a:buFont typeface="Arial" charset="0"/>
              <a:buNone/>
            </a:pP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52"/>
          <p:cNvSpPr>
            <a:spLocks noGrp="1" noChangeArrowheads="1"/>
          </p:cNvSpPr>
          <p:nvPr>
            <p:ph type="title" idx="4294967295"/>
          </p:nvPr>
        </p:nvSpPr>
        <p:spPr>
          <a:xfrm>
            <a:off x="1409700" y="1343025"/>
            <a:ext cx="7069138" cy="1143000"/>
          </a:xfrm>
        </p:spPr>
        <p:txBody>
          <a:bodyPr/>
          <a:lstStyle/>
          <a:p>
            <a:r>
              <a:rPr lang="en-US"/>
              <a:t>Drugs Acting on the Renin-Angiotensin-Aldosterone System</a:t>
            </a:r>
          </a:p>
        </p:txBody>
      </p:sp>
      <p:sp>
        <p:nvSpPr>
          <p:cNvPr id="3075" name="Rectangle 2053"/>
          <p:cNvSpPr>
            <a:spLocks noGrp="1" noChangeArrowheads="1"/>
          </p:cNvSpPr>
          <p:nvPr>
            <p:ph type="body" idx="4294967295"/>
          </p:nvPr>
        </p:nvSpPr>
        <p:spPr>
          <a:xfrm>
            <a:off x="1266825" y="3182938"/>
            <a:ext cx="7334250" cy="2825750"/>
          </a:xfrm>
        </p:spPr>
        <p:txBody>
          <a:bodyPr/>
          <a:lstStyle/>
          <a:p>
            <a:r>
              <a:rPr lang="en-US"/>
              <a:t>Regulation of blood pressure</a:t>
            </a:r>
          </a:p>
          <a:p>
            <a:r>
              <a:rPr lang="en-US"/>
              <a:t>Regulation of blood volume</a:t>
            </a:r>
          </a:p>
          <a:p>
            <a:r>
              <a:rPr lang="en-US"/>
              <a:t>Regulation of fluid and electrolyte balance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8"/>
          <p:cNvSpPr>
            <a:spLocks noGrp="1" noChangeArrowheads="1"/>
          </p:cNvSpPr>
          <p:nvPr>
            <p:ph type="title" idx="4294967295"/>
          </p:nvPr>
        </p:nvSpPr>
        <p:spPr>
          <a:xfrm>
            <a:off x="1214438" y="1084263"/>
            <a:ext cx="7351712" cy="1143000"/>
          </a:xfrm>
        </p:spPr>
        <p:txBody>
          <a:bodyPr/>
          <a:lstStyle/>
          <a:p>
            <a:r>
              <a:rPr lang="en-US"/>
              <a:t>Classification of Antidysrhythmic Drugs</a:t>
            </a:r>
          </a:p>
        </p:txBody>
      </p:sp>
      <p:sp>
        <p:nvSpPr>
          <p:cNvPr id="30723" name="Rectangle 1029"/>
          <p:cNvSpPr>
            <a:spLocks noGrp="1" noChangeArrowheads="1"/>
          </p:cNvSpPr>
          <p:nvPr>
            <p:ph type="body" idx="4294967295"/>
          </p:nvPr>
        </p:nvSpPr>
        <p:spPr>
          <a:xfrm>
            <a:off x="431800" y="2363788"/>
            <a:ext cx="8224838" cy="2709862"/>
          </a:xfrm>
        </p:spPr>
        <p:txBody>
          <a:bodyPr/>
          <a:lstStyle/>
          <a:p>
            <a:r>
              <a:rPr lang="en-US"/>
              <a:t>Vaughan Williams classification</a:t>
            </a:r>
          </a:p>
          <a:p>
            <a:pPr lvl="1"/>
            <a:r>
              <a:rPr lang="en-US"/>
              <a:t>Class I     blocks sodium channels</a:t>
            </a:r>
          </a:p>
          <a:p>
            <a:pPr lvl="1"/>
            <a:r>
              <a:rPr lang="en-US"/>
              <a:t>Class II    beta blockers</a:t>
            </a:r>
          </a:p>
          <a:p>
            <a:pPr lvl="1"/>
            <a:r>
              <a:rPr lang="en-US"/>
              <a:t>Class III   potassium channel blockers</a:t>
            </a:r>
          </a:p>
          <a:p>
            <a:pPr lvl="1"/>
            <a:r>
              <a:rPr lang="en-US"/>
              <a:t>Class IV    calcium channel blockers</a:t>
            </a:r>
          </a:p>
          <a:p>
            <a:pPr lvl="1"/>
            <a:r>
              <a:rPr lang="en-US"/>
              <a:t>Other       digoxin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Electrocardiogram</a:t>
            </a: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P wave</a:t>
            </a:r>
          </a:p>
          <a:p>
            <a:r>
              <a:rPr lang="en-US"/>
              <a:t>QRS complex</a:t>
            </a:r>
          </a:p>
          <a:p>
            <a:r>
              <a:rPr lang="en-US"/>
              <a:t>T wave</a:t>
            </a:r>
          </a:p>
          <a:p>
            <a:r>
              <a:rPr lang="en-US"/>
              <a:t>PR interval</a:t>
            </a:r>
          </a:p>
          <a:p>
            <a:r>
              <a:rPr lang="en-US"/>
              <a:t>QT interval</a:t>
            </a:r>
          </a:p>
          <a:p>
            <a:r>
              <a:rPr lang="en-US"/>
              <a:t>ST segment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54100" y="469900"/>
            <a:ext cx="5946775" cy="893763"/>
          </a:xfrm>
        </p:spPr>
        <p:txBody>
          <a:bodyPr/>
          <a:lstStyle/>
          <a:p>
            <a:r>
              <a:rPr lang="en-US"/>
              <a:t>Dysrhythmias</a:t>
            </a:r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406525" y="1901825"/>
            <a:ext cx="6813550" cy="3935413"/>
          </a:xfrm>
        </p:spPr>
        <p:txBody>
          <a:bodyPr/>
          <a:lstStyle/>
          <a:p>
            <a:r>
              <a:rPr lang="en-US" sz="3500"/>
              <a:t>Supraventricular</a:t>
            </a:r>
          </a:p>
          <a:p>
            <a:pPr lvl="1"/>
            <a:r>
              <a:rPr lang="en-US"/>
              <a:t>Impulse arises above the ventricle</a:t>
            </a:r>
          </a:p>
          <a:p>
            <a:pPr lvl="1"/>
            <a:r>
              <a:rPr lang="en-US"/>
              <a:t>Sustained SVT </a:t>
            </a:r>
          </a:p>
          <a:p>
            <a:pPr lvl="1"/>
            <a:r>
              <a:rPr lang="en-US"/>
              <a:t>Atrial flutter  </a:t>
            </a:r>
          </a:p>
          <a:p>
            <a:pPr lvl="1"/>
            <a:r>
              <a:rPr lang="en-US"/>
              <a:t>Atrial fibrillation</a:t>
            </a:r>
          </a:p>
          <a:p>
            <a:r>
              <a:rPr lang="en-US" sz="3500"/>
              <a:t>Ventricular</a:t>
            </a:r>
          </a:p>
          <a:p>
            <a:pPr lvl="1"/>
            <a:r>
              <a:rPr lang="en-US"/>
              <a:t>Ventricular tachycardia</a:t>
            </a:r>
          </a:p>
          <a:p>
            <a:pPr lvl="1"/>
            <a:r>
              <a:rPr lang="en-US"/>
              <a:t>Ventricular fibrillation</a:t>
            </a:r>
          </a:p>
          <a:p>
            <a:pPr lvl="1"/>
            <a:r>
              <a:rPr lang="en-US"/>
              <a:t>Ventricular premature beats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122363" y="1104900"/>
            <a:ext cx="7772400" cy="1143000"/>
          </a:xfrm>
        </p:spPr>
        <p:txBody>
          <a:bodyPr/>
          <a:lstStyle/>
          <a:p>
            <a:r>
              <a:rPr lang="en-US"/>
              <a:t>Prophylaxis of Coronary Artery Disease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169988" y="2533650"/>
            <a:ext cx="6019800" cy="2917825"/>
          </a:xfrm>
        </p:spPr>
        <p:txBody>
          <a:bodyPr/>
          <a:lstStyle/>
          <a:p>
            <a:r>
              <a:rPr lang="en-US"/>
              <a:t>Coronary artery disease</a:t>
            </a:r>
          </a:p>
          <a:p>
            <a:r>
              <a:rPr lang="en-US"/>
              <a:t>Cholesterol</a:t>
            </a:r>
          </a:p>
          <a:p>
            <a:r>
              <a:rPr lang="en-US"/>
              <a:t>Plasma lipoproteins</a:t>
            </a:r>
          </a:p>
          <a:p>
            <a:pPr lvl="1"/>
            <a:r>
              <a:rPr lang="en-US"/>
              <a:t>Function</a:t>
            </a:r>
          </a:p>
          <a:p>
            <a:pPr lvl="1"/>
            <a:r>
              <a:rPr lang="en-US"/>
              <a:t>Basic structure</a:t>
            </a:r>
          </a:p>
          <a:p>
            <a:pPr lvl="1"/>
            <a:r>
              <a:rPr lang="en-US"/>
              <a:t>Apolipoproteins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95413" y="1258888"/>
            <a:ext cx="6964362" cy="1143000"/>
          </a:xfrm>
        </p:spPr>
        <p:txBody>
          <a:bodyPr/>
          <a:lstStyle/>
          <a:p>
            <a:r>
              <a:rPr lang="en-US"/>
              <a:t>Classes of Lipoproteins Used in Coronary Artery Disease (CAD)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07975" y="2681288"/>
            <a:ext cx="6997700" cy="324961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/>
              <a:t>Very-low-density lipoproteins (VLDL)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Triglycerides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/>
              <a:t>Low-density lipoproteins (LDL) 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Cholesterol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Greatest contributor to CAD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/>
              <a:t>High-density lipoproteins (HDL)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Cholesterol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Cholesterol Testing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sz="2800"/>
              <a:t>Total cholesterol</a:t>
            </a:r>
          </a:p>
          <a:p>
            <a:pPr lvl="1">
              <a:spcBef>
                <a:spcPct val="30000"/>
              </a:spcBef>
            </a:pPr>
            <a:r>
              <a:rPr lang="en-US" sz="2400"/>
              <a:t>&lt;200 mg/dl—desirable</a:t>
            </a:r>
          </a:p>
          <a:p>
            <a:pPr lvl="1">
              <a:spcBef>
                <a:spcPct val="30000"/>
              </a:spcBef>
            </a:pPr>
            <a:r>
              <a:rPr lang="en-US" sz="2400"/>
              <a:t>&gt;240 mg/dl—high risk</a:t>
            </a:r>
            <a:br>
              <a:rPr lang="en-US" sz="2400"/>
            </a:br>
            <a:endParaRPr lang="en-US" sz="2400"/>
          </a:p>
          <a:p>
            <a:pPr>
              <a:spcBef>
                <a:spcPct val="30000"/>
              </a:spcBef>
            </a:pPr>
            <a:r>
              <a:rPr lang="en-US" sz="2800"/>
              <a:t>HDL cholesterol</a:t>
            </a:r>
          </a:p>
          <a:p>
            <a:pPr lvl="1">
              <a:spcBef>
                <a:spcPct val="30000"/>
              </a:spcBef>
            </a:pPr>
            <a:r>
              <a:rPr lang="en-US" sz="2400"/>
              <a:t>&lt;35 mg/dl—low to undesirable</a:t>
            </a:r>
            <a:br>
              <a:rPr lang="en-US" sz="2400"/>
            </a:br>
            <a:endParaRPr lang="en-US" sz="2400"/>
          </a:p>
          <a:p>
            <a:pPr>
              <a:spcBef>
                <a:spcPct val="30000"/>
              </a:spcBef>
            </a:pPr>
            <a:r>
              <a:rPr lang="en-US" sz="2800"/>
              <a:t>LDL cholesterol</a:t>
            </a:r>
          </a:p>
          <a:p>
            <a:pPr lvl="1">
              <a:spcBef>
                <a:spcPct val="30000"/>
              </a:spcBef>
            </a:pPr>
            <a:r>
              <a:rPr lang="en-US" sz="2400"/>
              <a:t>&lt;130 mg/dl—desirable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62063" y="731838"/>
            <a:ext cx="7494587" cy="1143000"/>
          </a:xfrm>
        </p:spPr>
        <p:txBody>
          <a:bodyPr/>
          <a:lstStyle/>
          <a:p>
            <a:r>
              <a:rPr lang="en-US"/>
              <a:t>HMG CoA Reductase Inhibitor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449388" y="1784350"/>
            <a:ext cx="6729412" cy="3417888"/>
          </a:xfrm>
        </p:spPr>
        <p:txBody>
          <a:bodyPr/>
          <a:lstStyle/>
          <a:p>
            <a:r>
              <a:rPr lang="en-US"/>
              <a:t>Atorvastatin (Lipitor)</a:t>
            </a:r>
          </a:p>
          <a:p>
            <a:r>
              <a:rPr lang="en-US"/>
              <a:t>Rosuvastatin (Crestor)</a:t>
            </a:r>
          </a:p>
          <a:p>
            <a:r>
              <a:rPr lang="en-US"/>
              <a:t>Simvastatin (Zocor)</a:t>
            </a:r>
          </a:p>
          <a:p>
            <a:r>
              <a:rPr lang="en-US"/>
              <a:t>Lovastatin (Mevacor)</a:t>
            </a:r>
          </a:p>
          <a:p>
            <a:pPr lvl="1"/>
            <a:r>
              <a:rPr lang="en-US"/>
              <a:t>Reduces number of LDL receptors</a:t>
            </a:r>
          </a:p>
          <a:p>
            <a:pPr lvl="1"/>
            <a:r>
              <a:rPr lang="en-US"/>
              <a:t>Lowers LDL</a:t>
            </a:r>
          </a:p>
          <a:p>
            <a:pPr lvl="1"/>
            <a:r>
              <a:rPr lang="en-US"/>
              <a:t>Dose dependent</a:t>
            </a:r>
          </a:p>
          <a:p>
            <a:pPr lvl="1"/>
            <a:r>
              <a:rPr lang="en-US"/>
              <a:t>Adverse effects</a:t>
            </a:r>
          </a:p>
          <a:p>
            <a:pPr lvl="2"/>
            <a:r>
              <a:rPr lang="en-US"/>
              <a:t>Headache</a:t>
            </a:r>
          </a:p>
          <a:p>
            <a:pPr lvl="2"/>
            <a:r>
              <a:rPr lang="en-US"/>
              <a:t>Rash</a:t>
            </a:r>
          </a:p>
          <a:p>
            <a:pPr lvl="2"/>
            <a:r>
              <a:rPr lang="en-US"/>
              <a:t>Hepatotoxicity (rare)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Bile Acid–Binding Resins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Cholestyramine (Questran)</a:t>
            </a:r>
          </a:p>
          <a:p>
            <a:pPr lvl="1">
              <a:lnSpc>
                <a:spcPct val="90000"/>
              </a:lnSpc>
            </a:pPr>
            <a:r>
              <a:rPr lang="en-US"/>
              <a:t>Increases LDL receptors</a:t>
            </a:r>
          </a:p>
          <a:p>
            <a:pPr lvl="1">
              <a:lnSpc>
                <a:spcPct val="90000"/>
              </a:lnSpc>
            </a:pPr>
            <a:r>
              <a:rPr lang="en-US"/>
              <a:t>Prevents absorption of LDL</a:t>
            </a:r>
          </a:p>
          <a:p>
            <a:pPr lvl="1">
              <a:lnSpc>
                <a:spcPct val="90000"/>
              </a:lnSpc>
            </a:pPr>
            <a:r>
              <a:rPr lang="en-US"/>
              <a:t>Low-fat diet</a:t>
            </a:r>
          </a:p>
          <a:p>
            <a:pPr lvl="1">
              <a:lnSpc>
                <a:spcPct val="90000"/>
              </a:lnSpc>
            </a:pPr>
            <a:r>
              <a:rPr lang="en-US"/>
              <a:t>Adverse effects</a:t>
            </a:r>
          </a:p>
          <a:p>
            <a:pPr lvl="2">
              <a:lnSpc>
                <a:spcPct val="90000"/>
              </a:lnSpc>
            </a:pPr>
            <a:r>
              <a:rPr lang="en-US"/>
              <a:t>Constipation </a:t>
            </a:r>
          </a:p>
          <a:p>
            <a:pPr lvl="2">
              <a:lnSpc>
                <a:spcPct val="90000"/>
              </a:lnSpc>
            </a:pPr>
            <a:r>
              <a:rPr lang="en-US"/>
              <a:t>Decreased absorption of fat-soluble vitamins 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Nicotinic Acid (Niacin)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Nicotinic acid</a:t>
            </a:r>
          </a:p>
          <a:p>
            <a:r>
              <a:rPr lang="en-US"/>
              <a:t>Decreases production of VLDLs</a:t>
            </a:r>
          </a:p>
          <a:p>
            <a:r>
              <a:rPr lang="en-US"/>
              <a:t>Adverse effects</a:t>
            </a:r>
          </a:p>
          <a:p>
            <a:pPr lvl="1"/>
            <a:r>
              <a:rPr lang="en-US"/>
              <a:t>Skin</a:t>
            </a:r>
          </a:p>
          <a:p>
            <a:pPr lvl="1"/>
            <a:r>
              <a:rPr lang="en-US"/>
              <a:t>Gastrointestinal</a:t>
            </a:r>
          </a:p>
          <a:p>
            <a:pPr lvl="1"/>
            <a:r>
              <a:rPr lang="en-US"/>
              <a:t>Hepatotoxicity</a:t>
            </a:r>
          </a:p>
          <a:p>
            <a:pPr lvl="1"/>
            <a:r>
              <a:rPr lang="en-US"/>
              <a:t>Hyperglycemia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Fibric Acid</a:t>
            </a: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Gemfibrozil (Lopid)</a:t>
            </a:r>
          </a:p>
          <a:p>
            <a:pPr>
              <a:lnSpc>
                <a:spcPct val="90000"/>
              </a:lnSpc>
            </a:pPr>
            <a:r>
              <a:rPr lang="en-US" sz="2900"/>
              <a:t>Mechanism unknown</a:t>
            </a:r>
          </a:p>
          <a:p>
            <a:pPr>
              <a:lnSpc>
                <a:spcPct val="90000"/>
              </a:lnSpc>
            </a:pPr>
            <a:r>
              <a:rPr lang="en-US" sz="2900"/>
              <a:t>Reduces high triglyceride levels</a:t>
            </a:r>
          </a:p>
          <a:p>
            <a:pPr>
              <a:lnSpc>
                <a:spcPct val="90000"/>
              </a:lnSpc>
            </a:pPr>
            <a:r>
              <a:rPr lang="en-US" sz="2900"/>
              <a:t>Adverse effects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Rashes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Gastrointestinal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Gallstones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Hepatotoxicity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Angiotensin II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Action</a:t>
            </a:r>
          </a:p>
          <a:p>
            <a:pPr lvl="1"/>
            <a:r>
              <a:rPr lang="en-US"/>
              <a:t>Vasoconstrictor</a:t>
            </a:r>
          </a:p>
          <a:p>
            <a:pPr lvl="1"/>
            <a:r>
              <a:rPr lang="en-US"/>
              <a:t>Release of aldosterone</a:t>
            </a:r>
          </a:p>
          <a:p>
            <a:pPr lvl="1"/>
            <a:r>
              <a:rPr lang="en-US"/>
              <a:t>Alters cardiac and vascular structures</a:t>
            </a:r>
          </a:p>
          <a:p>
            <a:r>
              <a:rPr lang="en-US"/>
              <a:t>Formation</a:t>
            </a:r>
          </a:p>
          <a:p>
            <a:pPr lvl="1"/>
            <a:r>
              <a:rPr lang="en-US"/>
              <a:t>Renin catalyzes angiotensin I from angiotensinogen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0"/>
          <p:cNvSpPr>
            <a:spLocks noGrp="1" noChangeArrowheads="1"/>
          </p:cNvSpPr>
          <p:nvPr>
            <p:ph type="title" idx="4294967295"/>
          </p:nvPr>
        </p:nvSpPr>
        <p:spPr>
          <a:xfrm>
            <a:off x="1300163" y="708025"/>
            <a:ext cx="7116762" cy="1143000"/>
          </a:xfrm>
        </p:spPr>
        <p:txBody>
          <a:bodyPr/>
          <a:lstStyle/>
          <a:p>
            <a:r>
              <a:rPr lang="en-US"/>
              <a:t>Drugs for Angina Pectoris</a:t>
            </a:r>
          </a:p>
        </p:txBody>
      </p:sp>
      <p:sp>
        <p:nvSpPr>
          <p:cNvPr id="40963" name="Rectangle 1031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Angina pectoris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/>
              <a:t>   – Sudden pain beneath the sternum often  	radiating to left shoulder and arm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/>
              <a:t>   – Oxygen supply to the heart is insufficient to 	meet oxygen demand</a:t>
            </a:r>
          </a:p>
          <a:p>
            <a:pPr>
              <a:lnSpc>
                <a:spcPct val="90000"/>
              </a:lnSpc>
            </a:pPr>
            <a:r>
              <a:rPr lang="en-US"/>
              <a:t>Three families of antianginal agents</a:t>
            </a:r>
          </a:p>
          <a:p>
            <a:pPr lvl="1">
              <a:lnSpc>
                <a:spcPct val="90000"/>
              </a:lnSpc>
            </a:pPr>
            <a:r>
              <a:rPr lang="en-US"/>
              <a:t>Organic nitrates</a:t>
            </a:r>
          </a:p>
          <a:p>
            <a:pPr lvl="1">
              <a:lnSpc>
                <a:spcPct val="90000"/>
              </a:lnSpc>
            </a:pPr>
            <a:r>
              <a:rPr lang="en-US"/>
              <a:t>Beta blockers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– Calcium channel blockers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4438" y="438150"/>
            <a:ext cx="5395912" cy="890588"/>
          </a:xfrm>
        </p:spPr>
        <p:txBody>
          <a:bodyPr/>
          <a:lstStyle/>
          <a:p>
            <a:r>
              <a:rPr lang="en-US"/>
              <a:t>Nitrates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28738" y="1884363"/>
            <a:ext cx="5924550" cy="3476625"/>
          </a:xfrm>
        </p:spPr>
        <p:txBody>
          <a:bodyPr/>
          <a:lstStyle/>
          <a:p>
            <a:r>
              <a:rPr lang="en-US"/>
              <a:t>Nitroglycerin</a:t>
            </a:r>
          </a:p>
          <a:p>
            <a:pPr lvl="1"/>
            <a:r>
              <a:rPr lang="en-US"/>
              <a:t>Vasodilator</a:t>
            </a:r>
          </a:p>
          <a:p>
            <a:r>
              <a:rPr lang="en-US"/>
              <a:t>Adverse effects</a:t>
            </a:r>
          </a:p>
          <a:p>
            <a:pPr>
              <a:buFont typeface="Arial" charset="0"/>
              <a:buNone/>
            </a:pPr>
            <a:r>
              <a:rPr lang="en-US"/>
              <a:t>   – Headache</a:t>
            </a:r>
          </a:p>
          <a:p>
            <a:pPr>
              <a:buFont typeface="Arial" charset="0"/>
              <a:buNone/>
            </a:pPr>
            <a:r>
              <a:rPr lang="en-US"/>
              <a:t>   – Orthostatic hypotension</a:t>
            </a:r>
          </a:p>
          <a:p>
            <a:pPr>
              <a:buFont typeface="Arial" charset="0"/>
              <a:buNone/>
            </a:pPr>
            <a:r>
              <a:rPr lang="en-US"/>
              <a:t>   – Reflex tachycardia</a:t>
            </a:r>
          </a:p>
          <a:p>
            <a:r>
              <a:rPr lang="en-US"/>
              <a:t>Tolerance</a:t>
            </a:r>
          </a:p>
          <a:p>
            <a:r>
              <a:rPr lang="en-US"/>
              <a:t>Drug interactions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17625" y="1676400"/>
            <a:ext cx="7138988" cy="508000"/>
          </a:xfrm>
        </p:spPr>
        <p:txBody>
          <a:bodyPr/>
          <a:lstStyle/>
          <a:p>
            <a:r>
              <a:rPr lang="en-US"/>
              <a:t>Drug Therapy for Angina Pectoris—</a:t>
            </a:r>
            <a:br>
              <a:rPr lang="en-US"/>
            </a:br>
            <a:r>
              <a:rPr lang="en-US"/>
              <a:t>Beta Blockers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263650" y="3054350"/>
            <a:ext cx="7616825" cy="3538538"/>
          </a:xfrm>
        </p:spPr>
        <p:txBody>
          <a:bodyPr/>
          <a:lstStyle/>
          <a:p>
            <a:r>
              <a:rPr lang="en-US"/>
              <a:t>Beta blockers (decrease cardiac oxygen demand)</a:t>
            </a:r>
          </a:p>
          <a:p>
            <a:pPr lvl="1"/>
            <a:r>
              <a:rPr lang="en-US"/>
              <a:t>Propranolol</a:t>
            </a:r>
          </a:p>
          <a:p>
            <a:pPr lvl="2"/>
            <a:r>
              <a:rPr lang="en-US"/>
              <a:t>Adverse effects</a:t>
            </a:r>
          </a:p>
          <a:p>
            <a:pPr lvl="2">
              <a:buFont typeface="Arial" charset="0"/>
              <a:buNone/>
            </a:pPr>
            <a:r>
              <a:rPr lang="en-US"/>
              <a:t>   – Bradycardia</a:t>
            </a:r>
          </a:p>
          <a:p>
            <a:pPr lvl="2">
              <a:buFont typeface="Arial" charset="0"/>
              <a:buNone/>
            </a:pPr>
            <a:r>
              <a:rPr lang="en-US"/>
              <a:t>   – Decreased AV conduction</a:t>
            </a:r>
          </a:p>
          <a:p>
            <a:pPr lvl="2">
              <a:buFont typeface="Arial" charset="0"/>
              <a:buNone/>
            </a:pPr>
            <a:r>
              <a:rPr lang="en-US"/>
              <a:t>   – Reduction of contractility</a:t>
            </a:r>
          </a:p>
          <a:p>
            <a:pPr lvl="2">
              <a:buFont typeface="Arial" charset="0"/>
              <a:buNone/>
            </a:pPr>
            <a:r>
              <a:rPr lang="en-US"/>
              <a:t>   – Asthmatic effects</a:t>
            </a:r>
          </a:p>
          <a:p>
            <a:pPr lvl="2">
              <a:buFont typeface="Arial" charset="0"/>
              <a:buNone/>
            </a:pPr>
            <a:r>
              <a:rPr lang="en-US"/>
              <a:t>   – Caution with diabetes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996950"/>
            <a:ext cx="7262813" cy="1143000"/>
          </a:xfrm>
        </p:spPr>
        <p:txBody>
          <a:bodyPr/>
          <a:lstStyle/>
          <a:p>
            <a:r>
              <a:rPr lang="en-US"/>
              <a:t>Drugs for Angina Pectoris—</a:t>
            </a:r>
            <a:br>
              <a:rPr lang="en-US"/>
            </a:br>
            <a:r>
              <a:rPr lang="en-US"/>
              <a:t>Calcium Channel Blockers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7975" y="2182813"/>
            <a:ext cx="7180263" cy="2667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Verapamil, diltiazem, nifedipine</a:t>
            </a:r>
          </a:p>
          <a:p>
            <a:pPr>
              <a:lnSpc>
                <a:spcPct val="90000"/>
              </a:lnSpc>
            </a:pPr>
            <a:r>
              <a:rPr lang="en-US"/>
              <a:t>Stable and variant angina</a:t>
            </a:r>
          </a:p>
          <a:p>
            <a:pPr>
              <a:lnSpc>
                <a:spcPct val="90000"/>
              </a:lnSpc>
            </a:pPr>
            <a:r>
              <a:rPr lang="en-US"/>
              <a:t>Adverse effects</a:t>
            </a:r>
          </a:p>
          <a:p>
            <a:pPr lvl="1">
              <a:lnSpc>
                <a:spcPct val="90000"/>
              </a:lnSpc>
            </a:pPr>
            <a:r>
              <a:rPr lang="en-US"/>
              <a:t>Hypotension</a:t>
            </a:r>
          </a:p>
          <a:p>
            <a:pPr lvl="1">
              <a:lnSpc>
                <a:spcPct val="90000"/>
              </a:lnSpc>
            </a:pPr>
            <a:r>
              <a:rPr lang="en-US"/>
              <a:t>Reflex tachycardia</a:t>
            </a:r>
          </a:p>
          <a:p>
            <a:pPr lvl="1">
              <a:lnSpc>
                <a:spcPct val="90000"/>
              </a:lnSpc>
            </a:pPr>
            <a:r>
              <a:rPr lang="en-US"/>
              <a:t>Bradycardia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Revascularization Therapy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Coronary artery bypass graft surgery (CABG)</a:t>
            </a:r>
          </a:p>
          <a:p>
            <a:r>
              <a:rPr lang="en-US"/>
              <a:t>Percutaneous transluminal coronary angioplasty (PTCA)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411288" y="1035050"/>
            <a:ext cx="7439025" cy="1143000"/>
          </a:xfrm>
        </p:spPr>
        <p:txBody>
          <a:bodyPr/>
          <a:lstStyle/>
          <a:p>
            <a:r>
              <a:rPr lang="en-US"/>
              <a:t>Management of Myocardial Infarction (MI)</a:t>
            </a:r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07975" y="2349500"/>
            <a:ext cx="8377238" cy="34147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900"/>
              <a:t>Myocardial infarction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900"/>
              <a:t>  – Necrosis of myocardium from acute occlusion of coronary artery</a:t>
            </a:r>
          </a:p>
          <a:p>
            <a:pPr>
              <a:lnSpc>
                <a:spcPct val="80000"/>
              </a:lnSpc>
            </a:pPr>
            <a:r>
              <a:rPr lang="en-US" sz="2900"/>
              <a:t>Diagnosis</a:t>
            </a:r>
            <a:endParaRPr lang="en-US" sz="2900">
              <a:cs typeface="Tahoma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sz="2500"/>
              <a:t>Chest pain</a:t>
            </a:r>
          </a:p>
          <a:p>
            <a:pPr lvl="1">
              <a:lnSpc>
                <a:spcPct val="80000"/>
              </a:lnSpc>
            </a:pPr>
            <a:r>
              <a:rPr lang="en-US" sz="2500"/>
              <a:t>ECG changes</a:t>
            </a:r>
          </a:p>
          <a:p>
            <a:pPr lvl="1">
              <a:lnSpc>
                <a:spcPct val="80000"/>
              </a:lnSpc>
            </a:pPr>
            <a:r>
              <a:rPr lang="en-US" sz="2500"/>
              <a:t>Biochemical makers for MI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/>
              <a:t>   – CK-MB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/>
              <a:t>   – Troponin I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/>
              <a:t>   – Troponin T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Reperfusion Therapy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900"/>
              <a:t>Surgical Therapy</a:t>
            </a:r>
          </a:p>
          <a:p>
            <a:pPr lvl="1">
              <a:lnSpc>
                <a:spcPct val="80000"/>
              </a:lnSpc>
            </a:pPr>
            <a:r>
              <a:rPr lang="en-US" sz="2500"/>
              <a:t>Bipass</a:t>
            </a:r>
          </a:p>
          <a:p>
            <a:pPr lvl="1">
              <a:lnSpc>
                <a:spcPct val="80000"/>
              </a:lnSpc>
            </a:pPr>
            <a:r>
              <a:rPr lang="en-US" sz="2500"/>
              <a:t>Stent placement</a:t>
            </a:r>
          </a:p>
          <a:p>
            <a:pPr>
              <a:lnSpc>
                <a:spcPct val="80000"/>
              </a:lnSpc>
            </a:pPr>
            <a:r>
              <a:rPr lang="en-US" sz="2900"/>
              <a:t>Thrombolytic therapy (medical therapy)</a:t>
            </a:r>
          </a:p>
          <a:p>
            <a:pPr>
              <a:lnSpc>
                <a:spcPct val="80000"/>
              </a:lnSpc>
            </a:pPr>
            <a:r>
              <a:rPr lang="en-US" sz="2900"/>
              <a:t>Action—to dissolve clots. Converts plasminogen into plasmin</a:t>
            </a:r>
          </a:p>
          <a:p>
            <a:pPr lvl="1">
              <a:lnSpc>
                <a:spcPct val="80000"/>
              </a:lnSpc>
            </a:pPr>
            <a:r>
              <a:rPr lang="en-US" sz="2500"/>
              <a:t>Thrombolytics</a:t>
            </a:r>
          </a:p>
          <a:p>
            <a:pPr lvl="3">
              <a:lnSpc>
                <a:spcPct val="80000"/>
              </a:lnSpc>
            </a:pPr>
            <a:r>
              <a:rPr lang="en-US" sz="1800"/>
              <a:t>Streptokinase</a:t>
            </a:r>
          </a:p>
          <a:p>
            <a:pPr lvl="3">
              <a:lnSpc>
                <a:spcPct val="80000"/>
              </a:lnSpc>
            </a:pPr>
            <a:r>
              <a:rPr lang="en-US" sz="1800"/>
              <a:t>Antistreplase</a:t>
            </a:r>
          </a:p>
          <a:p>
            <a:pPr lvl="3">
              <a:lnSpc>
                <a:spcPct val="80000"/>
              </a:lnSpc>
            </a:pPr>
            <a:r>
              <a:rPr lang="en-US" sz="1800"/>
              <a:t>Tenecteplase</a:t>
            </a:r>
          </a:p>
          <a:p>
            <a:pPr lvl="4">
              <a:lnSpc>
                <a:spcPct val="80000"/>
              </a:lnSpc>
            </a:pPr>
            <a:r>
              <a:rPr lang="en-US" sz="1800"/>
              <a:t>4- to 6-hour time frame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24300" y="2159000"/>
            <a:ext cx="4795838" cy="3286125"/>
          </a:xfrm>
        </p:spPr>
        <p:txBody>
          <a:bodyPr/>
          <a:lstStyle/>
          <a:p>
            <a:r>
              <a:rPr lang="en-US" sz="3100">
                <a:cs typeface="Tahoma" pitchFamily="34" charset="0"/>
              </a:rPr>
              <a:t>Beta blocker</a:t>
            </a:r>
          </a:p>
          <a:p>
            <a:r>
              <a:rPr lang="en-US" sz="3100">
                <a:cs typeface="Tahoma" pitchFamily="34" charset="0"/>
              </a:rPr>
              <a:t>Ace inhibitor</a:t>
            </a:r>
          </a:p>
          <a:p>
            <a:r>
              <a:rPr lang="en-US" sz="3100">
                <a:cs typeface="Tahoma" pitchFamily="34" charset="0"/>
              </a:rPr>
              <a:t>Lidocaine</a:t>
            </a:r>
          </a:p>
          <a:p>
            <a:r>
              <a:rPr lang="en-US" sz="3100">
                <a:cs typeface="Tahoma" pitchFamily="34" charset="0"/>
              </a:rPr>
              <a:t>Magnesium</a:t>
            </a:r>
          </a:p>
          <a:p>
            <a:r>
              <a:rPr lang="en-US" sz="3100">
                <a:cs typeface="Tahoma" pitchFamily="34" charset="0"/>
              </a:rPr>
              <a:t>Calcium channel blocker</a:t>
            </a:r>
          </a:p>
        </p:txBody>
      </p:sp>
      <p:sp>
        <p:nvSpPr>
          <p:cNvPr id="4813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974725"/>
            <a:ext cx="7439025" cy="1143000"/>
          </a:xfrm>
        </p:spPr>
        <p:txBody>
          <a:bodyPr/>
          <a:lstStyle/>
          <a:p>
            <a:r>
              <a:rPr lang="en-US"/>
              <a:t>Drug Therapy With Myocardial Infarction</a:t>
            </a:r>
          </a:p>
        </p:txBody>
      </p:sp>
      <p:sp>
        <p:nvSpPr>
          <p:cNvPr id="4813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07975" y="2100263"/>
            <a:ext cx="4051300" cy="3416300"/>
          </a:xfrm>
        </p:spPr>
        <p:txBody>
          <a:bodyPr/>
          <a:lstStyle/>
          <a:p>
            <a:r>
              <a:rPr lang="en-US"/>
              <a:t>Thrombolytics</a:t>
            </a:r>
          </a:p>
          <a:p>
            <a:r>
              <a:rPr lang="en-US"/>
              <a:t>Morphine</a:t>
            </a:r>
          </a:p>
          <a:p>
            <a:r>
              <a:rPr lang="en-US"/>
              <a:t>Aspirin</a:t>
            </a:r>
          </a:p>
          <a:p>
            <a:r>
              <a:rPr lang="en-US"/>
              <a:t>Anticoagulants</a:t>
            </a:r>
          </a:p>
          <a:p>
            <a:r>
              <a:rPr lang="en-US"/>
              <a:t>Nitroglycerin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409700" y="1103313"/>
            <a:ext cx="7069138" cy="1143000"/>
          </a:xfrm>
        </p:spPr>
        <p:txBody>
          <a:bodyPr/>
          <a:lstStyle/>
          <a:p>
            <a:r>
              <a:rPr lang="en-US"/>
              <a:t>Angiotensin-Converting Enzyme Inhibitors (ACE)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266825" y="2533650"/>
            <a:ext cx="7334250" cy="339725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/>
              <a:t>Captopril</a:t>
            </a:r>
          </a:p>
          <a:p>
            <a:pPr>
              <a:lnSpc>
                <a:spcPct val="70000"/>
              </a:lnSpc>
            </a:pPr>
            <a:r>
              <a:rPr lang="en-US"/>
              <a:t>Uses</a:t>
            </a:r>
          </a:p>
          <a:p>
            <a:pPr lvl="1">
              <a:lnSpc>
                <a:spcPct val="70000"/>
              </a:lnSpc>
            </a:pPr>
            <a:r>
              <a:rPr lang="en-US"/>
              <a:t>Hypertension</a:t>
            </a:r>
          </a:p>
          <a:p>
            <a:pPr lvl="1">
              <a:lnSpc>
                <a:spcPct val="70000"/>
              </a:lnSpc>
            </a:pPr>
            <a:r>
              <a:rPr lang="en-US"/>
              <a:t>Heart failure</a:t>
            </a:r>
          </a:p>
          <a:p>
            <a:pPr lvl="1"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– Acute MI</a:t>
            </a:r>
          </a:p>
          <a:p>
            <a:pPr lvl="1"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– Left ventricular dysfunction</a:t>
            </a:r>
          </a:p>
          <a:p>
            <a:pPr lvl="1"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– Diabetic and nondiabetic nephropathy</a:t>
            </a:r>
          </a:p>
          <a:p>
            <a:pPr lvl="1"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– Prevent MI, stroke, death in patients at high risk for CV events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8113" y="1163638"/>
            <a:ext cx="7069137" cy="1143000"/>
          </a:xfrm>
        </p:spPr>
        <p:txBody>
          <a:bodyPr/>
          <a:lstStyle/>
          <a:p>
            <a:r>
              <a:rPr lang="en-US"/>
              <a:t>ACE Inhibitors—Adverse Effects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643188"/>
            <a:ext cx="8540750" cy="3001962"/>
          </a:xfrm>
        </p:spPr>
        <p:txBody>
          <a:bodyPr/>
          <a:lstStyle/>
          <a:p>
            <a:r>
              <a:rPr lang="en-US"/>
              <a:t>First-dose hypotension</a:t>
            </a:r>
          </a:p>
          <a:p>
            <a:r>
              <a:rPr lang="en-US"/>
              <a:t>Cough</a:t>
            </a:r>
          </a:p>
          <a:p>
            <a:r>
              <a:rPr lang="en-US"/>
              <a:t>Hyperkalemia</a:t>
            </a:r>
          </a:p>
          <a:p>
            <a:r>
              <a:rPr lang="en-US"/>
              <a:t>Renal failure</a:t>
            </a:r>
          </a:p>
          <a:p>
            <a:r>
              <a:rPr lang="en-US"/>
              <a:t>Fetal injury</a:t>
            </a:r>
          </a:p>
          <a:p>
            <a:r>
              <a:rPr lang="en-US"/>
              <a:t>Angioedema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Aliskiren (Tecturna)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Inhibits renin</a:t>
            </a:r>
          </a:p>
          <a:p>
            <a:r>
              <a:rPr lang="en-US"/>
              <a:t>Indicated for hypertension only</a:t>
            </a:r>
          </a:p>
          <a:p>
            <a:pPr>
              <a:buFont typeface="Arial" charset="0"/>
              <a:buNone/>
            </a:pPr>
            <a:endParaRPr lang="en-US"/>
          </a:p>
          <a:p>
            <a:r>
              <a:rPr lang="en-US"/>
              <a:t>Has preparations that are combined with Angiotensin II blockers. (Diovan)</a:t>
            </a:r>
          </a:p>
          <a:p>
            <a:pPr>
              <a:buFont typeface="Arial" charset="0"/>
              <a:buNone/>
            </a:pPr>
            <a:endParaRPr lang="en-US"/>
          </a:p>
          <a:p>
            <a:r>
              <a:rPr lang="en-US"/>
              <a:t>Equal BP lowering to Ace or CC blockers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70013" y="1084263"/>
            <a:ext cx="7069137" cy="1143000"/>
          </a:xfrm>
        </p:spPr>
        <p:txBody>
          <a:bodyPr/>
          <a:lstStyle/>
          <a:p>
            <a:r>
              <a:rPr lang="en-US"/>
              <a:t>Angiotensin II Receptor Blockers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387475" y="2547938"/>
            <a:ext cx="7069138" cy="3676650"/>
          </a:xfrm>
        </p:spPr>
        <p:txBody>
          <a:bodyPr/>
          <a:lstStyle/>
          <a:p>
            <a:r>
              <a:rPr lang="en-US"/>
              <a:t>Losartan (Cozaar)</a:t>
            </a:r>
          </a:p>
          <a:p>
            <a:r>
              <a:rPr lang="en-US"/>
              <a:t>Therapeutic uses</a:t>
            </a:r>
          </a:p>
          <a:p>
            <a:pPr>
              <a:buFont typeface="Arial" charset="0"/>
              <a:buNone/>
            </a:pPr>
            <a:r>
              <a:rPr lang="en-US"/>
              <a:t>    – Hypertension</a:t>
            </a:r>
          </a:p>
          <a:p>
            <a:pPr>
              <a:buFont typeface="Arial" charset="0"/>
              <a:buNone/>
            </a:pPr>
            <a:r>
              <a:rPr lang="en-US"/>
              <a:t>    – Heart failure</a:t>
            </a:r>
          </a:p>
          <a:p>
            <a:pPr>
              <a:buFont typeface="Arial" charset="0"/>
              <a:buNone/>
            </a:pPr>
            <a:r>
              <a:rPr lang="en-US"/>
              <a:t>    – Diabetic nephropathy</a:t>
            </a:r>
          </a:p>
          <a:p>
            <a:r>
              <a:rPr lang="en-US"/>
              <a:t>Adverse effects</a:t>
            </a:r>
          </a:p>
          <a:p>
            <a:pPr lvl="1"/>
            <a:r>
              <a:rPr lang="en-US"/>
              <a:t>Renal failure</a:t>
            </a:r>
          </a:p>
          <a:p>
            <a:pPr lvl="1"/>
            <a:r>
              <a:rPr lang="en-US"/>
              <a:t>Fetal harm</a:t>
            </a:r>
          </a:p>
          <a:p>
            <a:pPr lvl="1"/>
            <a:r>
              <a:rPr lang="en-US"/>
              <a:t>Angioedema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89063" y="1084263"/>
            <a:ext cx="7069137" cy="1143000"/>
          </a:xfrm>
        </p:spPr>
        <p:txBody>
          <a:bodyPr/>
          <a:lstStyle/>
          <a:p>
            <a:r>
              <a:rPr lang="en-US" sz="4000"/>
              <a:t>Aldosterone Antagonists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163763"/>
            <a:ext cx="8540750" cy="2043112"/>
          </a:xfrm>
        </p:spPr>
        <p:txBody>
          <a:bodyPr/>
          <a:lstStyle/>
          <a:p>
            <a:r>
              <a:rPr lang="en-US"/>
              <a:t>Eplerenone (Inspra)</a:t>
            </a:r>
          </a:p>
          <a:p>
            <a:r>
              <a:rPr lang="en-US"/>
              <a:t>Spironololactine (Aldactone)</a:t>
            </a:r>
          </a:p>
          <a:p>
            <a:r>
              <a:rPr lang="en-US"/>
              <a:t>Therapeutic use</a:t>
            </a:r>
          </a:p>
          <a:p>
            <a:pPr lvl="1"/>
            <a:r>
              <a:rPr lang="en-US"/>
              <a:t>Hypertension</a:t>
            </a:r>
          </a:p>
          <a:p>
            <a:r>
              <a:rPr lang="en-US"/>
              <a:t>Adverse effects</a:t>
            </a:r>
          </a:p>
          <a:p>
            <a:pPr lvl="1"/>
            <a:r>
              <a:rPr lang="en-US"/>
              <a:t>Hyperkalemia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2931</TotalTime>
  <Words>1065</Words>
  <Application>Microsoft Office PowerPoint</Application>
  <PresentationFormat>On-screen Show (4:3)</PresentationFormat>
  <Paragraphs>360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Times New Roman</vt:lpstr>
      <vt:lpstr>Arial</vt:lpstr>
      <vt:lpstr>Tahoma</vt:lpstr>
      <vt:lpstr>Wingdings</vt:lpstr>
      <vt:lpstr>Arial Narrow</vt:lpstr>
      <vt:lpstr>Compass</vt:lpstr>
      <vt:lpstr>Cardiac Drugs</vt:lpstr>
      <vt:lpstr>Role of the Kidney</vt:lpstr>
      <vt:lpstr>Drugs Acting on the Renin-Angiotensin-Aldosterone System</vt:lpstr>
      <vt:lpstr>Angiotensin II</vt:lpstr>
      <vt:lpstr>Angiotensin-Converting Enzyme Inhibitors (ACE)</vt:lpstr>
      <vt:lpstr>ACE Inhibitors—Adverse Effects</vt:lpstr>
      <vt:lpstr>Aliskiren (Tecturna)</vt:lpstr>
      <vt:lpstr>Angiotensin II Receptor Blockers</vt:lpstr>
      <vt:lpstr>Aldosterone Antagonists</vt:lpstr>
      <vt:lpstr>Calcium Channel Blockers</vt:lpstr>
      <vt:lpstr>Calcium Channel Blockers </vt:lpstr>
      <vt:lpstr>Calcium Channel Blockers </vt:lpstr>
      <vt:lpstr>Verapamil (Calan)</vt:lpstr>
      <vt:lpstr>Verapamil—Adverse Effects</vt:lpstr>
      <vt:lpstr>Nifedipine (Adalat)</vt:lpstr>
      <vt:lpstr>Nifedipine—Adverse Effects</vt:lpstr>
      <vt:lpstr>Amlodipine (Norvasc)</vt:lpstr>
      <vt:lpstr>Vasodilators</vt:lpstr>
      <vt:lpstr>Hydralazine (Apresoline)</vt:lpstr>
      <vt:lpstr>Sodium Nitroprusside (Nipride)</vt:lpstr>
      <vt:lpstr>Other Vasodilators</vt:lpstr>
      <vt:lpstr>Drugs for Heart Failure</vt:lpstr>
      <vt:lpstr>Principal Drugs</vt:lpstr>
      <vt:lpstr>ACE Inhibitors</vt:lpstr>
      <vt:lpstr>Diuretics</vt:lpstr>
      <vt:lpstr>Beta Blockers</vt:lpstr>
      <vt:lpstr>Inotropic Agents</vt:lpstr>
      <vt:lpstr>Digoxin (Lanoxin)</vt:lpstr>
      <vt:lpstr>Digoxin (Lanoxin) (cont.)</vt:lpstr>
      <vt:lpstr>Classification of Antidysrhythmic Drugs</vt:lpstr>
      <vt:lpstr>Electrocardiogram</vt:lpstr>
      <vt:lpstr>Dysrhythmias</vt:lpstr>
      <vt:lpstr>Prophylaxis of Coronary Artery Disease</vt:lpstr>
      <vt:lpstr>Classes of Lipoproteins Used in Coronary Artery Disease (CAD)</vt:lpstr>
      <vt:lpstr>Cholesterol Testing</vt:lpstr>
      <vt:lpstr>HMG CoA Reductase Inhibitor</vt:lpstr>
      <vt:lpstr>Bile Acid–Binding Resins</vt:lpstr>
      <vt:lpstr>Nicotinic Acid (Niacin)</vt:lpstr>
      <vt:lpstr>Fibric Acid</vt:lpstr>
      <vt:lpstr>Drugs for Angina Pectoris</vt:lpstr>
      <vt:lpstr>Nitrates</vt:lpstr>
      <vt:lpstr>Drug Therapy for Angina Pectoris— Beta Blockers</vt:lpstr>
      <vt:lpstr>Drugs for Angina Pectoris— Calcium Channel Blockers</vt:lpstr>
      <vt:lpstr>Revascularization Therapy</vt:lpstr>
      <vt:lpstr>Management of Myocardial Infarction (MI)</vt:lpstr>
      <vt:lpstr>Reperfusion Therapy</vt:lpstr>
      <vt:lpstr>Drug Therapy With Myocardial Infarction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16     Cholinesterase Inhibitors</dc:title>
  <dc:creator>Janet Czermak</dc:creator>
  <cp:lastModifiedBy>Owner</cp:lastModifiedBy>
  <cp:revision>272</cp:revision>
  <cp:lastPrinted>2000-11-29T04:11:55Z</cp:lastPrinted>
  <dcterms:created xsi:type="dcterms:W3CDTF">2000-10-10T03:44:32Z</dcterms:created>
  <dcterms:modified xsi:type="dcterms:W3CDTF">2011-03-16T02:40:55Z</dcterms:modified>
</cp:coreProperties>
</file>