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23"/>
  </p:handout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58" r:id="rId9"/>
    <p:sldId id="259" r:id="rId10"/>
    <p:sldId id="260" r:id="rId11"/>
    <p:sldId id="261" r:id="rId12"/>
    <p:sldId id="275" r:id="rId13"/>
    <p:sldId id="276" r:id="rId14"/>
    <p:sldId id="262" r:id="rId15"/>
    <p:sldId id="263" r:id="rId16"/>
    <p:sldId id="264" r:id="rId17"/>
    <p:sldId id="277" r:id="rId18"/>
    <p:sldId id="265" r:id="rId19"/>
    <p:sldId id="266" r:id="rId20"/>
    <p:sldId id="267" r:id="rId21"/>
    <p:sldId id="26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1D32759-685C-4B64-938A-380F8A222ADB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663398B5-6D34-48AD-9B5B-DB4C42886F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4608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08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608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sp>
        <p:nvSpPr>
          <p:cNvPr id="4608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37D000D-A951-4CF0-8648-AC37C8DD68CE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4608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9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3A8A23-563C-4E6C-A507-F44430D2CB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5E829F-2620-4DDC-A162-C0AF7D02AA69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62F3B-A5C1-4DB8-BAD5-DD4B38D727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692229-4434-46EA-9F2D-191961A3965B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B5CCD-D6D3-45F9-B39B-6D5CE8BFC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68BD70-57EC-4A8A-847A-C2E4AB0E5C90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F1443-1355-44C2-844E-EC409A0CC6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91A83-54AB-46EA-972F-391F12378E7D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58A77-6F9B-4668-92BC-97686EC2B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62888-C7EF-4CDF-A27A-D32806F49842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F5C5-C848-483E-BC9B-8191A294A6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B6A398-3AC8-436F-BB1C-25970F25E821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C0FF8-ED3C-4195-A455-19A9AAD4D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BB402D-DD8C-4A77-96DB-02E8C7D90152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5EA3E-4632-43C8-8C04-2AE5B2722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6A2FDD-CD58-42C0-AB1A-D2A86ED53D83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FA137-826B-4068-A8F7-90B6B6BE9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157BB3-3666-4EBA-9038-D97B79B2D6E3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DE16E-358F-499C-B28A-C457A4C4B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F1254-0ADD-40C4-8431-81D521DD7F69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360F0-6405-4C72-8E32-7E1A56D4F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505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506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506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7CB1398A-7EF9-405D-AFAC-74E2D1EF8FD9}" type="datetimeFigureOut">
              <a:rPr lang="en-US"/>
              <a:pPr/>
              <a:t>10/19/2010</a:t>
            </a:fld>
            <a:endParaRPr lang="en-US"/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CC1EB4-3609-4422-A87A-C2AE3C80C0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sz="4000"/>
              <a:t>Cardiac Circulatory</a:t>
            </a:r>
            <a:br>
              <a:rPr lang="en-US" sz="4000"/>
            </a:br>
            <a:r>
              <a:rPr lang="en-US" sz="4000"/>
              <a:t>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182813" y="3905250"/>
            <a:ext cx="5688012" cy="159385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Daphne Piercy RN, MSN/APN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Distribution of Blood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Average adult has 5 liters of blood.</a:t>
            </a:r>
          </a:p>
          <a:p>
            <a:r>
              <a:rPr lang="en-US"/>
              <a:t>9% Pulmonary circulation</a:t>
            </a:r>
          </a:p>
          <a:p>
            <a:r>
              <a:rPr lang="en-US"/>
              <a:t>7% in the Heart </a:t>
            </a:r>
          </a:p>
          <a:p>
            <a:r>
              <a:rPr lang="en-US"/>
              <a:t>84% is moving systemically</a:t>
            </a:r>
          </a:p>
          <a:p>
            <a:pPr lvl="1"/>
            <a:r>
              <a:rPr lang="en-US"/>
              <a:t>Majority is in the veins (64%)</a:t>
            </a:r>
          </a:p>
          <a:p>
            <a:pPr lvl="1"/>
            <a:r>
              <a:rPr lang="en-US"/>
              <a:t>Arterial blood 20-30 %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Blood Flow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To move the force driving the flow must be greater than the force resisting the flow.</a:t>
            </a:r>
          </a:p>
          <a:p>
            <a:r>
              <a:rPr lang="en-US"/>
              <a:t>Move from higher to lower pressure.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/>
              <a:t>Cardiac cycle</a:t>
            </a:r>
          </a:p>
          <a:p>
            <a:r>
              <a:rPr lang="en-US" sz="2500"/>
              <a:t>Diastole</a:t>
            </a:r>
          </a:p>
          <a:p>
            <a:r>
              <a:rPr lang="en-US" sz="2500"/>
              <a:t>Systole</a:t>
            </a:r>
          </a:p>
          <a:p>
            <a:r>
              <a:rPr lang="en-US" sz="2500"/>
              <a:t>Phases of the cardiac cycle</a:t>
            </a:r>
          </a:p>
          <a:p>
            <a:pPr lvl="1"/>
            <a:r>
              <a:rPr lang="en-US" sz="2100"/>
              <a:t>Atrial systole</a:t>
            </a:r>
          </a:p>
          <a:p>
            <a:pPr lvl="1"/>
            <a:r>
              <a:rPr lang="en-US" sz="2100"/>
              <a:t>Ventricular systole</a:t>
            </a:r>
          </a:p>
          <a:p>
            <a:pPr lvl="1"/>
            <a:r>
              <a:rPr lang="en-US" sz="2100"/>
              <a:t>Ventricular ejection (semilunar valves open)</a:t>
            </a:r>
          </a:p>
          <a:p>
            <a:pPr lvl="1"/>
            <a:r>
              <a:rPr lang="en-US" sz="2100"/>
              <a:t>Ventricular relaxation (closure of aortic valve)</a:t>
            </a:r>
          </a:p>
          <a:p>
            <a:pPr lvl="1"/>
            <a:r>
              <a:rPr lang="en-US" sz="2100"/>
              <a:t>Ventricular filling (opening of mitral valve)</a:t>
            </a:r>
          </a:p>
          <a:p>
            <a:endParaRPr lang="en-US"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Blood Flow in the Heart</a:t>
            </a:r>
          </a:p>
        </p:txBody>
      </p:sp>
      <p:pic>
        <p:nvPicPr>
          <p:cNvPr id="33796" name="Picture 4" descr="f29-05-a0658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08163" y="1827213"/>
            <a:ext cx="6437312" cy="4114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Venous Return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Negative pressure </a:t>
            </a:r>
          </a:p>
          <a:p>
            <a:r>
              <a:rPr lang="en-US"/>
              <a:t>Smooth muscle contraction</a:t>
            </a:r>
          </a:p>
          <a:p>
            <a:r>
              <a:rPr lang="en-US"/>
              <a:t>Skeletal muscle contraction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Cardiac Output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Heart rate (HR) * Stroke Volume (SV)</a:t>
            </a:r>
          </a:p>
          <a:p>
            <a:r>
              <a:rPr lang="en-US"/>
              <a:t>Heart rate 70 beats/min</a:t>
            </a:r>
          </a:p>
          <a:p>
            <a:r>
              <a:rPr lang="en-US"/>
              <a:t>Stroke Volume 70 ml/min</a:t>
            </a:r>
          </a:p>
          <a:p>
            <a:r>
              <a:rPr lang="en-US"/>
              <a:t>490 ml /min (4.9 Liters)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3200"/>
              <a:t>Cardiac Output</a:t>
            </a:r>
            <a:br>
              <a:rPr lang="en-US" sz="3200"/>
            </a:br>
            <a:r>
              <a:rPr lang="en-US" sz="3200"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/>
              <a:t>Heart Rate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SA node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Autonomic Nervous System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Parasympathetic Nervous System</a:t>
            </a:r>
          </a:p>
          <a:p>
            <a:pPr>
              <a:lnSpc>
                <a:spcPct val="90000"/>
              </a:lnSpc>
            </a:pPr>
            <a:r>
              <a:rPr lang="en-US" sz="2700"/>
              <a:t>Stroke Volume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Cardiac Contractility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Preload</a:t>
            </a:r>
          </a:p>
          <a:p>
            <a:pPr lvl="2">
              <a:lnSpc>
                <a:spcPct val="90000"/>
              </a:lnSpc>
            </a:pPr>
            <a:r>
              <a:rPr lang="en-US"/>
              <a:t>Force of venous return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Afterload</a:t>
            </a:r>
          </a:p>
          <a:p>
            <a:pPr lvl="2">
              <a:lnSpc>
                <a:spcPct val="90000"/>
              </a:lnSpc>
            </a:pPr>
            <a:r>
              <a:rPr lang="en-US"/>
              <a:t>Arterial pressure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Cardiac Conduction</a:t>
            </a:r>
          </a:p>
        </p:txBody>
      </p:sp>
      <p:pic>
        <p:nvPicPr>
          <p:cNvPr id="34820" name="Picture 4" descr="f29-10-a0658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60663" y="1827213"/>
            <a:ext cx="4532312" cy="41148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Preload or Afterload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Dehydration</a:t>
            </a:r>
          </a:p>
          <a:p>
            <a:r>
              <a:rPr lang="en-US"/>
              <a:t>GI bleed</a:t>
            </a:r>
          </a:p>
          <a:p>
            <a:r>
              <a:rPr lang="en-US"/>
              <a:t>Angiotensin II (vasoconstrictor)</a:t>
            </a:r>
          </a:p>
          <a:p>
            <a:r>
              <a:rPr lang="en-US"/>
              <a:t>Fluid volume overload</a:t>
            </a:r>
          </a:p>
          <a:p>
            <a:r>
              <a:rPr lang="en-US"/>
              <a:t>Use of Diuretics/Antihypertensives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Starling’s Law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Force of Contraction is proportional to the cardiac muscle fiber length.</a:t>
            </a:r>
          </a:p>
          <a:p>
            <a:r>
              <a:rPr lang="en-US"/>
              <a:t>The muscle fiber length is proportional to the ventricular diameter.</a:t>
            </a:r>
          </a:p>
          <a:p>
            <a:r>
              <a:rPr lang="en-US"/>
              <a:t>Output and venous volume should be the same.</a:t>
            </a:r>
          </a:p>
          <a:p>
            <a:r>
              <a:rPr lang="en-US"/>
              <a:t>Breakdowns in the system???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3200"/>
              <a:t>Overview</a:t>
            </a:r>
            <a:br>
              <a:rPr lang="en-US" sz="3200"/>
            </a:br>
            <a:r>
              <a:rPr lang="en-US" sz="3200"/>
              <a:t>Circulatory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/>
              <a:t>Functions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Move oxygen and nutrients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Circulate electrolytes and hormones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Move waste to elimination sites  </a:t>
            </a:r>
          </a:p>
          <a:p>
            <a:pPr>
              <a:lnSpc>
                <a:spcPct val="90000"/>
              </a:lnSpc>
            </a:pPr>
            <a:r>
              <a:rPr lang="en-US" sz="2700"/>
              <a:t>Pulmonary Circulation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Right Heart</a:t>
            </a:r>
          </a:p>
          <a:p>
            <a:pPr>
              <a:lnSpc>
                <a:spcPct val="90000"/>
              </a:lnSpc>
            </a:pPr>
            <a:r>
              <a:rPr lang="en-US" sz="2700"/>
              <a:t>Systemic Circulation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Left Heart</a:t>
            </a:r>
          </a:p>
          <a:p>
            <a:pPr>
              <a:lnSpc>
                <a:spcPct val="90000"/>
              </a:lnSpc>
            </a:pPr>
            <a:r>
              <a:rPr lang="en-US" sz="2700"/>
              <a:t>Hemodynamic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Arterial Pressure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Peripheral Resistance * Cardiac Output</a:t>
            </a:r>
          </a:p>
          <a:p>
            <a:r>
              <a:rPr lang="en-US"/>
              <a:t>Regulation</a:t>
            </a:r>
          </a:p>
          <a:p>
            <a:pPr lvl="1"/>
            <a:r>
              <a:rPr lang="en-US"/>
              <a:t>Sympathetic branch of the ANS</a:t>
            </a:r>
          </a:p>
          <a:p>
            <a:pPr lvl="1"/>
            <a:r>
              <a:rPr lang="en-US"/>
              <a:t>Renin-angiotensin-aldosterone system</a:t>
            </a:r>
          </a:p>
          <a:p>
            <a:pPr lvl="1"/>
            <a:r>
              <a:rPr lang="en-US"/>
              <a:t>Kidneys</a:t>
            </a:r>
          </a:p>
          <a:p>
            <a:pPr lvl="2"/>
            <a:r>
              <a:rPr lang="en-US"/>
              <a:t>Primary organ of blood pressure control.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ANS Regulation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Increases cardiac tone and heart rate</a:t>
            </a:r>
          </a:p>
          <a:p>
            <a:r>
              <a:rPr lang="en-US"/>
              <a:t>Baroreceptors</a:t>
            </a:r>
          </a:p>
          <a:p>
            <a:pPr lvl="1"/>
            <a:r>
              <a:rPr lang="en-US"/>
              <a:t>Low pressure sensors</a:t>
            </a:r>
          </a:p>
          <a:p>
            <a:pPr lvl="1"/>
            <a:r>
              <a:rPr lang="en-US"/>
              <a:t>Located in the Aorta and Carotid arteries.</a:t>
            </a:r>
          </a:p>
          <a:p>
            <a:pPr lvl="1"/>
            <a:r>
              <a:rPr lang="en-US"/>
              <a:t>Also located in the Renal Afferent arterioles.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/>
              <a:t>Heart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Mediastinum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Heart wall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Pericardium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Parietal and visceral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Pericardial cavity and fluid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Myocardium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Endocardium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Endothelium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Multifunctional organ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Essential to normal vascular physiology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Dysfunction contributes to vascular disease</a:t>
            </a:r>
          </a:p>
          <a:p>
            <a:pPr>
              <a:lnSpc>
                <a:spcPct val="90000"/>
              </a:lnSpc>
            </a:pPr>
            <a:endParaRPr lang="en-US"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Heart Wall</a:t>
            </a:r>
          </a:p>
        </p:txBody>
      </p:sp>
      <p:pic>
        <p:nvPicPr>
          <p:cNvPr id="28676" name="Picture 4" descr="f29-02-a0658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97088" y="1827213"/>
            <a:ext cx="5859462" cy="41148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Chambers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Right atrium</a:t>
            </a:r>
          </a:p>
          <a:p>
            <a:r>
              <a:rPr lang="en-US"/>
              <a:t>Left atrium</a:t>
            </a:r>
          </a:p>
          <a:p>
            <a:r>
              <a:rPr lang="en-US"/>
              <a:t>Right ventricle</a:t>
            </a:r>
          </a:p>
          <a:p>
            <a:r>
              <a:rPr lang="en-US"/>
              <a:t>Left ventricle</a:t>
            </a:r>
          </a:p>
          <a:p>
            <a:r>
              <a:rPr lang="en-US"/>
              <a:t>Thickness of each chamber depends on the pressure or resistance it must overcome to eject blood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Chambers</a:t>
            </a:r>
          </a:p>
        </p:txBody>
      </p:sp>
      <p:pic>
        <p:nvPicPr>
          <p:cNvPr id="30724" name="Picture 4" descr="f29-03-a0658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1650" y="1827213"/>
            <a:ext cx="3970338" cy="4114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Valves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Atrioventricular valves</a:t>
            </a:r>
          </a:p>
          <a:p>
            <a:pPr lvl="1"/>
            <a:r>
              <a:rPr lang="en-US"/>
              <a:t>Tricuspid valve</a:t>
            </a:r>
          </a:p>
          <a:p>
            <a:pPr lvl="1"/>
            <a:r>
              <a:rPr lang="en-US"/>
              <a:t>Bicuspid valve</a:t>
            </a:r>
          </a:p>
          <a:p>
            <a:r>
              <a:rPr lang="en-US"/>
              <a:t>Semilunar valves</a:t>
            </a:r>
          </a:p>
          <a:p>
            <a:pPr lvl="1"/>
            <a:r>
              <a:rPr lang="en-US"/>
              <a:t>Pulmonic semilunar valve</a:t>
            </a:r>
          </a:p>
          <a:p>
            <a:pPr lvl="1"/>
            <a:r>
              <a:rPr lang="en-US"/>
              <a:t>Aortic semilunar valve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Hemodynamics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Pressure </a:t>
            </a:r>
          </a:p>
          <a:p>
            <a:r>
              <a:rPr lang="en-US"/>
              <a:t>Resistance</a:t>
            </a:r>
          </a:p>
          <a:p>
            <a:pPr lvl="1"/>
            <a:r>
              <a:rPr lang="en-US"/>
              <a:t>Vessel size </a:t>
            </a:r>
          </a:p>
          <a:p>
            <a:pPr lvl="1"/>
            <a:r>
              <a:rPr lang="en-US"/>
              <a:t>Viscosity</a:t>
            </a:r>
          </a:p>
          <a:p>
            <a:r>
              <a:rPr lang="en-US"/>
              <a:t>Flow</a:t>
            </a:r>
          </a:p>
          <a:p>
            <a:pPr lvl="1"/>
            <a:r>
              <a:rPr lang="en-US"/>
              <a:t>Cardiac pump potential</a:t>
            </a:r>
          </a:p>
          <a:p>
            <a:pPr lvl="1"/>
            <a:r>
              <a:rPr lang="en-US"/>
              <a:t>Volume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Blood Vessel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Arteries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Higher pressure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More muscular</a:t>
            </a:r>
          </a:p>
          <a:p>
            <a:pPr>
              <a:lnSpc>
                <a:spcPct val="80000"/>
              </a:lnSpc>
            </a:pPr>
            <a:r>
              <a:rPr lang="en-US" sz="2200"/>
              <a:t>Arterioles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Regulatory values</a:t>
            </a:r>
          </a:p>
          <a:p>
            <a:pPr>
              <a:lnSpc>
                <a:spcPct val="80000"/>
              </a:lnSpc>
            </a:pPr>
            <a:r>
              <a:rPr lang="en-US" sz="2200"/>
              <a:t>Capillaries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Sites of most exchange</a:t>
            </a:r>
          </a:p>
          <a:p>
            <a:pPr>
              <a:lnSpc>
                <a:spcPct val="80000"/>
              </a:lnSpc>
            </a:pPr>
            <a:r>
              <a:rPr lang="en-US" sz="2200"/>
              <a:t>Venules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Collect blood from the capillaries</a:t>
            </a:r>
          </a:p>
          <a:p>
            <a:pPr>
              <a:lnSpc>
                <a:spcPct val="80000"/>
              </a:lnSpc>
            </a:pPr>
            <a:r>
              <a:rPr lang="en-US" sz="2200"/>
              <a:t>Veins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Lower pressure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More distendable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84</TotalTime>
  <Words>392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Arial</vt:lpstr>
      <vt:lpstr>Times New Roman</vt:lpstr>
      <vt:lpstr>Verdana</vt:lpstr>
      <vt:lpstr>Wingdings</vt:lpstr>
      <vt:lpstr>Eclipse</vt:lpstr>
      <vt:lpstr>Cardiac Circulatory System</vt:lpstr>
      <vt:lpstr>Overview Circulatory System</vt:lpstr>
      <vt:lpstr>Slide 3</vt:lpstr>
      <vt:lpstr>The Heart Wall</vt:lpstr>
      <vt:lpstr>Heart Chambers</vt:lpstr>
      <vt:lpstr>Chambers</vt:lpstr>
      <vt:lpstr>Heart Valves</vt:lpstr>
      <vt:lpstr>Hemodynamics</vt:lpstr>
      <vt:lpstr>Blood Vessel Components</vt:lpstr>
      <vt:lpstr>Distribution of Blood</vt:lpstr>
      <vt:lpstr>Blood Flow</vt:lpstr>
      <vt:lpstr>Slide 12</vt:lpstr>
      <vt:lpstr>Blood Flow in the Heart</vt:lpstr>
      <vt:lpstr>Venous Return</vt:lpstr>
      <vt:lpstr>Cardiac Output</vt:lpstr>
      <vt:lpstr>Cardiac Output Factors</vt:lpstr>
      <vt:lpstr>Cardiac Conduction</vt:lpstr>
      <vt:lpstr>Preload or Afterload</vt:lpstr>
      <vt:lpstr>Starling’s Law</vt:lpstr>
      <vt:lpstr>Arterial Pressure</vt:lpstr>
      <vt:lpstr>ANS Regulation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Cardiac Circulatory System</dc:title>
  <dc:creator>Daphne</dc:creator>
  <cp:lastModifiedBy>LCN</cp:lastModifiedBy>
  <cp:revision>9</cp:revision>
  <dcterms:created xsi:type="dcterms:W3CDTF">2010-10-19T16:47:17Z</dcterms:created>
  <dcterms:modified xsi:type="dcterms:W3CDTF">2010-10-19T19:20:04Z</dcterms:modified>
</cp:coreProperties>
</file>