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handoutMasterIdLst>
    <p:handoutMasterId r:id="rId2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C9761F02-450B-4D0C-8A27-4175029E3880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F66A19C6-ADCB-4F6C-9108-A724750A506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178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0179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180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181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182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83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184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185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186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187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188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89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90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91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92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93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94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95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96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97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98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99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200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201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202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203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204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205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206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207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208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209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210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211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212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213" name="Rectangle 3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45729FAF-0174-4F6C-A579-0686202836AA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50214" name="Rectangle 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0215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0216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0217" name="Rectangle 4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B76CE8D-FABE-4782-A898-E9BB07E571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493DE6-D4E2-42FD-AB69-D038A7A48D9D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7D7636-B2E4-4EC9-9B6D-E5F7BDBA2A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B6FAF8-5F31-4B59-BCE6-26D1586F7339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49FB9D-15A8-468A-A12F-19C220CB36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A9B43F-0416-488D-B303-11B3FBF41E3A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9038FE-8DA2-459B-A04E-A6C39FD638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36594C-566E-47D4-9A4A-6F9DC2ED97DA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20CE70-F763-41E8-8B5C-E3BA20E26A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8C836D-8C69-4E65-8908-7660FFD06242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C43A00-A79B-458C-872A-AFF72F2390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8F8E72-B8BA-4248-94A9-F007F1405485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F137AD-69DD-4FD4-A2FA-E0DAD7680E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379AA5-75E2-4156-8785-03CA094CE1F9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CD3167-0583-44C4-A175-D086CAE054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9E7659-8E33-4610-A37B-9C0901C3CA0E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FAC648-9D4A-470B-A207-EEFFEE79BB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EA06EB-35BC-4186-A64D-6162AFF874C3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93F745-DC06-4844-960A-9451DF85BA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5E0689-FA62-4CEA-82EB-10F0281A4020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ACC5FE-5ACC-4408-83CF-26F35949EE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49155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156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157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158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59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160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161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162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163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164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65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66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67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68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69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0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1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2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3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4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5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6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7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8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9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180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181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182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83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84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185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186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187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88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189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9190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9191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72B276D5-74B5-46A6-876B-E4CFFA55CE93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49192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9193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9A4EAFE-50DD-4059-8644-BFC1F8223DD0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z="5400"/>
              <a:t>Cancer Treatment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889375"/>
            <a:ext cx="6400800" cy="1754188"/>
          </a:xfrm>
        </p:spPr>
        <p:txBody>
          <a:bodyPr>
            <a:normAutofit/>
          </a:bodyPr>
          <a:lstStyle/>
          <a:p>
            <a:pPr marL="0" indent="0" algn="ctr">
              <a:buFont typeface="Wingdings" pitchFamily="2" charset="2"/>
              <a:buNone/>
            </a:pPr>
            <a:r>
              <a:rPr lang="en-US">
                <a:solidFill>
                  <a:srgbClr val="898989"/>
                </a:solidFill>
              </a:rPr>
              <a:t>Daphne Piercy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>
                <a:solidFill>
                  <a:srgbClr val="898989"/>
                </a:solidFill>
              </a:rPr>
              <a:t>Lakeview College of Nursing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>
                <a:solidFill>
                  <a:srgbClr val="898989"/>
                </a:solidFill>
              </a:rPr>
              <a:t>PathoPharm 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Other Alkylating Agents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Busulfan</a:t>
            </a:r>
          </a:p>
          <a:p>
            <a:pPr lvl="1"/>
            <a:r>
              <a:rPr lang="en-US"/>
              <a:t>Cytotoxic to cancers of the bone marrow</a:t>
            </a:r>
          </a:p>
          <a:p>
            <a:pPr lvl="1"/>
            <a:r>
              <a:rPr lang="en-US"/>
              <a:t>Chronic myelogenous leukemia</a:t>
            </a:r>
          </a:p>
          <a:p>
            <a:pPr lvl="2"/>
            <a:r>
              <a:rPr lang="en-US"/>
              <a:t>Bone marrow suppression</a:t>
            </a:r>
          </a:p>
          <a:p>
            <a:pPr lvl="2"/>
            <a:r>
              <a:rPr lang="en-US"/>
              <a:t>Pulmonary injury and fibrosis</a:t>
            </a:r>
          </a:p>
          <a:p>
            <a:pPr lvl="2"/>
            <a:r>
              <a:rPr lang="en-US"/>
              <a:t>Can be given oral or IV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Platinum Compounds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/>
              <a:t>Cell cycle non-specific</a:t>
            </a:r>
          </a:p>
          <a:p>
            <a:pPr>
              <a:lnSpc>
                <a:spcPct val="90000"/>
              </a:lnSpc>
            </a:pPr>
            <a:r>
              <a:rPr lang="en-US"/>
              <a:t>Produce cross sectional links in DNA</a:t>
            </a:r>
          </a:p>
          <a:p>
            <a:pPr>
              <a:lnSpc>
                <a:spcPct val="90000"/>
              </a:lnSpc>
            </a:pPr>
            <a:r>
              <a:rPr lang="en-US"/>
              <a:t>Cisplatin</a:t>
            </a:r>
          </a:p>
          <a:p>
            <a:pPr lvl="1">
              <a:lnSpc>
                <a:spcPct val="90000"/>
              </a:lnSpc>
            </a:pPr>
            <a:r>
              <a:rPr lang="en-US"/>
              <a:t>Testicular, ovarian, bladder cancer.</a:t>
            </a:r>
          </a:p>
          <a:p>
            <a:pPr lvl="1">
              <a:lnSpc>
                <a:spcPct val="90000"/>
              </a:lnSpc>
            </a:pPr>
            <a:r>
              <a:rPr lang="en-US"/>
              <a:t>Kidney toxic which limits the dose.</a:t>
            </a:r>
          </a:p>
          <a:p>
            <a:pPr lvl="1">
              <a:lnSpc>
                <a:spcPct val="90000"/>
              </a:lnSpc>
            </a:pPr>
            <a:r>
              <a:rPr lang="en-US"/>
              <a:t>Nausea and vomiting will begin 1 hour after administration and last 1-2 days.</a:t>
            </a:r>
          </a:p>
          <a:p>
            <a:pPr lvl="1">
              <a:lnSpc>
                <a:spcPct val="90000"/>
              </a:lnSpc>
            </a:pPr>
            <a:r>
              <a:rPr lang="en-US"/>
              <a:t>Neurotoxicity, bone marrow suppression, and ear toxicity.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Antimetabolites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Resemble normal active metabolites </a:t>
            </a:r>
          </a:p>
          <a:p>
            <a:r>
              <a:rPr lang="en-US"/>
              <a:t>Disrupt DNA replication and function</a:t>
            </a:r>
          </a:p>
          <a:p>
            <a:r>
              <a:rPr lang="en-US"/>
              <a:t>Active only against active cells </a:t>
            </a:r>
          </a:p>
          <a:p>
            <a:r>
              <a:rPr lang="en-US"/>
              <a:t>Most are S-phase specific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Methotrexate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/>
              <a:t>Folic Acid analog</a:t>
            </a:r>
          </a:p>
          <a:p>
            <a:pPr lvl="1">
              <a:lnSpc>
                <a:spcPct val="90000"/>
              </a:lnSpc>
            </a:pPr>
            <a:r>
              <a:rPr lang="en-US"/>
              <a:t>Block the conversion of folic acid to active form.</a:t>
            </a:r>
          </a:p>
          <a:p>
            <a:pPr>
              <a:lnSpc>
                <a:spcPct val="90000"/>
              </a:lnSpc>
            </a:pPr>
            <a:r>
              <a:rPr lang="en-US"/>
              <a:t>Mechanism of Action</a:t>
            </a:r>
          </a:p>
          <a:p>
            <a:pPr lvl="1">
              <a:lnSpc>
                <a:spcPct val="90000"/>
              </a:lnSpc>
            </a:pPr>
            <a:r>
              <a:rPr lang="en-US"/>
              <a:t>Blocks the enzyme that converts dihydrofolic acid into tetrahydrofolic acid.</a:t>
            </a:r>
          </a:p>
          <a:p>
            <a:pPr>
              <a:lnSpc>
                <a:spcPct val="90000"/>
              </a:lnSpc>
            </a:pPr>
            <a:r>
              <a:rPr lang="en-US"/>
              <a:t>Resistance</a:t>
            </a:r>
          </a:p>
          <a:p>
            <a:pPr>
              <a:lnSpc>
                <a:spcPct val="90000"/>
              </a:lnSpc>
            </a:pPr>
            <a:r>
              <a:rPr lang="en-US"/>
              <a:t>Kinetics – PO, IM, IV</a:t>
            </a:r>
          </a:p>
          <a:p>
            <a:pPr>
              <a:lnSpc>
                <a:spcPct val="90000"/>
              </a:lnSpc>
            </a:pPr>
            <a:r>
              <a:rPr lang="en-US"/>
              <a:t>Uses – Chiocarcinoma, Non-hodgkin’s lymphoma, ALL in childhood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Cytarabine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000"/>
              <a:t>Pyrimidine Analog</a:t>
            </a:r>
          </a:p>
          <a:p>
            <a:pPr>
              <a:lnSpc>
                <a:spcPct val="90000"/>
              </a:lnSpc>
            </a:pPr>
            <a:r>
              <a:rPr lang="en-US" sz="3000"/>
              <a:t>Mechanism of Action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Activated after entering the body.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Incorporates into DNA and suppresses new DNA synthesis.</a:t>
            </a:r>
          </a:p>
          <a:p>
            <a:pPr>
              <a:lnSpc>
                <a:spcPct val="90000"/>
              </a:lnSpc>
            </a:pPr>
            <a:r>
              <a:rPr lang="en-US" sz="3000"/>
              <a:t>Resistance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Decreased conversion to Ara-CPT</a:t>
            </a:r>
          </a:p>
          <a:p>
            <a:pPr>
              <a:lnSpc>
                <a:spcPct val="90000"/>
              </a:lnSpc>
            </a:pPr>
            <a:r>
              <a:rPr lang="en-US" sz="3000"/>
              <a:t>Kinetics – IV, SubQ, or intrathecal</a:t>
            </a:r>
          </a:p>
          <a:p>
            <a:pPr>
              <a:lnSpc>
                <a:spcPct val="90000"/>
              </a:lnSpc>
            </a:pPr>
            <a:r>
              <a:rPr lang="en-US" sz="3000"/>
              <a:t>Primary Use is Acute Myelogenous Leukemia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Mercaptopurine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/>
              <a:t>Purine Analog – one of the bases for biosynthesis of nucleic acids.</a:t>
            </a:r>
          </a:p>
          <a:p>
            <a:pPr>
              <a:lnSpc>
                <a:spcPct val="90000"/>
              </a:lnSpc>
            </a:pPr>
            <a:r>
              <a:rPr lang="en-US"/>
              <a:t>Mechanism of Action</a:t>
            </a:r>
          </a:p>
          <a:p>
            <a:pPr lvl="1">
              <a:lnSpc>
                <a:spcPct val="90000"/>
              </a:lnSpc>
            </a:pPr>
            <a:r>
              <a:rPr lang="en-US"/>
              <a:t>Converts to active drug within the cells.</a:t>
            </a:r>
          </a:p>
          <a:p>
            <a:pPr lvl="1">
              <a:lnSpc>
                <a:spcPct val="90000"/>
              </a:lnSpc>
            </a:pPr>
            <a:r>
              <a:rPr lang="en-US"/>
              <a:t>Can disrupt multiple biochemical processes.</a:t>
            </a:r>
          </a:p>
          <a:p>
            <a:pPr>
              <a:lnSpc>
                <a:spcPct val="90000"/>
              </a:lnSpc>
            </a:pPr>
            <a:r>
              <a:rPr lang="en-US"/>
              <a:t>Kinetics </a:t>
            </a:r>
          </a:p>
          <a:p>
            <a:pPr lvl="1">
              <a:lnSpc>
                <a:spcPct val="90000"/>
              </a:lnSpc>
            </a:pPr>
            <a:r>
              <a:rPr lang="en-US"/>
              <a:t>Administered orally</a:t>
            </a:r>
          </a:p>
          <a:p>
            <a:pPr lvl="1">
              <a:lnSpc>
                <a:spcPct val="90000"/>
              </a:lnSpc>
            </a:pPr>
            <a:r>
              <a:rPr lang="en-US"/>
              <a:t>Does not cross blood-brain barrier</a:t>
            </a:r>
          </a:p>
          <a:p>
            <a:pPr lvl="1">
              <a:lnSpc>
                <a:spcPct val="90000"/>
              </a:lnSpc>
            </a:pPr>
            <a:r>
              <a:rPr lang="en-US"/>
              <a:t>Extensive Liver metabolism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Antitumor Antibiotics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700"/>
              <a:t>Isolated from cultures of Streptomyces.</a:t>
            </a:r>
          </a:p>
          <a:p>
            <a:pPr>
              <a:lnSpc>
                <a:spcPct val="80000"/>
              </a:lnSpc>
            </a:pPr>
            <a:r>
              <a:rPr lang="en-US" sz="2700"/>
              <a:t>Doxorubicin</a:t>
            </a:r>
          </a:p>
          <a:p>
            <a:pPr>
              <a:lnSpc>
                <a:spcPct val="80000"/>
              </a:lnSpc>
            </a:pPr>
            <a:r>
              <a:rPr lang="en-US" sz="2700"/>
              <a:t>Mechanism of Action</a:t>
            </a:r>
          </a:p>
          <a:p>
            <a:pPr>
              <a:lnSpc>
                <a:spcPct val="80000"/>
              </a:lnSpc>
            </a:pPr>
            <a:r>
              <a:rPr lang="en-US" sz="2700"/>
              <a:t>Kinetics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IV, has rapid absorption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Does not cross blood-brain barrier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Metabolized in the liver</a:t>
            </a:r>
          </a:p>
          <a:p>
            <a:pPr>
              <a:lnSpc>
                <a:spcPct val="80000"/>
              </a:lnSpc>
            </a:pPr>
            <a:r>
              <a:rPr lang="en-US" sz="2700"/>
              <a:t>Uses – many neoplastic diseases</a:t>
            </a:r>
          </a:p>
          <a:p>
            <a:pPr>
              <a:lnSpc>
                <a:spcPct val="80000"/>
              </a:lnSpc>
            </a:pPr>
            <a:r>
              <a:rPr lang="en-US" sz="2700"/>
              <a:t>Toxicity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Cardiotoxic (acute and chronic)</a:t>
            </a:r>
          </a:p>
          <a:p>
            <a:pPr lvl="2">
              <a:lnSpc>
                <a:spcPct val="80000"/>
              </a:lnSpc>
            </a:pPr>
            <a:r>
              <a:rPr lang="en-US" sz="2000"/>
              <a:t>Dexrazoxane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Miotic Inhibitors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Vincristine</a:t>
            </a:r>
          </a:p>
          <a:p>
            <a:r>
              <a:rPr lang="en-US"/>
              <a:t>Placlitaxel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Topoisomerase Inhibitors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Topetecan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Miscellaneous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Asparaginase</a:t>
            </a:r>
          </a:p>
          <a:p>
            <a:r>
              <a:rPr lang="en-US"/>
              <a:t>Procarbazine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Chemotherapy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Strategies</a:t>
            </a:r>
          </a:p>
          <a:p>
            <a:pPr lvl="1"/>
            <a:r>
              <a:rPr lang="en-US"/>
              <a:t>Intermittent Chemotherapy</a:t>
            </a:r>
          </a:p>
          <a:p>
            <a:pPr lvl="1"/>
            <a:r>
              <a:rPr lang="en-US"/>
              <a:t>Combination Chemotherapy</a:t>
            </a:r>
          </a:p>
          <a:p>
            <a:pPr lvl="1"/>
            <a:r>
              <a:rPr lang="en-US"/>
              <a:t>Dosing Schedules</a:t>
            </a:r>
          </a:p>
          <a:p>
            <a:pPr lvl="1"/>
            <a:r>
              <a:rPr lang="en-US"/>
              <a:t>Drug Delivery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Hormonal Agents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Glucocorticoids</a:t>
            </a:r>
          </a:p>
          <a:p>
            <a:r>
              <a:rPr lang="en-US"/>
              <a:t>Drugs for Prostate Cancer</a:t>
            </a:r>
          </a:p>
          <a:p>
            <a:r>
              <a:rPr lang="en-US"/>
              <a:t>Drugs for Breast Cancer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Drugs for Prostate Cancer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Leuprolide</a:t>
            </a:r>
          </a:p>
          <a:p>
            <a:r>
              <a:rPr lang="en-US"/>
              <a:t>Flutamide</a:t>
            </a:r>
          </a:p>
          <a:p>
            <a:r>
              <a:rPr lang="en-US"/>
              <a:t>Abarelix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Drugs for Breast Cancer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Tamoxifen</a:t>
            </a:r>
          </a:p>
          <a:p>
            <a:pPr lvl="1"/>
            <a:r>
              <a:rPr lang="en-US"/>
              <a:t>Most widely used drug</a:t>
            </a:r>
          </a:p>
          <a:p>
            <a:pPr lvl="1"/>
            <a:r>
              <a:rPr lang="en-US"/>
              <a:t>Used for treatment and maintenance of remission.</a:t>
            </a:r>
          </a:p>
          <a:p>
            <a:pPr lvl="1"/>
            <a:r>
              <a:rPr lang="en-US"/>
              <a:t>Anastrozole</a:t>
            </a:r>
          </a:p>
          <a:p>
            <a:r>
              <a:rPr lang="en-US"/>
              <a:t>Herceptin</a:t>
            </a:r>
          </a:p>
          <a:p>
            <a:r>
              <a:rPr lang="en-US"/>
              <a:t>Other Cytotoxic Drugs</a:t>
            </a:r>
          </a:p>
          <a:p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Biologic Response Modifiers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type="body" sz="half" idx="1"/>
          </p:nvPr>
        </p:nvSpPr>
        <p:spPr>
          <a:xfrm>
            <a:off x="304800" y="1676400"/>
            <a:ext cx="4038600" cy="43735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Interferon Alfa 2A &amp; Interferon Alfa 2B</a:t>
            </a:r>
          </a:p>
          <a:p>
            <a:pPr lvl="1">
              <a:lnSpc>
                <a:spcPct val="90000"/>
              </a:lnSpc>
            </a:pPr>
            <a:r>
              <a:rPr lang="en-US"/>
              <a:t>Complex naturally occuring proteins</a:t>
            </a:r>
          </a:p>
          <a:p>
            <a:pPr lvl="1">
              <a:lnSpc>
                <a:spcPct val="90000"/>
              </a:lnSpc>
            </a:pPr>
            <a:r>
              <a:rPr lang="en-US"/>
              <a:t>Antiviral, anticancer, and immunoligic properties</a:t>
            </a:r>
          </a:p>
          <a:p>
            <a:pPr lvl="1">
              <a:lnSpc>
                <a:spcPct val="90000"/>
              </a:lnSpc>
            </a:pPr>
            <a:r>
              <a:rPr lang="en-US"/>
              <a:t>Uses – leukemias, malignant melanoma, AIDS related Kaposi’s Sarcoma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lvl="1">
              <a:lnSpc>
                <a:spcPct val="90000"/>
              </a:lnSpc>
            </a:pPr>
            <a:r>
              <a:rPr lang="en-US"/>
              <a:t>Anticancer Effects</a:t>
            </a:r>
          </a:p>
          <a:p>
            <a:pPr lvl="2">
              <a:lnSpc>
                <a:spcPct val="90000"/>
              </a:lnSpc>
            </a:pPr>
            <a:r>
              <a:rPr lang="en-US"/>
              <a:t>Enhance host immune response</a:t>
            </a:r>
          </a:p>
          <a:p>
            <a:pPr lvl="2">
              <a:lnSpc>
                <a:spcPct val="90000"/>
              </a:lnSpc>
            </a:pPr>
            <a:r>
              <a:rPr lang="en-US"/>
              <a:t>Interfere with cancer cell proliferation</a:t>
            </a:r>
          </a:p>
          <a:p>
            <a:pPr lvl="1">
              <a:lnSpc>
                <a:spcPct val="90000"/>
              </a:lnSpc>
            </a:pPr>
            <a:r>
              <a:rPr lang="en-US"/>
              <a:t>Adverse effects</a:t>
            </a:r>
          </a:p>
          <a:p>
            <a:pPr lvl="2">
              <a:lnSpc>
                <a:spcPct val="90000"/>
              </a:lnSpc>
            </a:pPr>
            <a:r>
              <a:rPr lang="en-US"/>
              <a:t>Flu like – fever, fatigue, myalgia, chills</a:t>
            </a:r>
          </a:p>
          <a:p>
            <a:pPr lvl="2">
              <a:lnSpc>
                <a:spcPct val="90000"/>
              </a:lnSpc>
            </a:pPr>
            <a:r>
              <a:rPr lang="en-US"/>
              <a:t>Anorexia, nausea, diarrhea, and cough</a:t>
            </a:r>
          </a:p>
          <a:p>
            <a:pPr lvl="1">
              <a:lnSpc>
                <a:spcPct val="90000"/>
              </a:lnSpc>
            </a:pPr>
            <a:r>
              <a:rPr lang="en-US"/>
              <a:t>Kinetics</a:t>
            </a:r>
          </a:p>
          <a:p>
            <a:pPr lvl="2">
              <a:lnSpc>
                <a:spcPct val="90000"/>
              </a:lnSpc>
            </a:pPr>
            <a:r>
              <a:rPr lang="en-US"/>
              <a:t>IV or SubQ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Biologic Response Modifiers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Aldesleukin (Interleukin 2)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Advanced Renal Cell Carcinoma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4% curative rate.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Administered in a hospital with an ICU and Medical specialists.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Kinetics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Activated by organ uptake primarily the liver, kidney, and lung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Metabolized and excreted at the kidney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Adverse Effects – 4% are fatal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Fever, chills, nausea, vomiting, hypotension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Impaired liver and renal function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Pulmonary congestion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Capillary leak syndrome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Major Toxicities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000"/>
              <a:t>Common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Toxicity of rapidly growing cells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Nausea/vomiting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Loss of taste and appetite</a:t>
            </a:r>
          </a:p>
          <a:p>
            <a:pPr>
              <a:lnSpc>
                <a:spcPct val="90000"/>
              </a:lnSpc>
            </a:pPr>
            <a:r>
              <a:rPr lang="en-US" sz="3000"/>
              <a:t>Serious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Neutropenia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Thrombocytopenia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Anemia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Digestive Tract Injury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Reproductive Toxicity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Cytotoxic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/>
              <a:t>Direct acting</a:t>
            </a:r>
          </a:p>
          <a:p>
            <a:pPr>
              <a:lnSpc>
                <a:spcPct val="90000"/>
              </a:lnSpc>
            </a:pPr>
            <a:r>
              <a:rPr lang="en-US"/>
              <a:t>Subdivided into 7 groups</a:t>
            </a:r>
          </a:p>
          <a:p>
            <a:pPr lvl="1">
              <a:lnSpc>
                <a:spcPct val="90000"/>
              </a:lnSpc>
            </a:pPr>
            <a:r>
              <a:rPr lang="en-US"/>
              <a:t>Alkylating agents</a:t>
            </a:r>
          </a:p>
          <a:p>
            <a:pPr lvl="1">
              <a:lnSpc>
                <a:spcPct val="90000"/>
              </a:lnSpc>
            </a:pPr>
            <a:r>
              <a:rPr lang="en-US"/>
              <a:t>Platinum compounds</a:t>
            </a:r>
          </a:p>
          <a:p>
            <a:pPr lvl="1">
              <a:lnSpc>
                <a:spcPct val="90000"/>
              </a:lnSpc>
            </a:pPr>
            <a:r>
              <a:rPr lang="en-US"/>
              <a:t>Antimetabolites</a:t>
            </a:r>
          </a:p>
          <a:p>
            <a:pPr lvl="1">
              <a:lnSpc>
                <a:spcPct val="90000"/>
              </a:lnSpc>
            </a:pPr>
            <a:r>
              <a:rPr lang="en-US"/>
              <a:t>Antitumor antiboitics</a:t>
            </a:r>
          </a:p>
          <a:p>
            <a:pPr lvl="1">
              <a:lnSpc>
                <a:spcPct val="90000"/>
              </a:lnSpc>
            </a:pPr>
            <a:r>
              <a:rPr lang="en-US"/>
              <a:t>Mitotic inhibitors</a:t>
            </a:r>
          </a:p>
          <a:p>
            <a:pPr lvl="1">
              <a:lnSpc>
                <a:spcPct val="90000"/>
              </a:lnSpc>
            </a:pPr>
            <a:r>
              <a:rPr lang="en-US"/>
              <a:t>Topoisomerase</a:t>
            </a:r>
          </a:p>
          <a:p>
            <a:pPr lvl="1">
              <a:lnSpc>
                <a:spcPct val="90000"/>
              </a:lnSpc>
            </a:pPr>
            <a:r>
              <a:rPr lang="en-US"/>
              <a:t>Miscellaneous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Mechanism of Action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Most disrupt synthesis of DNA or it’s precursors.</a:t>
            </a:r>
          </a:p>
          <a:p>
            <a:r>
              <a:rPr lang="en-US"/>
              <a:t>Block Mitosis</a:t>
            </a:r>
          </a:p>
          <a:p>
            <a:r>
              <a:rPr lang="en-US"/>
              <a:t>Disrupt protein synthesis</a:t>
            </a:r>
          </a:p>
          <a:p>
            <a:r>
              <a:rPr lang="en-US"/>
              <a:t>Cell Cycle Phase</a:t>
            </a:r>
          </a:p>
          <a:p>
            <a:pPr lvl="1"/>
            <a:r>
              <a:rPr lang="en-US"/>
              <a:t>Specific</a:t>
            </a:r>
          </a:p>
          <a:p>
            <a:pPr lvl="1"/>
            <a:r>
              <a:rPr lang="en-US"/>
              <a:t>Non-specific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Nursing Implications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Handling of Cytotoxic Agents</a:t>
            </a:r>
          </a:p>
          <a:p>
            <a:r>
              <a:rPr lang="en-US"/>
              <a:t>Adminstration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Alkylating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200"/>
              <a:t>Consist of nitrogen mustards, nitrosoureas, and other compounds.</a:t>
            </a:r>
          </a:p>
          <a:p>
            <a:pPr>
              <a:lnSpc>
                <a:spcPct val="80000"/>
              </a:lnSpc>
            </a:pPr>
            <a:r>
              <a:rPr lang="en-US" sz="2200"/>
              <a:t>Mechanism of Action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Form a bond with Guanine in the DNA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Bifunctional agents can bond in 2 places on the DNA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Can function at any point of the cell phase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Still more toxic to replicating cells.</a:t>
            </a:r>
          </a:p>
          <a:p>
            <a:pPr>
              <a:lnSpc>
                <a:spcPct val="80000"/>
              </a:lnSpc>
            </a:pPr>
            <a:r>
              <a:rPr lang="en-US" sz="2200"/>
              <a:t>Resistance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Common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Enzyme production that will repair the DNA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Increased production of Nucleophils</a:t>
            </a:r>
          </a:p>
          <a:p>
            <a:pPr>
              <a:lnSpc>
                <a:spcPct val="80000"/>
              </a:lnSpc>
            </a:pPr>
            <a:r>
              <a:rPr lang="en-US" sz="2200"/>
              <a:t>Toxicities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Toxic to cells with high growth fraction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Nausea and vomiting always occur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Blood dyscrasias are of greatest concern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Individual Alkylating Agents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Nitrogen Mustards</a:t>
            </a:r>
          </a:p>
          <a:p>
            <a:pPr lvl="1"/>
            <a:r>
              <a:rPr lang="en-US"/>
              <a:t>Cyclophosphamide (Cytoxan)</a:t>
            </a:r>
          </a:p>
          <a:p>
            <a:pPr lvl="2"/>
            <a:r>
              <a:rPr lang="en-US"/>
              <a:t>Most widely used</a:t>
            </a:r>
          </a:p>
          <a:p>
            <a:pPr lvl="2"/>
            <a:r>
              <a:rPr lang="en-US"/>
              <a:t>Activated from pro-drug at the Liver</a:t>
            </a:r>
          </a:p>
          <a:p>
            <a:pPr lvl="2"/>
            <a:r>
              <a:rPr lang="en-US"/>
              <a:t>Hodgkin’s and Non-hodgkin’s lymphoma, multiple myeloma, solid tumors of the head, neck, ovary, and breast.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Individual Alkylating Agents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Nitrosoureas</a:t>
            </a:r>
          </a:p>
          <a:p>
            <a:pPr lvl="1"/>
            <a:r>
              <a:rPr lang="en-US"/>
              <a:t>Cross-link  DNA</a:t>
            </a:r>
          </a:p>
          <a:p>
            <a:pPr lvl="1"/>
            <a:r>
              <a:rPr lang="en-US"/>
              <a:t>Highly Lipophilic</a:t>
            </a:r>
          </a:p>
          <a:p>
            <a:pPr lvl="1"/>
            <a:r>
              <a:rPr lang="en-US"/>
              <a:t>Carmustine</a:t>
            </a:r>
          </a:p>
          <a:p>
            <a:pPr lvl="2"/>
            <a:r>
              <a:rPr lang="en-US"/>
              <a:t>Metastatic tumors of the brain</a:t>
            </a:r>
          </a:p>
          <a:p>
            <a:pPr lvl="2"/>
            <a:r>
              <a:rPr lang="en-US"/>
              <a:t>Delayed bone marrow toxicity</a:t>
            </a:r>
          </a:p>
          <a:p>
            <a:pPr lvl="2"/>
            <a:r>
              <a:rPr lang="en-US"/>
              <a:t>Severe nausea and vomiting</a:t>
            </a:r>
          </a:p>
          <a:p>
            <a:pPr lvl="2"/>
            <a:r>
              <a:rPr lang="en-US"/>
              <a:t>Injury to the liver, kidney, and lungs is possible.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141</TotalTime>
  <Words>700</Words>
  <Application>Microsoft Office PowerPoint</Application>
  <PresentationFormat>On-screen Show (4:3)</PresentationFormat>
  <Paragraphs>178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Balance</vt:lpstr>
      <vt:lpstr>Cancer Treatment</vt:lpstr>
      <vt:lpstr>Chemotherapy</vt:lpstr>
      <vt:lpstr>Major Toxicities</vt:lpstr>
      <vt:lpstr>Cytotoxic Agents</vt:lpstr>
      <vt:lpstr>Mechanism of Action</vt:lpstr>
      <vt:lpstr>Nursing Implications</vt:lpstr>
      <vt:lpstr>Alkylating Agents</vt:lpstr>
      <vt:lpstr>Individual Alkylating Agents</vt:lpstr>
      <vt:lpstr>Individual Alkylating Agents</vt:lpstr>
      <vt:lpstr>Other Alkylating Agents</vt:lpstr>
      <vt:lpstr>Platinum Compounds</vt:lpstr>
      <vt:lpstr>Antimetabolites</vt:lpstr>
      <vt:lpstr>Methotrexate</vt:lpstr>
      <vt:lpstr>Cytarabine</vt:lpstr>
      <vt:lpstr>Mercaptopurine</vt:lpstr>
      <vt:lpstr>Antitumor Antibiotics</vt:lpstr>
      <vt:lpstr>Miotic Inhibitors</vt:lpstr>
      <vt:lpstr>Topoisomerase Inhibitors</vt:lpstr>
      <vt:lpstr>Miscellaneous</vt:lpstr>
      <vt:lpstr>Hormonal Agents</vt:lpstr>
      <vt:lpstr>Drugs for Prostate Cancer</vt:lpstr>
      <vt:lpstr>Drugs for Breast Cancer</vt:lpstr>
      <vt:lpstr>Biologic Response Modifiers</vt:lpstr>
      <vt:lpstr>Biologic Response Modifiers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Cancer Treatment</dc:title>
  <dc:creator>Daphne</dc:creator>
  <cp:lastModifiedBy>Owner</cp:lastModifiedBy>
  <cp:revision>13</cp:revision>
  <dcterms:created xsi:type="dcterms:W3CDTF">2010-10-12T16:29:24Z</dcterms:created>
  <dcterms:modified xsi:type="dcterms:W3CDTF">2011-03-16T02:39:42Z</dcterms:modified>
</cp:coreProperties>
</file>