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56" r:id="rId2"/>
    <p:sldId id="262" r:id="rId3"/>
    <p:sldId id="263" r:id="rId4"/>
    <p:sldId id="257" r:id="rId5"/>
    <p:sldId id="259" r:id="rId6"/>
    <p:sldId id="266" r:id="rId7"/>
    <p:sldId id="264" r:id="rId8"/>
    <p:sldId id="261" r:id="rId9"/>
    <p:sldId id="265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9" autoAdjust="0"/>
    <p:restoredTop sz="94660"/>
  </p:normalViewPr>
  <p:slideViewPr>
    <p:cSldViewPr>
      <p:cViewPr varScale="1">
        <p:scale>
          <a:sx n="74" d="100"/>
          <a:sy n="74" d="100"/>
        </p:scale>
        <p:origin x="-9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8432A4-A2E8-4AA6-999A-A9F3E1FF9117}" type="datetimeFigureOut">
              <a:rPr lang="en-US" smtClean="0"/>
              <a:pPr/>
              <a:t>7/24/2011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DFC04-C5A5-4541-A3A4-EDA5A70CD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DFC04-C5A5-4541-A3A4-EDA5A70CD9C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DFC04-C5A5-4541-A3A4-EDA5A70CD9C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DFC04-C5A5-4541-A3A4-EDA5A70CD9C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DFC04-C5A5-4541-A3A4-EDA5A70CD9C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DFC04-C5A5-4541-A3A4-EDA5A70CD9C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DFC04-C5A5-4541-A3A4-EDA5A70CD9C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DFC04-C5A5-4541-A3A4-EDA5A70CD9C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DFC04-C5A5-4541-A3A4-EDA5A70CD9C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DFC04-C5A5-4541-A3A4-EDA5A70CD9C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DFC04-C5A5-4541-A3A4-EDA5A70CD9C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DFC04-C5A5-4541-A3A4-EDA5A70CD9C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DFC04-C5A5-4541-A3A4-EDA5A70CD9C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E56E3-26DF-45C8-BFAD-7CC894E498FA}" type="datetimeFigureOut">
              <a:rPr lang="en-US" smtClean="0"/>
              <a:pPr/>
              <a:t>7/24/2011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C45A70-852E-4322-B3C0-5094F69634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E56E3-26DF-45C8-BFAD-7CC894E498FA}" type="datetimeFigureOut">
              <a:rPr lang="en-US" smtClean="0"/>
              <a:pPr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C45A70-852E-4322-B3C0-5094F6963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E56E3-26DF-45C8-BFAD-7CC894E498FA}" type="datetimeFigureOut">
              <a:rPr lang="en-US" smtClean="0"/>
              <a:pPr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C45A70-852E-4322-B3C0-5094F6963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E56E3-26DF-45C8-BFAD-7CC894E498FA}" type="datetimeFigureOut">
              <a:rPr lang="en-US" smtClean="0"/>
              <a:pPr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C45A70-852E-4322-B3C0-5094F6963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E56E3-26DF-45C8-BFAD-7CC894E498FA}" type="datetimeFigureOut">
              <a:rPr lang="en-US" smtClean="0"/>
              <a:pPr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C45A70-852E-4322-B3C0-5094F69634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E56E3-26DF-45C8-BFAD-7CC894E498FA}" type="datetimeFigureOut">
              <a:rPr lang="en-US" smtClean="0"/>
              <a:pPr/>
              <a:t>7/24/2011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C45A70-852E-4322-B3C0-5094F6963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E56E3-26DF-45C8-BFAD-7CC894E498FA}" type="datetimeFigureOut">
              <a:rPr lang="en-US" smtClean="0"/>
              <a:pPr/>
              <a:t>7/24/2011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C45A70-852E-4322-B3C0-5094F6963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E56E3-26DF-45C8-BFAD-7CC894E498FA}" type="datetimeFigureOut">
              <a:rPr lang="en-US" smtClean="0"/>
              <a:pPr/>
              <a:t>7/24/2011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C45A70-852E-4322-B3C0-5094F6963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E56E3-26DF-45C8-BFAD-7CC894E498FA}" type="datetimeFigureOut">
              <a:rPr lang="en-US" smtClean="0"/>
              <a:pPr/>
              <a:t>7/24/2011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C45A70-852E-4322-B3C0-5094F69634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E56E3-26DF-45C8-BFAD-7CC894E498FA}" type="datetimeFigureOut">
              <a:rPr lang="en-US" smtClean="0"/>
              <a:pPr/>
              <a:t>7/24/2011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C45A70-852E-4322-B3C0-5094F6963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E56E3-26DF-45C8-BFAD-7CC894E498FA}" type="datetimeFigureOut">
              <a:rPr lang="en-US" smtClean="0"/>
              <a:pPr/>
              <a:t>7/24/2011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C45A70-852E-4322-B3C0-5094F69634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B8E56E3-26DF-45C8-BFAD-7CC894E498FA}" type="datetimeFigureOut">
              <a:rPr lang="en-US" smtClean="0"/>
              <a:pPr/>
              <a:t>7/24/2011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4C45A70-852E-4322-B3C0-5094F69634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Sister </a:t>
            </a:r>
            <a:r>
              <a:rPr lang="en-US" dirty="0" err="1" smtClean="0"/>
              <a:t>Callista</a:t>
            </a:r>
            <a:r>
              <a:rPr lang="en-US" dirty="0" smtClean="0"/>
              <a:t> Roy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33800" y="5943600"/>
            <a:ext cx="2743200" cy="609600"/>
          </a:xfrm>
        </p:spPr>
        <p:txBody>
          <a:bodyPr>
            <a:noAutofit/>
          </a:bodyPr>
          <a:lstStyle/>
          <a:p>
            <a:r>
              <a:rPr lang="en-US" dirty="0" smtClean="0"/>
              <a:t>Pictured in 2010</a:t>
            </a:r>
            <a:endParaRPr lang="en-US" dirty="0"/>
          </a:p>
        </p:txBody>
      </p:sp>
      <p:pic>
        <p:nvPicPr>
          <p:cNvPr id="8196" name="Picture 4" descr="http://www.aannet.org/images/Sr.Callista07pi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1828800"/>
            <a:ext cx="2667000" cy="4000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Roy’s Impact on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Manipulation of the stimuli is not overlooked</a:t>
            </a:r>
          </a:p>
          <a:p>
            <a:pPr lvl="0"/>
            <a:r>
              <a:rPr lang="en-US" dirty="0" smtClean="0"/>
              <a:t>The adaption theory can be used in many other settings</a:t>
            </a:r>
          </a:p>
          <a:p>
            <a:pPr lvl="0"/>
            <a:r>
              <a:rPr lang="en-US" dirty="0" smtClean="0"/>
              <a:t>Promotion of the 4 modes of adaptation in any situation relating with health and illnesses</a:t>
            </a:r>
          </a:p>
          <a:p>
            <a:pPr lvl="0"/>
            <a:r>
              <a:rPr lang="en-US" dirty="0" smtClean="0"/>
              <a:t>Increased interaction with the </a:t>
            </a:r>
            <a:r>
              <a:rPr lang="en-US" dirty="0" smtClean="0"/>
              <a:t>person</a:t>
            </a:r>
            <a:endParaRPr lang="en-US" dirty="0" smtClean="0"/>
          </a:p>
          <a:p>
            <a:pPr lvl="0"/>
            <a:r>
              <a:rPr lang="en-US" dirty="0" smtClean="0"/>
              <a:t>Nurses will be able to help the </a:t>
            </a:r>
            <a:r>
              <a:rPr lang="en-US" dirty="0" smtClean="0"/>
              <a:t>person </a:t>
            </a:r>
            <a:r>
              <a:rPr lang="en-US" dirty="0" smtClean="0"/>
              <a:t>cope and recover quickly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Reflections on Roy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Roy is still actively involved in nursing after more than 40 years</a:t>
            </a:r>
          </a:p>
          <a:p>
            <a:r>
              <a:rPr lang="en-US" dirty="0" smtClean="0"/>
              <a:t>Roy has been a Sister at St. Joseph of Carondelet for more than 50 years</a:t>
            </a:r>
          </a:p>
          <a:p>
            <a:r>
              <a:rPr lang="en-US" dirty="0" smtClean="0"/>
              <a:t>Roy forever impacted nursing </a:t>
            </a:r>
          </a:p>
          <a:p>
            <a:r>
              <a:rPr lang="en-US" dirty="0" smtClean="0"/>
              <a:t>Roy will be an inspiration to all nurse’s similar to that of Florence Nightingale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Sister and Doctor </a:t>
            </a:r>
            <a:r>
              <a:rPr lang="en-US" dirty="0" err="1" smtClean="0"/>
              <a:t>Callista</a:t>
            </a:r>
            <a:r>
              <a:rPr lang="en-US" dirty="0" smtClean="0"/>
              <a:t> Roy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Thank you from nurses everywhere.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Who Roy Really 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Sr. </a:t>
            </a:r>
            <a:r>
              <a:rPr lang="en-US" sz="2800" dirty="0" err="1" smtClean="0"/>
              <a:t>Callista</a:t>
            </a:r>
            <a:r>
              <a:rPr lang="en-US" sz="2800" dirty="0" smtClean="0"/>
              <a:t> Roy, PhD, RN, FAAN, </a:t>
            </a:r>
            <a:r>
              <a:rPr lang="en-US" sz="2800" dirty="0" smtClean="0"/>
              <a:t>is a </a:t>
            </a:r>
            <a:r>
              <a:rPr lang="en-US" sz="2800" dirty="0" smtClean="0"/>
              <a:t>Professor and Nurse Theorist at the William F. Connell School of Nursing, Boston College. </a:t>
            </a:r>
          </a:p>
          <a:p>
            <a:r>
              <a:rPr lang="en-US" sz="2800" dirty="0" smtClean="0"/>
              <a:t>Roy is </a:t>
            </a:r>
            <a:r>
              <a:rPr lang="en-US" sz="2800" dirty="0" smtClean="0"/>
              <a:t>highly </a:t>
            </a:r>
            <a:r>
              <a:rPr lang="en-US" sz="2800" dirty="0" smtClean="0"/>
              <a:t>educated, having worked in many hospitals and universities around the world, starting her work at 14 years old. She has 130 published works, including twelve books. </a:t>
            </a:r>
          </a:p>
          <a:p>
            <a:r>
              <a:rPr lang="en-US" sz="2800" dirty="0" smtClean="0"/>
              <a:t>Roy has been described as having given “significant contributions to the community, commitment to spiritual values, a belief in the potential of women, esteem for diversity, and respect for liberal arts education” (American Academy, 2010)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Roy’s Focusing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sz="2800" dirty="0" smtClean="0"/>
              <a:t>Roy is very focused on education, </a:t>
            </a:r>
            <a:r>
              <a:rPr lang="en-US" sz="2800" dirty="0" smtClean="0"/>
              <a:t>family, </a:t>
            </a:r>
            <a:r>
              <a:rPr lang="en-US" sz="2800" dirty="0" smtClean="0"/>
              <a:t>and religion. </a:t>
            </a:r>
          </a:p>
          <a:p>
            <a:r>
              <a:rPr lang="en-US" sz="2800" dirty="0" smtClean="0"/>
              <a:t>Roy believes </a:t>
            </a:r>
            <a:r>
              <a:rPr lang="en-US" sz="2800" dirty="0" smtClean="0"/>
              <a:t>that clinical </a:t>
            </a:r>
            <a:r>
              <a:rPr lang="en-US" sz="2800" dirty="0" smtClean="0"/>
              <a:t>experience </a:t>
            </a:r>
            <a:r>
              <a:rPr lang="en-US" sz="2800" dirty="0" smtClean="0"/>
              <a:t>is </a:t>
            </a:r>
            <a:r>
              <a:rPr lang="en-US" sz="2800" dirty="0" smtClean="0"/>
              <a:t>a critical role in nursing </a:t>
            </a:r>
            <a:r>
              <a:rPr lang="en-US" sz="2800" dirty="0" smtClean="0"/>
              <a:t>education</a:t>
            </a:r>
          </a:p>
          <a:p>
            <a:r>
              <a:rPr lang="en-US" sz="2800" dirty="0" smtClean="0"/>
              <a:t> Roy considers excellent mentors as she had </a:t>
            </a:r>
            <a:r>
              <a:rPr lang="en-US" sz="2800" dirty="0" smtClean="0"/>
              <a:t>crucial to nursing</a:t>
            </a:r>
            <a:endParaRPr lang="en-US" sz="2800" dirty="0" smtClean="0"/>
          </a:p>
          <a:p>
            <a:r>
              <a:rPr lang="en-US" sz="2800" dirty="0" smtClean="0"/>
              <a:t>Roy possesses a strong passion for nursing and helping women succeed (Jones, &amp;Bartlett). </a:t>
            </a:r>
          </a:p>
          <a:p>
            <a:r>
              <a:rPr lang="en-US" sz="2800" dirty="0" smtClean="0"/>
              <a:t>These aspects were a major influence on developing the Roy Adaptation </a:t>
            </a:r>
            <a:r>
              <a:rPr lang="en-US" sz="2800" dirty="0" smtClean="0"/>
              <a:t>Model</a:t>
            </a:r>
            <a:r>
              <a:rPr lang="en-US" sz="2800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Roy’s Main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sz="3000" dirty="0" smtClean="0"/>
              <a:t>Humans </a:t>
            </a:r>
            <a:r>
              <a:rPr lang="en-US" sz="3000" dirty="0"/>
              <a:t>are </a:t>
            </a:r>
            <a:r>
              <a:rPr lang="en-US" sz="3000" dirty="0" smtClean="0"/>
              <a:t>bio-psychosocial </a:t>
            </a:r>
            <a:r>
              <a:rPr lang="en-US" sz="3000" dirty="0"/>
              <a:t>adaptive </a:t>
            </a:r>
            <a:r>
              <a:rPr lang="en-US" sz="3000" dirty="0" smtClean="0"/>
              <a:t>systems.</a:t>
            </a:r>
            <a:endParaRPr lang="en-US" sz="3000" dirty="0"/>
          </a:p>
          <a:p>
            <a:pPr lvl="0"/>
            <a:endParaRPr lang="en-US" sz="3000" dirty="0" smtClean="0"/>
          </a:p>
          <a:p>
            <a:pPr lvl="0"/>
            <a:r>
              <a:rPr lang="en-US" sz="3000" dirty="0" smtClean="0"/>
              <a:t>Humans </a:t>
            </a:r>
            <a:r>
              <a:rPr lang="en-US" sz="3000" dirty="0"/>
              <a:t>cope with environmental change through the process of </a:t>
            </a:r>
            <a:r>
              <a:rPr lang="en-US" sz="3000" dirty="0" smtClean="0"/>
              <a:t>adaptation.</a:t>
            </a:r>
            <a:endParaRPr lang="en-US" sz="3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Roy’s Great Developments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4 Modes of Adaptation</a:t>
            </a:r>
          </a:p>
          <a:p>
            <a:pPr lvl="1"/>
            <a:r>
              <a:rPr lang="en-US" dirty="0" smtClean="0"/>
              <a:t>Physiologic, Self-Concept, Role Function, and Interdependent Modes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4 Domain Concepts are Present</a:t>
            </a:r>
          </a:p>
          <a:p>
            <a:pPr lvl="1"/>
            <a:r>
              <a:rPr lang="en-US" dirty="0" smtClean="0"/>
              <a:t>Person, Health, Environment, Nurses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6 Step Nursing Process</a:t>
            </a:r>
          </a:p>
          <a:p>
            <a:pPr lvl="1"/>
            <a:r>
              <a:rPr lang="en-US" sz="2600" dirty="0" smtClean="0"/>
              <a:t>Assessment of Behavior, Assessment of Stimuli, Nursing Diagnosis, Goal Setting, Intervention, and Evaluation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Roy is Really Know For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Roy is best known for her Adaptation Model. </a:t>
            </a:r>
          </a:p>
          <a:p>
            <a:r>
              <a:rPr lang="en-US" dirty="0" smtClean="0"/>
              <a:t>Roy developed this model as a </a:t>
            </a:r>
            <a:r>
              <a:rPr lang="en-US" dirty="0" smtClean="0"/>
              <a:t>graduate student at the University of California-Los Angeles. </a:t>
            </a:r>
            <a:endParaRPr lang="en-US" dirty="0" smtClean="0"/>
          </a:p>
          <a:p>
            <a:r>
              <a:rPr lang="en-US" dirty="0" smtClean="0"/>
              <a:t>Inspired by a seminar speakers challenge, asking Roy </a:t>
            </a:r>
            <a:r>
              <a:rPr lang="en-US" dirty="0" smtClean="0"/>
              <a:t>to come up with her own conceptual nursing model. </a:t>
            </a:r>
          </a:p>
          <a:p>
            <a:r>
              <a:rPr lang="en-US" dirty="0" smtClean="0"/>
              <a:t>The model was first published in 1970 in </a:t>
            </a:r>
            <a:r>
              <a:rPr lang="en-US" i="1" dirty="0" smtClean="0"/>
              <a:t>Nursing Outlook</a:t>
            </a:r>
            <a:r>
              <a:rPr lang="en-US" dirty="0" smtClean="0"/>
              <a:t>. </a:t>
            </a:r>
          </a:p>
          <a:p>
            <a:r>
              <a:rPr lang="en-US" dirty="0" smtClean="0"/>
              <a:t>Roy gives credit to Harry </a:t>
            </a:r>
            <a:r>
              <a:rPr lang="en-US" dirty="0" err="1" smtClean="0"/>
              <a:t>Helson’s</a:t>
            </a:r>
            <a:r>
              <a:rPr lang="en-US" dirty="0" smtClean="0"/>
              <a:t> model for shaping the way she thought early on in her nursing career. </a:t>
            </a:r>
          </a:p>
          <a:p>
            <a:r>
              <a:rPr lang="en-US" dirty="0" smtClean="0"/>
              <a:t>The Roy Adaptation Model is currently one of the most widely used conceptual nursing models around the world (Jones, &amp; Bartlett).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Roy’s Adaptation Model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794298" y="1975084"/>
            <a:ext cx="6780953" cy="3746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Roy’s Real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Providing a </a:t>
            </a:r>
            <a:r>
              <a:rPr lang="en-US" dirty="0"/>
              <a:t>comprehensive understanding of nursing from the prospective of </a:t>
            </a:r>
            <a:r>
              <a:rPr lang="en-US" dirty="0" smtClean="0"/>
              <a:t>adaptation</a:t>
            </a:r>
            <a:endParaRPr lang="en-US" dirty="0" smtClean="0"/>
          </a:p>
          <a:p>
            <a:pPr lvl="0"/>
            <a:r>
              <a:rPr lang="en-US" dirty="0" smtClean="0"/>
              <a:t>A person </a:t>
            </a:r>
            <a:r>
              <a:rPr lang="en-US" dirty="0"/>
              <a:t>is an open and adaptive system that uses coping skills to deal with </a:t>
            </a:r>
            <a:r>
              <a:rPr lang="en-US" dirty="0" smtClean="0"/>
              <a:t>stressors</a:t>
            </a:r>
            <a:endParaRPr lang="en-US" dirty="0"/>
          </a:p>
          <a:p>
            <a:pPr lvl="0"/>
            <a:r>
              <a:rPr lang="en-US" dirty="0" smtClean="0"/>
              <a:t>The “environment</a:t>
            </a:r>
            <a:r>
              <a:rPr lang="en-US" dirty="0"/>
              <a:t>” </a:t>
            </a:r>
            <a:r>
              <a:rPr lang="en-US" dirty="0" smtClean="0"/>
              <a:t>is </a:t>
            </a:r>
            <a:r>
              <a:rPr lang="en-US" dirty="0"/>
              <a:t>all circumstances, </a:t>
            </a:r>
            <a:r>
              <a:rPr lang="en-US" dirty="0" smtClean="0"/>
              <a:t>influences, </a:t>
            </a:r>
            <a:r>
              <a:rPr lang="en-US" dirty="0"/>
              <a:t>and conditions that affect and surround the behavior and development of a </a:t>
            </a:r>
            <a:r>
              <a:rPr lang="en-US" dirty="0" smtClean="0"/>
              <a:t>person</a:t>
            </a:r>
            <a:endParaRPr lang="en-US" dirty="0"/>
          </a:p>
          <a:p>
            <a:pPr lvl="0"/>
            <a:r>
              <a:rPr lang="en-US" dirty="0" smtClean="0"/>
              <a:t>The belief that </a:t>
            </a:r>
            <a:r>
              <a:rPr lang="en-US" dirty="0"/>
              <a:t>the individual and the environment are sources of stimuli that require modification to promote adaptation in the </a:t>
            </a:r>
            <a:r>
              <a:rPr lang="en-US" dirty="0" smtClean="0"/>
              <a:t>person</a:t>
            </a:r>
            <a:endParaRPr lang="en-US" dirty="0"/>
          </a:p>
          <a:p>
            <a:pPr lvl="0"/>
            <a:r>
              <a:rPr lang="en-US" dirty="0" smtClean="0"/>
              <a:t>If the </a:t>
            </a:r>
            <a:r>
              <a:rPr lang="en-US" dirty="0"/>
              <a:t>demands of the environmental stimuli are too high or the person’s adaptive mechanism are too low, the person’s behavioral responses are ineffective for </a:t>
            </a:r>
            <a:r>
              <a:rPr lang="en-US" dirty="0" smtClean="0"/>
              <a:t>coping</a:t>
            </a:r>
            <a:endParaRPr lang="en-US" dirty="0"/>
          </a:p>
          <a:p>
            <a:pPr lvl="0"/>
            <a:r>
              <a:rPr lang="en-US" dirty="0"/>
              <a:t>Effective adaptive responses promote the integrity of the individual by conserving energy and promoting the survival, growth, reproduction and mastery of the human </a:t>
            </a:r>
            <a:r>
              <a:rPr lang="en-US" dirty="0" smtClean="0"/>
              <a:t>system</a:t>
            </a:r>
            <a:endParaRPr lang="en-US" dirty="0"/>
          </a:p>
          <a:p>
            <a:pPr lvl="0"/>
            <a:r>
              <a:rPr lang="en-US" dirty="0"/>
              <a:t>Nursing promotes </a:t>
            </a:r>
            <a:r>
              <a:rPr lang="en-US" dirty="0" smtClean="0"/>
              <a:t>the person’s adaptation </a:t>
            </a:r>
            <a:r>
              <a:rPr lang="en-US" dirty="0"/>
              <a:t>and coping with progress toward </a:t>
            </a:r>
            <a:r>
              <a:rPr lang="en-US" dirty="0" smtClean="0"/>
              <a:t>integration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Roy’s Impact on </a:t>
            </a:r>
            <a:r>
              <a:rPr lang="en-US" dirty="0" smtClean="0"/>
              <a:t>Personal </a:t>
            </a:r>
            <a:r>
              <a:rPr lang="en-US" dirty="0" smtClean="0"/>
              <a:t>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 smtClean="0"/>
              <a:t>Part of the theory uses demonstrations with the six step nursing </a:t>
            </a:r>
            <a:r>
              <a:rPr lang="en-US" dirty="0" smtClean="0"/>
              <a:t>process</a:t>
            </a:r>
            <a:endParaRPr lang="en-US" dirty="0" smtClean="0"/>
          </a:p>
          <a:p>
            <a:pPr lvl="0"/>
            <a:r>
              <a:rPr lang="en-US" dirty="0" smtClean="0"/>
              <a:t>Manipulating the stimuli and not the </a:t>
            </a:r>
            <a:r>
              <a:rPr lang="en-US" dirty="0" smtClean="0"/>
              <a:t>person </a:t>
            </a:r>
            <a:r>
              <a:rPr lang="en-US" dirty="0" smtClean="0"/>
              <a:t>will enhance the interaction of the </a:t>
            </a:r>
            <a:r>
              <a:rPr lang="en-US" dirty="0" smtClean="0"/>
              <a:t>person </a:t>
            </a:r>
            <a:r>
              <a:rPr lang="en-US" dirty="0" smtClean="0"/>
              <a:t>with their </a:t>
            </a:r>
            <a:r>
              <a:rPr lang="en-US" dirty="0" smtClean="0"/>
              <a:t>environment</a:t>
            </a:r>
            <a:endParaRPr lang="en-US" dirty="0" smtClean="0"/>
          </a:p>
          <a:p>
            <a:pPr lvl="0"/>
            <a:r>
              <a:rPr lang="en-US" dirty="0" smtClean="0"/>
              <a:t>The adaption model </a:t>
            </a:r>
            <a:r>
              <a:rPr lang="en-US" dirty="0" smtClean="0"/>
              <a:t>assesses </a:t>
            </a:r>
            <a:r>
              <a:rPr lang="en-US" dirty="0" smtClean="0"/>
              <a:t>all </a:t>
            </a:r>
            <a:r>
              <a:rPr lang="en-US" dirty="0" smtClean="0"/>
              <a:t>of the </a:t>
            </a:r>
            <a:r>
              <a:rPr lang="en-US" dirty="0" smtClean="0"/>
              <a:t>persons’ behaviors</a:t>
            </a:r>
            <a:endParaRPr lang="en-US" dirty="0" smtClean="0"/>
          </a:p>
          <a:p>
            <a:pPr lvl="0"/>
            <a:r>
              <a:rPr lang="en-US" dirty="0" smtClean="0"/>
              <a:t>E</a:t>
            </a:r>
            <a:r>
              <a:rPr lang="en-US" dirty="0" smtClean="0"/>
              <a:t>mphasis </a:t>
            </a:r>
            <a:r>
              <a:rPr lang="en-US" dirty="0" smtClean="0"/>
              <a:t>is placed on identifying and reinforcing positive behaviors which will lead to a speedy </a:t>
            </a:r>
            <a:r>
              <a:rPr lang="en-US" dirty="0" smtClean="0"/>
              <a:t>recovery</a:t>
            </a:r>
            <a:endParaRPr lang="en-US" dirty="0" smtClean="0"/>
          </a:p>
          <a:p>
            <a:pPr lvl="0"/>
            <a:r>
              <a:rPr lang="en-US" dirty="0" smtClean="0"/>
              <a:t>Nursing emphasizes on strengthening, </a:t>
            </a:r>
            <a:r>
              <a:rPr lang="en-US" dirty="0" smtClean="0"/>
              <a:t>expanding, </a:t>
            </a:r>
            <a:r>
              <a:rPr lang="en-US" dirty="0" smtClean="0"/>
              <a:t>and improving upon the person’s coping abilities to improve the </a:t>
            </a:r>
            <a:r>
              <a:rPr lang="en-US" dirty="0" smtClean="0"/>
              <a:t>their</a:t>
            </a:r>
            <a:r>
              <a:rPr lang="en-US" dirty="0" smtClean="0"/>
              <a:t> wellness</a:t>
            </a:r>
            <a:endParaRPr lang="en-US" dirty="0" smtClean="0"/>
          </a:p>
          <a:p>
            <a:pPr lvl="0"/>
            <a:r>
              <a:rPr lang="en-US" dirty="0" smtClean="0"/>
              <a:t>The 4 adaptive modes contribute to </a:t>
            </a:r>
            <a:r>
              <a:rPr lang="en-US" dirty="0" smtClean="0"/>
              <a:t>health</a:t>
            </a:r>
            <a:r>
              <a:rPr lang="en-US" dirty="0" smtClean="0"/>
              <a:t>, quality of life, and dying with </a:t>
            </a:r>
            <a:r>
              <a:rPr lang="en-US" dirty="0" smtClean="0"/>
              <a:t>dignity</a:t>
            </a:r>
            <a:endParaRPr lang="en-US" dirty="0" smtClean="0"/>
          </a:p>
          <a:p>
            <a:pPr lvl="0"/>
            <a:r>
              <a:rPr lang="en-US" dirty="0" smtClean="0"/>
              <a:t>Nurse’s </a:t>
            </a:r>
            <a:r>
              <a:rPr lang="en-US" dirty="0" smtClean="0"/>
              <a:t>are able to review </a:t>
            </a:r>
            <a:r>
              <a:rPr lang="en-US" dirty="0" smtClean="0"/>
              <a:t>the behaviors and other factors of </a:t>
            </a:r>
            <a:r>
              <a:rPr lang="en-US" dirty="0" smtClean="0"/>
              <a:t>the person that </a:t>
            </a:r>
            <a:r>
              <a:rPr lang="en-US" dirty="0" smtClean="0"/>
              <a:t>may influence </a:t>
            </a:r>
            <a:r>
              <a:rPr lang="en-US" dirty="0" smtClean="0"/>
              <a:t>their adaption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535</TotalTime>
  <Words>740</Words>
  <Application>Microsoft Office PowerPoint</Application>
  <PresentationFormat>On-screen Show (4:3)</PresentationFormat>
  <Paragraphs>80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Solstice</vt:lpstr>
      <vt:lpstr>Sister Callista Roy</vt:lpstr>
      <vt:lpstr>Who Roy Really Is</vt:lpstr>
      <vt:lpstr>Roy’s Focusing Ideas</vt:lpstr>
      <vt:lpstr>Roy’s Main Concepts</vt:lpstr>
      <vt:lpstr>Roy’s Great Developments</vt:lpstr>
      <vt:lpstr>What Roy is Really Know For</vt:lpstr>
      <vt:lpstr>Roy’s Adaptation Model</vt:lpstr>
      <vt:lpstr>Roy’s Real Thoughts</vt:lpstr>
      <vt:lpstr>Roy’s Impact on Personal Care</vt:lpstr>
      <vt:lpstr>Roy’s Impact on Nursing</vt:lpstr>
      <vt:lpstr>Reflections on Roy</vt:lpstr>
      <vt:lpstr>Sister and Doctor Callista Roy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Sammi Jo Stefanski</dc:creator>
  <cp:lastModifiedBy>Sammi Jo Stefanski</cp:lastModifiedBy>
  <cp:revision>11</cp:revision>
  <dcterms:created xsi:type="dcterms:W3CDTF">2011-07-17T16:29:11Z</dcterms:created>
  <dcterms:modified xsi:type="dcterms:W3CDTF">2011-07-25T01:53:19Z</dcterms:modified>
</cp:coreProperties>
</file>