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2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4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35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7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88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405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4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1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11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40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111C9-00A1-4580-95ED-94D825BA41C7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3111C-6FAD-40D6-869D-6914521CE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10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Buspirone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Brand name is </a:t>
            </a:r>
            <a:r>
              <a:rPr lang="en-US" sz="2400" dirty="0" err="1" smtClean="0"/>
              <a:t>BuSpar</a:t>
            </a:r>
            <a:r>
              <a:rPr lang="en-US" sz="2400" dirty="0" smtClean="0"/>
              <a:t>, it is an </a:t>
            </a:r>
            <a:r>
              <a:rPr lang="en-US" sz="2400" dirty="0" err="1" smtClean="0"/>
              <a:t>nonbenzodiazepine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It is an anxiolytic drug that differs from the benzodiazepines.</a:t>
            </a:r>
          </a:p>
          <a:p>
            <a:r>
              <a:rPr lang="en-US" sz="2400" dirty="0" smtClean="0"/>
              <a:t>It is not a central nervous system depressant.</a:t>
            </a:r>
          </a:p>
          <a:p>
            <a:r>
              <a:rPr lang="en-US" sz="2400" dirty="0" smtClean="0"/>
              <a:t>The drug binds with high affinity to receptors for dopamine.  It does not bind to receptors for GABA or benzodiazepines. </a:t>
            </a:r>
          </a:p>
          <a:p>
            <a:r>
              <a:rPr lang="en-US" sz="2400" dirty="0" smtClean="0"/>
              <a:t>Used to treat anxiety disorders.  </a:t>
            </a:r>
          </a:p>
          <a:p>
            <a:r>
              <a:rPr lang="en-US" sz="2400" dirty="0" smtClean="0"/>
              <a:t>In treating anxiety it is just as effective as benzodiazepines and has three advantages which include: does not cause sedation, has no abuse potential, and does not intensify the effects of CNS depressants.</a:t>
            </a:r>
          </a:p>
          <a:p>
            <a:r>
              <a:rPr lang="en-US" sz="2400" dirty="0" smtClean="0"/>
              <a:t>The major disadvantage is that anxiolytic effects develop slowly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- initial responses take a week to appear, and several more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weeks must pass before responses peak.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8009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Buspirone</a:t>
            </a:r>
            <a:r>
              <a:rPr lang="en-US" dirty="0" smtClean="0"/>
              <a:t>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It is not suitable for PRN use or for patients who need immediate relief.</a:t>
            </a:r>
          </a:p>
          <a:p>
            <a:r>
              <a:rPr lang="en-US" sz="2400" dirty="0" smtClean="0"/>
              <a:t>It is labeled only for short-term treatment of anxiety.</a:t>
            </a:r>
          </a:p>
          <a:p>
            <a:r>
              <a:rPr lang="en-US" sz="2400" dirty="0" smtClean="0"/>
              <a:t>It is an attractive alternative to benzodiazepines in patients that require long-term therapy but cannot tolerate benzodiazepine-induced sedation and psychomotor slowing.  </a:t>
            </a:r>
          </a:p>
          <a:p>
            <a:r>
              <a:rPr lang="en-US" sz="2400" dirty="0" smtClean="0"/>
              <a:t>Preparations, Dosage, and Administration:</a:t>
            </a:r>
          </a:p>
          <a:p>
            <a:pPr marL="0" indent="0">
              <a:buNone/>
            </a:pPr>
            <a:r>
              <a:rPr lang="en-US" sz="2400" dirty="0" smtClean="0"/>
              <a:t>     - </a:t>
            </a:r>
            <a:r>
              <a:rPr lang="en-US" sz="2400" dirty="0" err="1" smtClean="0"/>
              <a:t>Buspirone</a:t>
            </a:r>
            <a:r>
              <a:rPr lang="en-US" sz="2400" dirty="0" smtClean="0"/>
              <a:t> tablets are available in five strengths: 5, 7.5, 10,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15, and 30 mg. The initial dosage is 5 mg 3 times a day.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Dosage may be increased to a maximum of 60mg/day.</a:t>
            </a:r>
          </a:p>
          <a:p>
            <a:r>
              <a:rPr lang="en-US" sz="2400" dirty="0" smtClean="0"/>
              <a:t>It is well absorbed in following oral administration but undergoes extensive metabolism on its first pass through the liver.</a:t>
            </a:r>
          </a:p>
          <a:p>
            <a:r>
              <a:rPr lang="en-US" sz="2400" dirty="0" smtClean="0"/>
              <a:t>Administration with food delays absorption but enhances bioavailability.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2805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Buspirone</a:t>
            </a:r>
            <a:r>
              <a:rPr lang="en-US" sz="3200" dirty="0" smtClean="0"/>
              <a:t>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Adverse effects: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- The most common side effects are dizziness, nausea,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headache, nervousness, lightheadedness, and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excitement.  </a:t>
            </a:r>
          </a:p>
          <a:p>
            <a:r>
              <a:rPr lang="en-US" sz="2400" dirty="0" smtClean="0"/>
              <a:t>Drug and Food Interactions: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- Levels of </a:t>
            </a:r>
            <a:r>
              <a:rPr lang="en-US" sz="2400" dirty="0" err="1" smtClean="0"/>
              <a:t>buspirone</a:t>
            </a:r>
            <a:r>
              <a:rPr lang="en-US" sz="2400" dirty="0" smtClean="0"/>
              <a:t> can be greatly increased (5- to 13- fold)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by erythromycin and ketoconazole.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- Levels can be increased by grapefruit juice.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- Elevated levels may cause drowsiness and subjective effects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(</a:t>
            </a:r>
            <a:r>
              <a:rPr lang="en-US" sz="2400" dirty="0" err="1" smtClean="0"/>
              <a:t>dysphoria</a:t>
            </a:r>
            <a:r>
              <a:rPr lang="en-US" sz="2400" dirty="0" smtClean="0"/>
              <a:t>, feeling “spacey”). 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7588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Buspirone</a:t>
            </a:r>
            <a:r>
              <a:rPr lang="en-US" sz="3200" dirty="0" smtClean="0"/>
              <a:t> Cont.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 smtClean="0"/>
              <a:t>Buspirone</a:t>
            </a:r>
            <a:r>
              <a:rPr lang="en-US" sz="2400" dirty="0" smtClean="0"/>
              <a:t> has been used for up to a year without evidence of tolerance, physical dependence, or </a:t>
            </a:r>
            <a:r>
              <a:rPr lang="en-US" sz="2400" dirty="0" err="1" smtClean="0"/>
              <a:t>psychologic</a:t>
            </a:r>
            <a:r>
              <a:rPr lang="en-US" sz="2400" dirty="0" smtClean="0"/>
              <a:t> dependence.</a:t>
            </a:r>
          </a:p>
          <a:p>
            <a:r>
              <a:rPr lang="en-US" sz="2400" dirty="0" smtClean="0"/>
              <a:t>No withdrawal symptoms have been observed upon termination.</a:t>
            </a:r>
          </a:p>
          <a:p>
            <a:r>
              <a:rPr lang="en-US" sz="2400" dirty="0" smtClean="0"/>
              <a:t>There is no cross-tolerance or cross-dependence between </a:t>
            </a:r>
            <a:r>
              <a:rPr lang="en-US" sz="2400" dirty="0" err="1" smtClean="0"/>
              <a:t>buspirone</a:t>
            </a:r>
            <a:r>
              <a:rPr lang="en-US" sz="2400" dirty="0" smtClean="0"/>
              <a:t> and the sedative hypnotics.</a:t>
            </a:r>
          </a:p>
          <a:p>
            <a:r>
              <a:rPr lang="en-US" sz="2400" dirty="0" smtClean="0"/>
              <a:t>It appears to have not potential for abuse, and hence is not regulated under the Controlled Substances Act. 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Reference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Lehne</a:t>
            </a:r>
            <a:r>
              <a:rPr lang="en-US" sz="2400" dirty="0" smtClean="0"/>
              <a:t>, R. A. (2010). </a:t>
            </a:r>
            <a:r>
              <a:rPr lang="en-US" sz="2400" i="1" dirty="0" smtClean="0"/>
              <a:t>Pharmacology for nursing care (7</a:t>
            </a:r>
            <a:r>
              <a:rPr lang="en-US" sz="2400" i="1" baseline="30000" dirty="0" smtClean="0"/>
              <a:t>th</a:t>
            </a:r>
            <a:r>
              <a:rPr lang="en-US" sz="2400" i="1" dirty="0" smtClean="0"/>
              <a:t> ed.)</a:t>
            </a:r>
            <a:r>
              <a:rPr lang="en-US" sz="2400" dirty="0" smtClean="0"/>
              <a:t>. St. 	Louis, MO: Saunders Elsevier. </a:t>
            </a:r>
          </a:p>
        </p:txBody>
      </p:sp>
    </p:spTree>
    <p:extLst>
      <p:ext uri="{BB962C8B-B14F-4D97-AF65-F5344CB8AC3E}">
        <p14:creationId xmlns:p14="http://schemas.microsoft.com/office/powerpoint/2010/main" val="3088862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427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Buspirone </vt:lpstr>
      <vt:lpstr>Buspirone Cont.</vt:lpstr>
      <vt:lpstr>Buspirone Cont.</vt:lpstr>
      <vt:lpstr>Buspirone Cont.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Buspirone</dc:title>
  <dc:creator>labuser #17</dc:creator>
  <cp:lastModifiedBy>labuser #17</cp:lastModifiedBy>
  <cp:revision>4</cp:revision>
  <dcterms:created xsi:type="dcterms:W3CDTF">2013-02-20T17:09:51Z</dcterms:created>
  <dcterms:modified xsi:type="dcterms:W3CDTF">2013-02-20T17:44:08Z</dcterms:modified>
</cp:coreProperties>
</file>