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6" r:id="rId6"/>
    <p:sldId id="260" r:id="rId7"/>
    <p:sldId id="261" r:id="rId8"/>
    <p:sldId id="267" r:id="rId9"/>
    <p:sldId id="262" r:id="rId10"/>
    <p:sldId id="263" r:id="rId11"/>
    <p:sldId id="264" r:id="rId12"/>
    <p:sldId id="265"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613" autoAdjust="0"/>
  </p:normalViewPr>
  <p:slideViewPr>
    <p:cSldViewPr>
      <p:cViewPr>
        <p:scale>
          <a:sx n="78" d="100"/>
          <a:sy n="78" d="100"/>
        </p:scale>
        <p:origin x="-834" y="24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7C5541CB-3FE0-4064-864D-4D7745C9003C}" type="datetimeFigureOut">
              <a:rPr lang="en-US"/>
              <a:pPr>
                <a:defRPr/>
              </a:pPr>
              <a:t>12/6/2010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33C937F8-D3AE-4147-9181-B9225F59F7B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 of this presentation</a:t>
            </a:r>
            <a:r>
              <a:rPr lang="en-US" baseline="0" dirty="0" smtClean="0"/>
              <a:t> is to provide information on Sarah Bush Lincoln hospital, The Joint Commission, and the correlation of the use of certain protocols pertaining to heart failure patients. Along with understanding if </a:t>
            </a:r>
            <a:r>
              <a:rPr lang="en-US" dirty="0" smtClean="0"/>
              <a:t>research and research guidelines are used </a:t>
            </a:r>
            <a:r>
              <a:rPr lang="en-US" baseline="0" dirty="0" smtClean="0"/>
              <a:t>as </a:t>
            </a:r>
            <a:r>
              <a:rPr lang="en-US" dirty="0" smtClean="0"/>
              <a:t>part of their practice and protocols. Each protocol</a:t>
            </a:r>
            <a:r>
              <a:rPr lang="en-US" baseline="0" dirty="0" smtClean="0"/>
              <a:t> that Sarah Bush Lincoln hospital and The Joint Commission follows are explained in order to understand why each of the four specific protocols are practiced and their benefits, followed by the supporting research data that focused solely on the hospitals ability to accurately and effectively comply to the protocols and its comparison to nationally gathered numbers. </a:t>
            </a:r>
            <a:endParaRPr lang="en-US" dirty="0"/>
          </a:p>
        </p:txBody>
      </p:sp>
      <p:sp>
        <p:nvSpPr>
          <p:cNvPr id="4" name="Slide Number Placeholder 3"/>
          <p:cNvSpPr>
            <a:spLocks noGrp="1"/>
          </p:cNvSpPr>
          <p:nvPr>
            <p:ph type="sldNum" sz="quarter" idx="10"/>
          </p:nvPr>
        </p:nvSpPr>
        <p:spPr/>
        <p:txBody>
          <a:bodyPr/>
          <a:lstStyle/>
          <a:p>
            <a:pPr>
              <a:defRPr/>
            </a:pPr>
            <a:fld id="{33C937F8-D3AE-4147-9181-B9225F59F7BF}" type="slidenum">
              <a:rPr lang="en-US" smtClean="0"/>
              <a:pPr>
                <a:defRPr/>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Sarah Bush Lincoln is located in Mattoon Illinois and is a non-for-profit hospital that never turns away a patient, because of inability to pay (Sarah Bush Lincoln, 2010). The hospital has a total of 128 beds throughout the facility (Sarah Bush Lincoln, 2010). Sarah Bush Lincoln employs  about 1600 area residents, with 145 provides representing 28 specialties (Sarah Bush Lincoln, 2010).  In the fiscal 2009 year Sarah Bush Lincoln had 7,167 inpatients and 417,652 outpatients (Sarah Bush Lincoln, 2010). </a:t>
            </a:r>
          </a:p>
        </p:txBody>
      </p:sp>
      <p:sp>
        <p:nvSpPr>
          <p:cNvPr id="22532" name="Slide Number Placeholder 3"/>
          <p:cNvSpPr>
            <a:spLocks noGrp="1"/>
          </p:cNvSpPr>
          <p:nvPr>
            <p:ph type="sldNum" sz="quarter" idx="5"/>
          </p:nvPr>
        </p:nvSpPr>
        <p:spPr bwMode="auto">
          <a:noFill/>
          <a:ln>
            <a:miter lim="800000"/>
            <a:headEnd/>
            <a:tailEnd/>
          </a:ln>
        </p:spPr>
        <p:txBody>
          <a:bodyPr/>
          <a:lstStyle/>
          <a:p>
            <a:fld id="{09ACE3A5-F3F8-4A8C-82DB-121B213276E7}" type="slidenum">
              <a:rPr lang="en-US"/>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Joint Commission uses four core measure standards for heart failure. The first is discharge instruction, which has six instructions that the hospital must go through with the patients (The Joint Commission, 2002). The instructions </a:t>
            </a:r>
            <a:r>
              <a:rPr lang="en-US" dirty="0" smtClean="0"/>
              <a:t>include an </a:t>
            </a:r>
            <a:r>
              <a:rPr lang="en-US" dirty="0" smtClean="0"/>
              <a:t>understanding </a:t>
            </a:r>
            <a:r>
              <a:rPr lang="en-US" dirty="0" smtClean="0"/>
              <a:t>of the </a:t>
            </a:r>
            <a:r>
              <a:rPr lang="en-US" dirty="0" smtClean="0"/>
              <a:t>prognosis of heart failure, the rationale for pharmacotherapy and prescribed medication regimen, dietary restrictions, activity recommendations, and the signs and symptoms of deteriorating condition (The Joint Commission, 2002).  The second </a:t>
            </a:r>
            <a:r>
              <a:rPr lang="en-US" dirty="0" smtClean="0"/>
              <a:t>is </a:t>
            </a:r>
            <a:r>
              <a:rPr lang="en-US" dirty="0" smtClean="0"/>
              <a:t>LVF or left ventricular performance assessment. “The combined use of history, physical examination, chest x-ray, and electrocardiography cannot reliably distinguish between the major categories of HF: left ventricular systolic dysfunction, left ventricular diastolic dysfunction, or a non-cardiac etiology”(The Joint Commission, 2002, p.27). </a:t>
            </a:r>
          </a:p>
        </p:txBody>
      </p:sp>
      <p:sp>
        <p:nvSpPr>
          <p:cNvPr id="23556" name="Slide Number Placeholder 3"/>
          <p:cNvSpPr>
            <a:spLocks noGrp="1"/>
          </p:cNvSpPr>
          <p:nvPr>
            <p:ph type="sldNum" sz="quarter" idx="5"/>
          </p:nvPr>
        </p:nvSpPr>
        <p:spPr bwMode="auto">
          <a:noFill/>
          <a:ln>
            <a:miter lim="800000"/>
            <a:headEnd/>
            <a:tailEnd/>
          </a:ln>
        </p:spPr>
        <p:txBody>
          <a:bodyPr/>
          <a:lstStyle/>
          <a:p>
            <a:fld id="{A5326631-8463-4AAA-A6D8-2E9FAA83445F}" type="slidenum">
              <a:rPr lang="en-US"/>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marL="0" lvl="1" eaLnBrk="1" hangingPunct="1">
              <a:spcBef>
                <a:spcPct val="0"/>
              </a:spcBef>
            </a:pPr>
            <a:r>
              <a:rPr lang="en-US" dirty="0" smtClean="0"/>
              <a:t>The third </a:t>
            </a:r>
            <a:r>
              <a:rPr lang="en-US" dirty="0" smtClean="0"/>
              <a:t>is a </a:t>
            </a:r>
            <a:r>
              <a:rPr lang="en-US" dirty="0" err="1" smtClean="0"/>
              <a:t>angiotensin</a:t>
            </a:r>
            <a:r>
              <a:rPr lang="en-US" dirty="0" smtClean="0"/>
              <a:t> converting </a:t>
            </a:r>
            <a:r>
              <a:rPr lang="en-US" dirty="0" smtClean="0"/>
              <a:t>enzyme evaluation </a:t>
            </a:r>
            <a:r>
              <a:rPr lang="en-US" dirty="0" smtClean="0"/>
              <a:t>for left ventricular systolic dysfunction. This assesses whether </a:t>
            </a:r>
            <a:r>
              <a:rPr lang="en-US" dirty="0" smtClean="0"/>
              <a:t>ACEI medications </a:t>
            </a:r>
            <a:r>
              <a:rPr lang="en-US" dirty="0" smtClean="0"/>
              <a:t>were appropriately prescribed at discharge (The Joint Commission, 2002). The fourth and final core measure is adult smoking cessation </a:t>
            </a:r>
            <a:r>
              <a:rPr lang="en-US" dirty="0" smtClean="0"/>
              <a:t>advice/counseling. One </a:t>
            </a:r>
            <a:r>
              <a:rPr lang="en-US" dirty="0" smtClean="0"/>
              <a:t>third to one half of cardiovascular patients begin smoking again within </a:t>
            </a:r>
            <a:r>
              <a:rPr lang="en-US" dirty="0" smtClean="0"/>
              <a:t>six </a:t>
            </a:r>
            <a:r>
              <a:rPr lang="en-US" dirty="0" smtClean="0"/>
              <a:t>to 12 months of their </a:t>
            </a:r>
            <a:r>
              <a:rPr lang="en-US" dirty="0" smtClean="0"/>
              <a:t>diagnosis, </a:t>
            </a:r>
            <a:r>
              <a:rPr lang="en-US" dirty="0" smtClean="0"/>
              <a:t>it is important to provide cessation advice and/or </a:t>
            </a:r>
            <a:r>
              <a:rPr lang="en-US" dirty="0" smtClean="0"/>
              <a:t>counseling to</a:t>
            </a:r>
            <a:r>
              <a:rPr lang="en-US" baseline="0" dirty="0" smtClean="0"/>
              <a:t> the patient to prevent further complications.</a:t>
            </a:r>
            <a:r>
              <a:rPr lang="en-US" dirty="0" smtClean="0"/>
              <a:t> </a:t>
            </a:r>
            <a:r>
              <a:rPr lang="en-US" dirty="0" smtClean="0"/>
              <a:t>(The Joint Commission, 2002). </a:t>
            </a:r>
          </a:p>
          <a:p>
            <a:pPr eaLnBrk="1" hangingPunct="1">
              <a:spcBef>
                <a:spcPct val="0"/>
              </a:spcBef>
            </a:pPr>
            <a:endParaRPr lang="en-US" dirty="0" smtClean="0"/>
          </a:p>
          <a:p>
            <a:pPr eaLnBrk="1" hangingPunct="1">
              <a:spcBef>
                <a:spcPct val="0"/>
              </a:spcBef>
            </a:pPr>
            <a:r>
              <a:rPr lang="en-US" dirty="0" smtClean="0"/>
              <a:t> </a:t>
            </a:r>
          </a:p>
          <a:p>
            <a:pPr eaLnBrk="1" hangingPunct="1">
              <a:spcBef>
                <a:spcPct val="0"/>
              </a:spcBef>
            </a:pPr>
            <a:endParaRPr lang="en-US" dirty="0" smtClean="0"/>
          </a:p>
        </p:txBody>
      </p:sp>
      <p:sp>
        <p:nvSpPr>
          <p:cNvPr id="24580" name="Slide Number Placeholder 3"/>
          <p:cNvSpPr>
            <a:spLocks noGrp="1"/>
          </p:cNvSpPr>
          <p:nvPr>
            <p:ph type="sldNum" sz="quarter" idx="5"/>
          </p:nvPr>
        </p:nvSpPr>
        <p:spPr bwMode="auto">
          <a:noFill/>
          <a:ln>
            <a:miter lim="800000"/>
            <a:headEnd/>
            <a:tailEnd/>
          </a:ln>
        </p:spPr>
        <p:txBody>
          <a:bodyPr/>
          <a:lstStyle/>
          <a:p>
            <a:fld id="{BEBCF982-F185-4C06-8A76-84EB12F6661A}" type="slidenum">
              <a:rPr lang="en-US"/>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Overall, </a:t>
            </a:r>
            <a:r>
              <a:rPr lang="en-US" dirty="0" smtClean="0"/>
              <a:t>the </a:t>
            </a:r>
            <a:r>
              <a:rPr lang="en-US" dirty="0" smtClean="0"/>
              <a:t>Sarah Bush Lincoln Center in Mattoon has higher percentage rates </a:t>
            </a:r>
            <a:r>
              <a:rPr lang="en-US" dirty="0" smtClean="0"/>
              <a:t>than</a:t>
            </a:r>
            <a:r>
              <a:rPr lang="en-US" baseline="0" dirty="0" smtClean="0"/>
              <a:t> that</a:t>
            </a:r>
            <a:r>
              <a:rPr lang="en-US" dirty="0" smtClean="0"/>
              <a:t> </a:t>
            </a:r>
            <a:r>
              <a:rPr lang="en-US" dirty="0" smtClean="0"/>
              <a:t>the national average for treating patients with heart failure</a:t>
            </a:r>
            <a:r>
              <a:rPr lang="en-US" dirty="0" smtClean="0"/>
              <a:t>. On</a:t>
            </a:r>
            <a:r>
              <a:rPr lang="en-US" baseline="0" dirty="0" smtClean="0"/>
              <a:t> a regional level comparison it faired average across the board with </a:t>
            </a:r>
            <a:r>
              <a:rPr lang="en-US" baseline="0" dirty="0" err="1" smtClean="0"/>
              <a:t>Provena</a:t>
            </a:r>
            <a:r>
              <a:rPr lang="en-US" baseline="0" dirty="0" smtClean="0"/>
              <a:t> Covenant Medical Center and Carle Foundation hospital. Carle had the only </a:t>
            </a:r>
            <a:r>
              <a:rPr lang="en-US" baseline="0" dirty="0" err="1" smtClean="0"/>
              <a:t>slighty</a:t>
            </a:r>
            <a:r>
              <a:rPr lang="en-US" baseline="0" dirty="0" smtClean="0"/>
              <a:t> higher </a:t>
            </a:r>
            <a:r>
              <a:rPr lang="en-US" baseline="0" dirty="0" err="1" smtClean="0"/>
              <a:t>avergage</a:t>
            </a:r>
            <a:r>
              <a:rPr lang="en-US" baseline="0" dirty="0" smtClean="0"/>
              <a:t> for the LVF assessment being 100% and </a:t>
            </a:r>
            <a:r>
              <a:rPr lang="en-US" baseline="0" dirty="0" err="1" smtClean="0"/>
              <a:t>Provena</a:t>
            </a:r>
            <a:r>
              <a:rPr lang="en-US" baseline="0" dirty="0" smtClean="0"/>
              <a:t> and Sarah Bush at 99% (The Joint </a:t>
            </a:r>
            <a:r>
              <a:rPr lang="en-US" baseline="0" dirty="0" err="1" smtClean="0"/>
              <a:t>Commision</a:t>
            </a:r>
            <a:r>
              <a:rPr lang="en-US" baseline="0" dirty="0" smtClean="0"/>
              <a:t>, 2010).</a:t>
            </a:r>
            <a:endParaRPr lang="en-US" dirty="0" smtClean="0"/>
          </a:p>
        </p:txBody>
      </p:sp>
      <p:sp>
        <p:nvSpPr>
          <p:cNvPr id="25604" name="Slide Number Placeholder 3"/>
          <p:cNvSpPr>
            <a:spLocks noGrp="1"/>
          </p:cNvSpPr>
          <p:nvPr>
            <p:ph type="sldNum" sz="quarter" idx="5"/>
          </p:nvPr>
        </p:nvSpPr>
        <p:spPr bwMode="auto">
          <a:noFill/>
          <a:ln>
            <a:miter lim="800000"/>
            <a:headEnd/>
            <a:tailEnd/>
          </a:ln>
        </p:spPr>
        <p:txBody>
          <a:bodyPr/>
          <a:lstStyle/>
          <a:p>
            <a:fld id="{1990410B-98B4-4211-873A-D51A2FAF69A0}" type="slidenum">
              <a:rPr lang="en-US"/>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3C937F8-D3AE-4147-9181-B9225F59F7BF}"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There are four main protocols that Sarah Bush hospital takes upon a patient entering and getting discharged. Then it is monitored by a quality report done by the Joint Commission. Upon discharge, the hospital is required to give the patient who has experienced heart failure a prescription for either an ACE inhibitor, or a ARB. When given early this can drastically reduce their risk of death from future heart attacks(The Joint Commission, 2010).  Smoking cessation is another key component that is monitored in order to help prevent or increase the risk blood clots and heart disease, in turn can ultimately lead to heart attack, heart failure, and stroke. In depth, discharge instructions are given in order to help the patient manage their symptoms when they return home, such as activity level, diet, medications, weight, follow up appointments, and what do to if symptoms get worse. Finally, an important test is done to check how your heart is pumping. This test is called an “evaluation of the left ventricular systolic function.” It can tell your health care provider whether the left side of your heart is pumping properly (The Joint Commission, 2010).</a:t>
            </a:r>
          </a:p>
          <a:p>
            <a:endParaRPr lang="en-US" dirty="0" smtClean="0"/>
          </a:p>
        </p:txBody>
      </p:sp>
      <p:sp>
        <p:nvSpPr>
          <p:cNvPr id="26628" name="Slide Number Placeholder 3"/>
          <p:cNvSpPr>
            <a:spLocks noGrp="1"/>
          </p:cNvSpPr>
          <p:nvPr>
            <p:ph type="sldNum" sz="quarter" idx="5"/>
          </p:nvPr>
        </p:nvSpPr>
        <p:spPr bwMode="auto">
          <a:noFill/>
          <a:ln>
            <a:miter lim="800000"/>
            <a:headEnd/>
            <a:tailEnd/>
          </a:ln>
        </p:spPr>
        <p:txBody>
          <a:bodyPr/>
          <a:lstStyle/>
          <a:p>
            <a:fld id="{902ED671-852C-4831-B6D9-159F2C6923E1}"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smtClean="0"/>
            </a:lvl1pPr>
          </a:lstStyle>
          <a:p>
            <a:pPr>
              <a:defRPr/>
            </a:pPr>
            <a:fld id="{F69B290C-E62C-401D-974E-22836EE0C7A1}" type="datetimeFigureOut">
              <a:rPr lang="en-US"/>
              <a:pPr>
                <a:defRPr/>
              </a:pPr>
              <a:t>12/6/2010</a:t>
            </a:fld>
            <a:endParaRPr lang="en-US"/>
          </a:p>
        </p:txBody>
      </p:sp>
      <p:sp>
        <p:nvSpPr>
          <p:cNvPr id="6" name="Footer Placeholder 1"/>
          <p:cNvSpPr>
            <a:spLocks noGrp="1"/>
          </p:cNvSpPr>
          <p:nvPr>
            <p:ph type="ftr" sz="quarter" idx="11"/>
          </p:nvPr>
        </p:nvSpPr>
        <p:spPr/>
        <p:txBody>
          <a:bodyPr/>
          <a:lstStyle>
            <a:lvl1pPr>
              <a:defRPr smtClean="0"/>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smtClean="0"/>
            </a:lvl1pPr>
          </a:lstStyle>
          <a:p>
            <a:pPr>
              <a:defRPr/>
            </a:pPr>
            <a:fld id="{937ADD7E-783F-43B5-BDC6-650736DD1AF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30984267-3BB3-4E1E-B499-85ACA9A60014}" type="datetimeFigureOut">
              <a:rPr lang="en-US"/>
              <a:pPr>
                <a:defRPr/>
              </a:pPr>
              <a:t>12/6/2010</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7FCBE303-AD35-4A93-BDFB-3851FA9E752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a:defRPr/>
            </a:pPr>
            <a:fld id="{4FD9A519-79A1-4604-BF46-EA1EF17A1220}" type="datetimeFigureOut">
              <a:rPr lang="en-US"/>
              <a:pPr>
                <a:defRPr/>
              </a:pPr>
              <a:t>12/6/2010</a:t>
            </a:fld>
            <a:endParaRPr lang="en-US"/>
          </a:p>
        </p:txBody>
      </p:sp>
      <p:sp>
        <p:nvSpPr>
          <p:cNvPr id="5" name="Footer Placeholder 4"/>
          <p:cNvSpPr>
            <a:spLocks noGrp="1"/>
          </p:cNvSpPr>
          <p:nvPr>
            <p:ph type="ftr" sz="quarter" idx="11"/>
          </p:nvPr>
        </p:nvSpPr>
        <p:spPr/>
        <p:txBody>
          <a:bodyPr/>
          <a:lstStyle>
            <a:lvl1pPr>
              <a:defRPr smtClean="0"/>
            </a:lvl1pPr>
          </a:lstStyle>
          <a:p>
            <a:pPr>
              <a:defRPr/>
            </a:pP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86DE3ED3-564B-48FE-9440-2B7BAEAB5FE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smtClean="0"/>
            </a:lvl1pPr>
          </a:lstStyle>
          <a:p>
            <a:pPr>
              <a:defRPr/>
            </a:pPr>
            <a:fld id="{42112BC1-E87D-40CC-831D-EED84CDC7BDB}" type="datetimeFigureOut">
              <a:rPr lang="en-US"/>
              <a:pPr>
                <a:defRPr/>
              </a:pPr>
              <a:t>12/6/2010</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smtClean="0"/>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smtClean="0"/>
            </a:lvl1pPr>
          </a:lstStyle>
          <a:p>
            <a:pPr>
              <a:defRPr/>
            </a:pPr>
            <a:fld id="{6631B29C-9C76-4FDA-8442-C1D4844B377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smtClean="0"/>
            </a:lvl1pPr>
          </a:lstStyle>
          <a:p>
            <a:pPr>
              <a:defRPr/>
            </a:pPr>
            <a:fld id="{CC6B5BD3-3B86-48A5-9BB1-CFF7EE337E32}" type="datetimeFigureOut">
              <a:rPr lang="en-US"/>
              <a:pPr>
                <a:defRPr/>
              </a:pPr>
              <a:t>12/6/2010</a:t>
            </a:fld>
            <a:endParaRPr lang="en-US"/>
          </a:p>
        </p:txBody>
      </p:sp>
      <p:sp>
        <p:nvSpPr>
          <p:cNvPr id="7" name="Footer Placeholder 10"/>
          <p:cNvSpPr>
            <a:spLocks noGrp="1"/>
          </p:cNvSpPr>
          <p:nvPr>
            <p:ph type="ftr" sz="quarter" idx="11"/>
          </p:nvPr>
        </p:nvSpPr>
        <p:spPr/>
        <p:txBody>
          <a:bodyPr/>
          <a:lstStyle>
            <a:lvl1pPr>
              <a:defRPr smtClean="0"/>
            </a:lvl1pPr>
          </a:lstStyle>
          <a:p>
            <a:pPr>
              <a:defRPr/>
            </a:pPr>
            <a:endParaRPr lang="en-US"/>
          </a:p>
        </p:txBody>
      </p:sp>
      <p:sp>
        <p:nvSpPr>
          <p:cNvPr id="9" name="Slide Number Placeholder 15"/>
          <p:cNvSpPr>
            <a:spLocks noGrp="1"/>
          </p:cNvSpPr>
          <p:nvPr>
            <p:ph type="sldNum" sz="quarter" idx="12"/>
          </p:nvPr>
        </p:nvSpPr>
        <p:spPr/>
        <p:txBody>
          <a:bodyPr/>
          <a:lstStyle>
            <a:lvl1pPr>
              <a:defRPr smtClean="0"/>
            </a:lvl1pPr>
          </a:lstStyle>
          <a:p>
            <a:pPr>
              <a:defRPr/>
            </a:pPr>
            <a:fld id="{71C80562-CF74-4EB1-9C0C-3AF999EAE6F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871FE018-B00C-44B7-9E55-172390062F3D}" type="datetimeFigureOut">
              <a:rPr lang="en-US"/>
              <a:pPr>
                <a:defRPr/>
              </a:pPr>
              <a:t>12/6/2010</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21722518-5ADF-41B1-94A4-6FECF3237D6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smtClean="0"/>
            </a:lvl1pPr>
          </a:lstStyle>
          <a:p>
            <a:pPr>
              <a:defRPr/>
            </a:pPr>
            <a:fld id="{54CEA3A6-7C72-440A-9940-BFA6357260C0}" type="datetimeFigureOut">
              <a:rPr lang="en-US"/>
              <a:pPr>
                <a:defRPr/>
              </a:pPr>
              <a:t>12/6/2010</a:t>
            </a:fld>
            <a:endParaRPr lang="en-US"/>
          </a:p>
        </p:txBody>
      </p:sp>
      <p:sp>
        <p:nvSpPr>
          <p:cNvPr id="9" name="Footer Placeholder 5"/>
          <p:cNvSpPr>
            <a:spLocks noGrp="1"/>
          </p:cNvSpPr>
          <p:nvPr>
            <p:ph type="ftr" sz="quarter" idx="11"/>
          </p:nvPr>
        </p:nvSpPr>
        <p:spPr/>
        <p:txBody>
          <a:bodyPr/>
          <a:lstStyle>
            <a:lvl1pPr>
              <a:defRPr smtClean="0"/>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smtClean="0"/>
            </a:lvl1pPr>
          </a:lstStyle>
          <a:p>
            <a:pPr>
              <a:defRPr/>
            </a:pPr>
            <a:fld id="{1B6E3870-850E-4300-9A97-D65D6DA47F0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00613D36-9DAB-42B4-BC16-7F5F332A6F7B}" type="datetimeFigureOut">
              <a:rPr lang="en-US"/>
              <a:pPr>
                <a:defRPr/>
              </a:pPr>
              <a:t>12/6/2010</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151D409F-9695-41A3-A4A1-D7F76F8FCBA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smtClean="0"/>
            </a:lvl1pPr>
          </a:lstStyle>
          <a:p>
            <a:pPr>
              <a:defRPr/>
            </a:pPr>
            <a:fld id="{4FEA3728-AB8D-4995-AA4B-EA90B693AB74}" type="datetimeFigureOut">
              <a:rPr lang="en-US"/>
              <a:pPr>
                <a:defRPr/>
              </a:pPr>
              <a:t>12/6/2010</a:t>
            </a:fld>
            <a:endParaRPr lang="en-US"/>
          </a:p>
        </p:txBody>
      </p:sp>
      <p:sp>
        <p:nvSpPr>
          <p:cNvPr id="3" name="Footer Placeholder 23"/>
          <p:cNvSpPr>
            <a:spLocks noGrp="1"/>
          </p:cNvSpPr>
          <p:nvPr>
            <p:ph type="ftr" sz="quarter" idx="11"/>
          </p:nvPr>
        </p:nvSpPr>
        <p:spPr/>
        <p:txBody>
          <a:bodyPr/>
          <a:lstStyle>
            <a:lvl1pPr>
              <a:defRPr smtClean="0"/>
            </a:lvl1pPr>
          </a:lstStyle>
          <a:p>
            <a:pPr>
              <a:defRPr/>
            </a:pPr>
            <a:endParaRPr lang="en-US"/>
          </a:p>
        </p:txBody>
      </p:sp>
      <p:sp>
        <p:nvSpPr>
          <p:cNvPr id="4" name="Slide Number Placeholder 6"/>
          <p:cNvSpPr>
            <a:spLocks noGrp="1"/>
          </p:cNvSpPr>
          <p:nvPr>
            <p:ph type="sldNum" sz="quarter" idx="12"/>
          </p:nvPr>
        </p:nvSpPr>
        <p:spPr/>
        <p:txBody>
          <a:bodyPr/>
          <a:lstStyle>
            <a:lvl1pPr>
              <a:defRPr smtClean="0"/>
            </a:lvl1pPr>
          </a:lstStyle>
          <a:p>
            <a:pPr>
              <a:defRPr/>
            </a:pPr>
            <a:fld id="{44E7F6E2-9D6A-44D5-9712-5878186C491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smtClean="0"/>
            </a:lvl1pPr>
          </a:lstStyle>
          <a:p>
            <a:pPr>
              <a:defRPr/>
            </a:pPr>
            <a:fld id="{0B07B4BF-0EC4-4D7A-A467-43D8F296A407}" type="datetimeFigureOut">
              <a:rPr lang="en-US"/>
              <a:pPr>
                <a:defRPr/>
              </a:pPr>
              <a:t>12/6/2010</a:t>
            </a:fld>
            <a:endParaRPr lang="en-US"/>
          </a:p>
        </p:txBody>
      </p:sp>
      <p:sp>
        <p:nvSpPr>
          <p:cNvPr id="7" name="Footer Placeholder 28"/>
          <p:cNvSpPr>
            <a:spLocks noGrp="1"/>
          </p:cNvSpPr>
          <p:nvPr>
            <p:ph type="ftr" sz="quarter" idx="11"/>
          </p:nvPr>
        </p:nvSpPr>
        <p:spPr/>
        <p:txBody>
          <a:bodyPr/>
          <a:lstStyle>
            <a:lvl1pPr>
              <a:defRPr smtClean="0"/>
            </a:lvl1pPr>
          </a:lstStyle>
          <a:p>
            <a:pPr>
              <a:defRPr/>
            </a:pPr>
            <a:endParaRPr lang="en-US"/>
          </a:p>
        </p:txBody>
      </p:sp>
      <p:sp>
        <p:nvSpPr>
          <p:cNvPr id="8" name="Slide Number Placeholder 6"/>
          <p:cNvSpPr>
            <a:spLocks noGrp="1"/>
          </p:cNvSpPr>
          <p:nvPr>
            <p:ph type="sldNum" sz="quarter" idx="12"/>
          </p:nvPr>
        </p:nvSpPr>
        <p:spPr/>
        <p:txBody>
          <a:bodyPr/>
          <a:lstStyle>
            <a:lvl1pPr>
              <a:defRPr smtClean="0"/>
            </a:lvl1pPr>
          </a:lstStyle>
          <a:p>
            <a:pPr>
              <a:defRPr/>
            </a:pPr>
            <a:fld id="{AE1B76C9-AF28-4FDC-A75C-CF66D6B86EB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smtClean="0"/>
            </a:lvl1pPr>
          </a:lstStyle>
          <a:p>
            <a:pPr>
              <a:defRPr/>
            </a:pPr>
            <a:fld id="{9370F552-05C4-4B9C-AED8-AFB0A4629E2C}" type="datetimeFigureOut">
              <a:rPr lang="en-US"/>
              <a:pPr>
                <a:defRPr/>
              </a:pPr>
              <a:t>12/6/2010</a:t>
            </a:fld>
            <a:endParaRPr lang="en-US"/>
          </a:p>
        </p:txBody>
      </p:sp>
      <p:sp>
        <p:nvSpPr>
          <p:cNvPr id="6" name="Footer Placeholder 4"/>
          <p:cNvSpPr>
            <a:spLocks noGrp="1"/>
          </p:cNvSpPr>
          <p:nvPr>
            <p:ph type="ftr" sz="quarter" idx="11"/>
          </p:nvPr>
        </p:nvSpPr>
        <p:spPr/>
        <p:txBody>
          <a:bodyPr/>
          <a:lstStyle>
            <a:lvl1pPr>
              <a:defRPr smtClean="0"/>
            </a:lvl1pPr>
          </a:lstStyle>
          <a:p>
            <a:pPr>
              <a:defRPr/>
            </a:pPr>
            <a:endParaRPr lang="en-US"/>
          </a:p>
        </p:txBody>
      </p:sp>
      <p:sp>
        <p:nvSpPr>
          <p:cNvPr id="7" name="Slide Number Placeholder 30"/>
          <p:cNvSpPr>
            <a:spLocks noGrp="1"/>
          </p:cNvSpPr>
          <p:nvPr>
            <p:ph type="sldNum" sz="quarter" idx="12"/>
          </p:nvPr>
        </p:nvSpPr>
        <p:spPr/>
        <p:txBody>
          <a:bodyPr/>
          <a:lstStyle>
            <a:lvl1pPr>
              <a:defRPr smtClean="0"/>
            </a:lvl1pPr>
          </a:lstStyle>
          <a:p>
            <a:pPr>
              <a:defRPr/>
            </a:pPr>
            <a:fld id="{5EB0A97F-EC38-4CFF-B7B4-CB77263467B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wrap="square" lIns="91440" tIns="45720" rIns="91440" bIns="45720" numCol="1" anchor="t" anchorCtr="0" compatLnSpc="1">
            <a:prstTxWarp prst="textNoShape">
              <a:avLst/>
            </a:prstTxWarp>
          </a:bodyPr>
          <a:lstStyle>
            <a:lvl1pPr>
              <a:defRPr sz="1200" smtClean="0">
                <a:solidFill>
                  <a:srgbClr val="D38E27"/>
                </a:solidFill>
                <a:latin typeface="Franklin Gothic Book" pitchFamily="34" charset="0"/>
              </a:defRPr>
            </a:lvl1pPr>
          </a:lstStyle>
          <a:p>
            <a:pPr>
              <a:defRPr/>
            </a:pPr>
            <a:fld id="{2E523EB6-0D0A-4803-94D3-AFA0ADCCE1E7}" type="datetimeFigureOut">
              <a:rPr lang="en-US"/>
              <a:pPr>
                <a:defRPr/>
              </a:pPr>
              <a:t>12/6/2010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wrap="square" lIns="91440" tIns="45720" rIns="91440" bIns="45720" numCol="1" anchor="t" anchorCtr="0" compatLnSpc="1">
            <a:prstTxWarp prst="textNoShape">
              <a:avLst/>
            </a:prstTxWarp>
          </a:bodyPr>
          <a:lstStyle>
            <a:lvl1pPr algn="r">
              <a:defRPr sz="1200" smtClean="0">
                <a:solidFill>
                  <a:srgbClr val="D38E27"/>
                </a:solidFill>
                <a:latin typeface="Franklin Gothic Book" pitchFamily="34" charset="0"/>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smtClean="0">
                <a:solidFill>
                  <a:srgbClr val="D38E27"/>
                </a:solidFill>
                <a:latin typeface="Franklin Gothic Book" pitchFamily="34" charset="0"/>
              </a:defRPr>
            </a:lvl1pPr>
          </a:lstStyle>
          <a:p>
            <a:pPr>
              <a:defRPr/>
            </a:pPr>
            <a:fld id="{BCD428C4-FFA5-4FE3-A738-57D480C2BB00}"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Tree>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37" r:id="rId4"/>
    <p:sldLayoutId id="2147483743" r:id="rId5"/>
    <p:sldLayoutId id="2147483738" r:id="rId6"/>
    <p:sldLayoutId id="2147483744" r:id="rId7"/>
    <p:sldLayoutId id="2147483745" r:id="rId8"/>
    <p:sldLayoutId id="2147483746" r:id="rId9"/>
    <p:sldLayoutId id="2147483739" r:id="rId10"/>
    <p:sldLayoutId id="2147483747"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a:t>Evidence-Based Practice </a:t>
            </a:r>
          </a:p>
        </p:txBody>
      </p:sp>
      <p:sp>
        <p:nvSpPr>
          <p:cNvPr id="3" name="Subtitle 2"/>
          <p:cNvSpPr>
            <a:spLocks noGrp="1"/>
          </p:cNvSpPr>
          <p:nvPr>
            <p:ph type="subTitle" idx="1"/>
          </p:nvPr>
        </p:nvSpPr>
        <p:spPr>
          <a:xfrm>
            <a:off x="381000" y="2743200"/>
            <a:ext cx="8458200" cy="2057400"/>
          </a:xfrm>
        </p:spPr>
        <p:txBody>
          <a:bodyPr>
            <a:normAutofit lnSpcReduction="10000"/>
          </a:bodyPr>
          <a:lstStyle/>
          <a:p>
            <a:pPr eaLnBrk="1" fontAlgn="auto" hangingPunct="1">
              <a:spcAft>
                <a:spcPts val="0"/>
              </a:spcAft>
              <a:buClr>
                <a:schemeClr val="accent3"/>
              </a:buClr>
              <a:buFont typeface="Wingdings 2"/>
              <a:buNone/>
              <a:defRPr/>
            </a:pPr>
            <a:r>
              <a:rPr lang="en-US" dirty="0"/>
              <a:t>Lakeview College of Nursing</a:t>
            </a:r>
          </a:p>
          <a:p>
            <a:pPr eaLnBrk="1" fontAlgn="auto" hangingPunct="1">
              <a:spcAft>
                <a:spcPts val="0"/>
              </a:spcAft>
              <a:buClr>
                <a:schemeClr val="accent3"/>
              </a:buClr>
              <a:buFont typeface="Wingdings 2"/>
              <a:buNone/>
              <a:defRPr/>
            </a:pPr>
            <a:r>
              <a:rPr lang="en-US" dirty="0"/>
              <a:t>Nursing Research (N302)</a:t>
            </a:r>
          </a:p>
          <a:p>
            <a:pPr eaLnBrk="1" fontAlgn="auto" hangingPunct="1">
              <a:spcAft>
                <a:spcPts val="0"/>
              </a:spcAft>
              <a:buClr>
                <a:schemeClr val="accent3"/>
              </a:buClr>
              <a:buFont typeface="Wingdings 2"/>
              <a:buNone/>
              <a:defRPr/>
            </a:pPr>
            <a:r>
              <a:rPr lang="en-US" dirty="0" smtClean="0"/>
              <a:t>December 5, 2010</a:t>
            </a:r>
            <a:endParaRPr lang="en-US" dirty="0"/>
          </a:p>
          <a:p>
            <a:pPr eaLnBrk="1" fontAlgn="auto" hangingPunct="1">
              <a:spcAft>
                <a:spcPts val="0"/>
              </a:spcAft>
              <a:buClr>
                <a:schemeClr val="accent3"/>
              </a:buClr>
              <a:buFont typeface="Wingdings 2"/>
              <a:buNone/>
              <a:defRPr/>
            </a:pPr>
            <a:r>
              <a:rPr lang="en-US" dirty="0"/>
              <a:t>By: D. Bermea, J. Castiglione, P. Coleman, B. Mangiaracina, &amp; C. </a:t>
            </a:r>
            <a:r>
              <a:rPr lang="en-US" dirty="0" smtClean="0"/>
              <a:t>Martinez</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hospital’s protocols  vs. Joint Commission’s core measure standards</a:t>
            </a:r>
            <a:endParaRPr lang="en-US" dirty="0"/>
          </a:p>
        </p:txBody>
      </p:sp>
      <p:sp>
        <p:nvSpPr>
          <p:cNvPr id="18435" name="Content Placeholder 2"/>
          <p:cNvSpPr>
            <a:spLocks noGrp="1"/>
          </p:cNvSpPr>
          <p:nvPr>
            <p:ph idx="1"/>
          </p:nvPr>
        </p:nvSpPr>
        <p:spPr/>
        <p:txBody>
          <a:bodyPr/>
          <a:lstStyle/>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Summary </a:t>
            </a:r>
            <a:endParaRPr lang="en-US" dirty="0"/>
          </a:p>
        </p:txBody>
      </p:sp>
      <p:sp>
        <p:nvSpPr>
          <p:cNvPr id="19459" name="Content Placeholder 2"/>
          <p:cNvSpPr>
            <a:spLocks noGrp="1"/>
          </p:cNvSpPr>
          <p:nvPr>
            <p:ph idx="1"/>
          </p:nvPr>
        </p:nvSpPr>
        <p:spPr/>
        <p:txBody>
          <a:bodyPr/>
          <a:lstStyle/>
          <a:p>
            <a:pPr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References</a:t>
            </a:r>
            <a:endParaRPr lang="en-US" dirty="0"/>
          </a:p>
        </p:txBody>
      </p:sp>
      <p:sp>
        <p:nvSpPr>
          <p:cNvPr id="20483" name="Content Placeholder 2"/>
          <p:cNvSpPr>
            <a:spLocks noGrp="1"/>
          </p:cNvSpPr>
          <p:nvPr>
            <p:ph idx="1"/>
          </p:nvPr>
        </p:nvSpPr>
        <p:spPr/>
        <p:txBody>
          <a:bodyPr/>
          <a:lstStyle/>
          <a:p>
            <a:pPr eaLnBrk="1" hangingPunct="1"/>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Introduction</a:t>
            </a:r>
            <a:endParaRPr lang="en-US" dirty="0"/>
          </a:p>
        </p:txBody>
      </p:sp>
      <p:sp>
        <p:nvSpPr>
          <p:cNvPr id="11267" name="Content Placeholder 2"/>
          <p:cNvSpPr>
            <a:spLocks noGrp="1"/>
          </p:cNvSpPr>
          <p:nvPr>
            <p:ph idx="1"/>
          </p:nvPr>
        </p:nvSpPr>
        <p:spPr/>
        <p:txBody>
          <a:bodyPr/>
          <a:lstStyle/>
          <a:p>
            <a:pPr eaLnBrk="1" hangingPunct="1"/>
            <a:r>
              <a:rPr lang="en-US" dirty="0" smtClean="0"/>
              <a:t>Comparison between Sarah Bush Lincoln Center and The Joint Commission protocols and procedures pertaining to heart failure patients.</a:t>
            </a:r>
          </a:p>
          <a:p>
            <a:pPr eaLnBrk="1" hangingPunct="1"/>
            <a:r>
              <a:rPr lang="en-US" dirty="0" smtClean="0"/>
              <a:t>Determine if research and research guidelines are used in practice.</a:t>
            </a:r>
          </a:p>
          <a:p>
            <a:pPr eaLnBrk="1" hangingPunct="1"/>
            <a:r>
              <a:rPr lang="en-US" dirty="0" smtClean="0"/>
              <a:t>National and regional core measure evaluation comparisons. </a:t>
            </a:r>
          </a:p>
          <a:p>
            <a:pPr eaLnBrk="1" hangingPunct="1"/>
            <a:endParaRPr lang="en-US" dirty="0" smtClean="0"/>
          </a:p>
          <a:p>
            <a:pPr eaLnBrk="1" hangingPunct="1"/>
            <a:endParaRPr lang="en-US" dirty="0" smtClean="0"/>
          </a:p>
          <a:p>
            <a:pPr eaLnBrk="1" hangingPunct="1">
              <a:buFont typeface="Wingdings 2" pitchFamily="18" charset="2"/>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Sarah bush lincoln health system</a:t>
            </a:r>
            <a:endParaRPr lang="en-US" dirty="0"/>
          </a:p>
        </p:txBody>
      </p:sp>
      <p:sp>
        <p:nvSpPr>
          <p:cNvPr id="12291" name="Content Placeholder 2"/>
          <p:cNvSpPr>
            <a:spLocks noGrp="1"/>
          </p:cNvSpPr>
          <p:nvPr>
            <p:ph idx="1"/>
          </p:nvPr>
        </p:nvSpPr>
        <p:spPr/>
        <p:txBody>
          <a:bodyPr/>
          <a:lstStyle/>
          <a:p>
            <a:pPr eaLnBrk="1" hangingPunct="1"/>
            <a:r>
              <a:rPr lang="en-US" smtClean="0"/>
              <a:t>Sarah Bush Lincoln Health System is located in east-central Illinois Coles county</a:t>
            </a:r>
          </a:p>
          <a:p>
            <a:pPr eaLnBrk="1" hangingPunct="1"/>
            <a:r>
              <a:rPr lang="en-US" smtClean="0"/>
              <a:t>The hospital is non-for-profit</a:t>
            </a:r>
          </a:p>
          <a:p>
            <a:pPr eaLnBrk="1" hangingPunct="1"/>
            <a:r>
              <a:rPr lang="en-US" smtClean="0"/>
              <a:t>128 beds</a:t>
            </a:r>
          </a:p>
          <a:p>
            <a:pPr eaLnBrk="1" hangingPunct="1"/>
            <a:r>
              <a:rPr lang="en-US" smtClean="0"/>
              <a:t>Employing about 1,600 area residents</a:t>
            </a:r>
          </a:p>
          <a:p>
            <a:pPr eaLnBrk="1" hangingPunct="1"/>
            <a:r>
              <a:rPr lang="en-US" smtClean="0"/>
              <a:t>145 providers representing 28 specialties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Summary of The Joint Commission’s</a:t>
            </a:r>
            <a:br>
              <a:rPr lang="en-US" dirty="0" smtClean="0"/>
            </a:br>
            <a:r>
              <a:rPr lang="en-US" dirty="0" smtClean="0"/>
              <a:t>core measure standard </a:t>
            </a:r>
            <a:endParaRPr lang="en-US" dirty="0"/>
          </a:p>
        </p:txBody>
      </p:sp>
      <p:sp>
        <p:nvSpPr>
          <p:cNvPr id="13315" name="Content Placeholder 2"/>
          <p:cNvSpPr>
            <a:spLocks noGrp="1"/>
          </p:cNvSpPr>
          <p:nvPr>
            <p:ph idx="1"/>
          </p:nvPr>
        </p:nvSpPr>
        <p:spPr>
          <a:xfrm>
            <a:off x="304800" y="1554163"/>
            <a:ext cx="8686800" cy="5075237"/>
          </a:xfrm>
        </p:spPr>
        <p:txBody>
          <a:bodyPr/>
          <a:lstStyle/>
          <a:p>
            <a:pPr eaLnBrk="1" hangingPunct="1"/>
            <a:endParaRPr lang="en-US" smtClean="0"/>
          </a:p>
          <a:p>
            <a:pPr eaLnBrk="1" hangingPunct="1"/>
            <a:r>
              <a:rPr lang="en-US" smtClean="0"/>
              <a:t>Four Heart Failure core measures </a:t>
            </a:r>
          </a:p>
          <a:p>
            <a:pPr lvl="1" eaLnBrk="1" hangingPunct="1"/>
            <a:r>
              <a:rPr lang="en-US" smtClean="0"/>
              <a:t>1.Discharge Instructions </a:t>
            </a:r>
          </a:p>
          <a:p>
            <a:pPr lvl="2" eaLnBrk="1" hangingPunct="1"/>
            <a:r>
              <a:rPr lang="en-US" smtClean="0"/>
              <a:t>Six discharge instructions</a:t>
            </a:r>
          </a:p>
          <a:p>
            <a:pPr lvl="1" eaLnBrk="1" hangingPunct="1">
              <a:buFont typeface="Wingdings 2" pitchFamily="18" charset="2"/>
              <a:buNone/>
            </a:pPr>
            <a:endParaRPr lang="en-US" smtClean="0"/>
          </a:p>
          <a:p>
            <a:pPr lvl="1" eaLnBrk="1" hangingPunct="1"/>
            <a:r>
              <a:rPr lang="en-US" smtClean="0"/>
              <a:t>2. Left ventricular performance assessment (LVF)</a:t>
            </a:r>
          </a:p>
          <a:p>
            <a:pPr lvl="2" eaLnBrk="1" hangingPunct="1"/>
            <a:r>
              <a:rPr lang="en-US" smtClean="0"/>
              <a:t>Used to evaluate the type of heart failure.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Summary of The Joint Commission’s</a:t>
            </a:r>
            <a:br>
              <a:rPr lang="en-US" dirty="0" smtClean="0"/>
            </a:br>
            <a:r>
              <a:rPr lang="en-US" dirty="0" smtClean="0"/>
              <a:t>core measure standard cont.</a:t>
            </a:r>
            <a:endParaRPr lang="en-US" dirty="0"/>
          </a:p>
        </p:txBody>
      </p:sp>
      <p:sp>
        <p:nvSpPr>
          <p:cNvPr id="14339" name="Content Placeholder 2"/>
          <p:cNvSpPr>
            <a:spLocks noGrp="1"/>
          </p:cNvSpPr>
          <p:nvPr>
            <p:ph idx="1"/>
          </p:nvPr>
        </p:nvSpPr>
        <p:spPr/>
        <p:txBody>
          <a:bodyPr/>
          <a:lstStyle/>
          <a:p>
            <a:pPr eaLnBrk="1" hangingPunct="1"/>
            <a:r>
              <a:rPr lang="en-US" smtClean="0"/>
              <a:t>3. angiotensin converting enzyme inhibitor (ACEI) for LVSD</a:t>
            </a:r>
          </a:p>
          <a:p>
            <a:pPr lvl="1" eaLnBrk="1" hangingPunct="1"/>
            <a:r>
              <a:rPr lang="en-US" smtClean="0"/>
              <a:t>Used to evaluate weather ACEI were properly prescribed.</a:t>
            </a:r>
          </a:p>
          <a:p>
            <a:pPr eaLnBrk="1" hangingPunct="1"/>
            <a:r>
              <a:rPr lang="en-US" smtClean="0"/>
              <a:t>4. Adult smoking cessation advice/counseling</a:t>
            </a:r>
          </a:p>
          <a:p>
            <a:pPr lvl="1" eaLnBrk="1" hangingPunct="1"/>
            <a:r>
              <a:rPr lang="en-US" smtClean="0"/>
              <a:t> One third to one half of cardiovascular patients begin smoking again within 6 to 12 months of their diagnosis.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List of research articles </a:t>
            </a:r>
            <a:endParaRPr lang="en-US" dirty="0"/>
          </a:p>
        </p:txBody>
      </p:sp>
      <p:sp>
        <p:nvSpPr>
          <p:cNvPr id="15363" name="Content Placeholder 2"/>
          <p:cNvSpPr>
            <a:spLocks noGrp="1"/>
          </p:cNvSpPr>
          <p:nvPr>
            <p:ph idx="1"/>
          </p:nvPr>
        </p:nvSpPr>
        <p:spPr/>
        <p:txBody>
          <a:bodyPr/>
          <a:lstStyle/>
          <a:p>
            <a:r>
              <a:rPr lang="en-US" sz="1800" smtClean="0"/>
              <a:t>Heart Failure Society of America (HFSA); HFSA Guidelines for Management of Patinets With Heart Failure Caused by Left Ventricular Systolic Dysfunction – Pharmacological Approaches.http://www.hfsa.org/pdf/lvsd_heart_failure.pdf. Accessed December 2001. </a:t>
            </a:r>
          </a:p>
          <a:p>
            <a:endParaRPr lang="en-US" sz="1800" smtClean="0"/>
          </a:p>
          <a:p>
            <a:r>
              <a:rPr lang="en-US" sz="1800" smtClean="0"/>
              <a:t>American College of Cardiology/American Heart Association (ACC/AHA):Guidelines for the Evaluation and Management of Chronic Heart Failure in the Adult, http:/www.acc.org/clinical/guidelines/failure/hf_index.htm. Accessed on December 3, 2001. </a:t>
            </a:r>
          </a:p>
          <a:p>
            <a:endParaRPr lang="en-US" sz="1800" smtClean="0"/>
          </a:p>
          <a:p>
            <a:r>
              <a:rPr lang="en-US" sz="1800" smtClean="0"/>
              <a:t>National Cancer Institute. CancerNet. Prevention and Cessation of Cigarette Smoking: Control of Tobacco Use. Available a http://cancernet.nci.nih.gov/pdq/pdq_prevention.shtml. Accessed July 2001. </a:t>
            </a:r>
          </a:p>
          <a:p>
            <a:pPr eaLnBrk="1" hangingPunct="1"/>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t>Summary of the hospital’s performance on heart Failure</a:t>
            </a:r>
            <a:endParaRPr lang="en-US" dirty="0"/>
          </a:p>
        </p:txBody>
      </p:sp>
      <p:sp>
        <p:nvSpPr>
          <p:cNvPr id="16387" name="Content Placeholder 2"/>
          <p:cNvSpPr>
            <a:spLocks noGrp="1"/>
          </p:cNvSpPr>
          <p:nvPr>
            <p:ph idx="1"/>
          </p:nvPr>
        </p:nvSpPr>
        <p:spPr/>
        <p:txBody>
          <a:bodyPr/>
          <a:lstStyle/>
          <a:p>
            <a:pPr eaLnBrk="1" hangingPunct="1"/>
            <a:r>
              <a:rPr lang="en-US" sz="2400" dirty="0" smtClean="0"/>
              <a:t> Discharge instructions = 96% of 157 </a:t>
            </a:r>
            <a:r>
              <a:rPr lang="en-US" sz="2400" dirty="0" smtClean="0"/>
              <a:t>patients</a:t>
            </a:r>
          </a:p>
          <a:p>
            <a:pPr eaLnBrk="1" hangingPunct="1"/>
            <a:endParaRPr lang="en-US" sz="2400" dirty="0" smtClean="0"/>
          </a:p>
          <a:p>
            <a:pPr eaLnBrk="1" hangingPunct="1"/>
            <a:r>
              <a:rPr lang="en-US" sz="2400" dirty="0" smtClean="0"/>
              <a:t>National average=89%</a:t>
            </a:r>
          </a:p>
          <a:p>
            <a:pPr eaLnBrk="1" hangingPunct="1">
              <a:buNone/>
            </a:pPr>
            <a:endParaRPr lang="en-US" sz="2400" dirty="0" smtClean="0"/>
          </a:p>
          <a:p>
            <a:pPr eaLnBrk="1" hangingPunct="1"/>
            <a:r>
              <a:rPr lang="en-US" sz="2400" dirty="0" smtClean="0"/>
              <a:t> Evaluation of left ventricular systolic function = 100% of 230 </a:t>
            </a:r>
            <a:r>
              <a:rPr lang="en-US" sz="2400" dirty="0" smtClean="0"/>
              <a:t>patients</a:t>
            </a:r>
          </a:p>
          <a:p>
            <a:pPr eaLnBrk="1" hangingPunct="1"/>
            <a:endParaRPr lang="en-US" sz="2400" dirty="0" smtClean="0"/>
          </a:p>
          <a:p>
            <a:pPr eaLnBrk="1" hangingPunct="1"/>
            <a:r>
              <a:rPr lang="en-US" sz="2400" dirty="0" smtClean="0"/>
              <a:t>National average=98%</a:t>
            </a:r>
            <a:endParaRPr lang="en-US" sz="2400" dirty="0" smtClean="0"/>
          </a:p>
          <a:p>
            <a:pPr eaLnBrk="1" hangingPunct="1"/>
            <a:endParaRPr lang="en-US" sz="2400" dirty="0" smtClean="0"/>
          </a:p>
          <a:p>
            <a:pPr eaLnBrk="1" hangingPunct="1"/>
            <a:endParaRPr lang="en-US" sz="2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of the hospitals performance on heart failure cont.</a:t>
            </a:r>
            <a:endParaRPr lang="en-US" dirty="0"/>
          </a:p>
        </p:txBody>
      </p:sp>
      <p:sp>
        <p:nvSpPr>
          <p:cNvPr id="3" name="Content Placeholder 2"/>
          <p:cNvSpPr>
            <a:spLocks noGrp="1"/>
          </p:cNvSpPr>
          <p:nvPr>
            <p:ph idx="1"/>
          </p:nvPr>
        </p:nvSpPr>
        <p:spPr/>
        <p:txBody>
          <a:bodyPr/>
          <a:lstStyle/>
          <a:p>
            <a:r>
              <a:rPr lang="en-US" sz="2400" dirty="0" smtClean="0"/>
              <a:t>ACE inhibitor or ARB for left ventricular systolic function=100% of 59 patients</a:t>
            </a:r>
          </a:p>
          <a:p>
            <a:endParaRPr lang="en-US" sz="2400" dirty="0" smtClean="0"/>
          </a:p>
          <a:p>
            <a:r>
              <a:rPr lang="en-US" sz="2400" dirty="0" smtClean="0"/>
              <a:t>National average=98%</a:t>
            </a:r>
          </a:p>
          <a:p>
            <a:endParaRPr lang="en-US" sz="2400" dirty="0" smtClean="0"/>
          </a:p>
          <a:p>
            <a:r>
              <a:rPr lang="en-US" sz="2400" dirty="0" smtClean="0"/>
              <a:t> Smoking cessation counseling= 100% of 46 patients</a:t>
            </a:r>
          </a:p>
          <a:p>
            <a:endParaRPr lang="en-US" sz="2400" dirty="0" smtClean="0"/>
          </a:p>
          <a:p>
            <a:r>
              <a:rPr lang="en-US" sz="2400" dirty="0" smtClean="0"/>
              <a:t>National average=99%</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Overview of the hospital’s protocols</a:t>
            </a:r>
            <a:endParaRPr lang="en-US" dirty="0"/>
          </a:p>
        </p:txBody>
      </p:sp>
      <p:sp>
        <p:nvSpPr>
          <p:cNvPr id="17411" name="Content Placeholder 2"/>
          <p:cNvSpPr>
            <a:spLocks noGrp="1"/>
          </p:cNvSpPr>
          <p:nvPr>
            <p:ph idx="1"/>
          </p:nvPr>
        </p:nvSpPr>
        <p:spPr/>
        <p:txBody>
          <a:bodyPr/>
          <a:lstStyle/>
          <a:p>
            <a:pPr eaLnBrk="1" hangingPunct="1"/>
            <a:r>
              <a:rPr lang="en-US" smtClean="0"/>
              <a:t>ACE inhibitor upon being discharged </a:t>
            </a:r>
          </a:p>
          <a:p>
            <a:pPr eaLnBrk="1" hangingPunct="1"/>
            <a:r>
              <a:rPr lang="en-US" smtClean="0"/>
              <a:t>Advice on smoking cessation/counseling </a:t>
            </a:r>
          </a:p>
          <a:p>
            <a:pPr eaLnBrk="1" hangingPunct="1"/>
            <a:r>
              <a:rPr lang="en-US" smtClean="0"/>
              <a:t>Discharge instructions</a:t>
            </a:r>
          </a:p>
          <a:p>
            <a:pPr eaLnBrk="1" hangingPunct="1"/>
            <a:r>
              <a:rPr lang="en-US" smtClean="0"/>
              <a:t>LVF assessment</a:t>
            </a:r>
          </a:p>
          <a:p>
            <a:pPr lvl="1" eaLnBrk="1" hangingPunct="1"/>
            <a:r>
              <a:rPr lang="en-US" smtClean="0"/>
              <a:t>Heart failure patients who have had the function of the main pumping chamber of the heart (i.e., left ventricle) checked during their hospitalization</a:t>
            </a:r>
          </a:p>
          <a:p>
            <a:pPr eaLnBrk="1" hangingPunct="1"/>
            <a:endParaRPr lang="en-US"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501</TotalTime>
  <Words>1153</Words>
  <Application>Microsoft Office PowerPoint</Application>
  <PresentationFormat>On-screen Show (4:3)</PresentationFormat>
  <Paragraphs>75</Paragraphs>
  <Slides>12</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Franklin Gothic Medium</vt:lpstr>
      <vt:lpstr>Franklin Gothic Book</vt:lpstr>
      <vt:lpstr>Wingdings 2</vt:lpstr>
      <vt:lpstr>Calibri</vt:lpstr>
      <vt:lpstr>Trek</vt:lpstr>
      <vt:lpstr>Evidence-Based Practice </vt:lpstr>
      <vt:lpstr>Introduction</vt:lpstr>
      <vt:lpstr>Sarah bush lincoln health system</vt:lpstr>
      <vt:lpstr>Summary of The Joint Commission’s core measure standard </vt:lpstr>
      <vt:lpstr>Summary of The Joint Commission’s core measure standard cont.</vt:lpstr>
      <vt:lpstr>List of research articles </vt:lpstr>
      <vt:lpstr>Summary of the hospital’s performance on heart Failure</vt:lpstr>
      <vt:lpstr>Summary of the hospitals performance on heart failure cont.</vt:lpstr>
      <vt:lpstr>Overview of the hospital’s protocols</vt:lpstr>
      <vt:lpstr>hospital’s protocols  vs. Joint Commission’s core measure standards</vt:lpstr>
      <vt:lpstr>Summary </vt:lpstr>
      <vt:lpstr>References</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Evidence-Based Practice</dc:title>
  <dc:creator>Valued Acer Customer</dc:creator>
  <cp:lastModifiedBy>157706</cp:lastModifiedBy>
  <cp:revision>39</cp:revision>
  <dcterms:created xsi:type="dcterms:W3CDTF">2010-11-17T16:56:45Z</dcterms:created>
  <dcterms:modified xsi:type="dcterms:W3CDTF">2010-12-07T03:55:48Z</dcterms:modified>
</cp:coreProperties>
</file>