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8"/>
  </p:notesMasterIdLst>
  <p:sldIdLst>
    <p:sldId id="256" r:id="rId2"/>
    <p:sldId id="257" r:id="rId3"/>
    <p:sldId id="258" r:id="rId4"/>
    <p:sldId id="270" r:id="rId5"/>
    <p:sldId id="271" r:id="rId6"/>
    <p:sldId id="260" r:id="rId7"/>
    <p:sldId id="261" r:id="rId8"/>
    <p:sldId id="262" r:id="rId9"/>
    <p:sldId id="263" r:id="rId10"/>
    <p:sldId id="264" r:id="rId11"/>
    <p:sldId id="265" r:id="rId12"/>
    <p:sldId id="266" r:id="rId13"/>
    <p:sldId id="267" r:id="rId14"/>
    <p:sldId id="268" r:id="rId15"/>
    <p:sldId id="269" r:id="rId16"/>
    <p:sldId id="259"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4036" autoAdjust="0"/>
  </p:normalViewPr>
  <p:slideViewPr>
    <p:cSldViewPr>
      <p:cViewPr varScale="1">
        <p:scale>
          <a:sx n="41" d="100"/>
          <a:sy n="41" d="100"/>
        </p:scale>
        <p:origin x="-1356" y="-102"/>
      </p:cViewPr>
      <p:guideLst>
        <p:guide orient="horz" pos="2160"/>
        <p:guide pos="2880"/>
      </p:guideLst>
    </p:cSldViewPr>
  </p:slideViewPr>
  <p:notesTextViewPr>
    <p:cViewPr>
      <p:scale>
        <a:sx n="1" d="1"/>
        <a:sy n="1" d="1"/>
      </p:scale>
      <p:origin x="0" y="264"/>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71526785-541A-44B7-8A2B-500F088EABC0}" type="datetimeFigureOut">
              <a:rPr lang="en-US"/>
              <a:pPr>
                <a:defRPr/>
              </a:pPr>
              <a:t>2/22/2011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95779DB7-8D9D-49B3-87D7-655561653DA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3E2DBB-4E9F-403F-BA95-B8B10DF2B0B4}"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Madeline believed that we as nurses need to discover our own beliefs about our cultural backgrounds before we can begin to understand anyone elses. After we have discovered our own beliefs, we can then work towards understanding and accepting other cultures. With this discovery and understanding, she then believed that we as nurses will gain an appreciation for different cultures. With this understanding we will also explore differences and commonalities among different cultures.</a:t>
            </a:r>
          </a:p>
          <a:p>
            <a:pPr>
              <a:spcBef>
                <a:spcPct val="0"/>
              </a:spcBef>
            </a:pPr>
            <a:endParaRPr lang="en-US" smtClean="0"/>
          </a:p>
          <a:p>
            <a:r>
              <a:rPr lang="en-US" smtClean="0">
                <a:latin typeface="Book Antiqua" pitchFamily="18" charset="0"/>
              </a:rPr>
              <a:t>Leininger, M., &amp; McFarland, M. R. (2002). </a:t>
            </a:r>
            <a:r>
              <a:rPr lang="en-US" i="1" smtClean="0">
                <a:latin typeface="Book Antiqua" pitchFamily="18" charset="0"/>
              </a:rPr>
              <a:t>Transcultural nursing: Concepts, theories, research, &amp; practice. </a:t>
            </a:r>
            <a:r>
              <a:rPr lang="en-US" smtClean="0">
                <a:latin typeface="Book Antiqua" pitchFamily="18" charset="0"/>
              </a:rPr>
              <a:t>New York, NY: McGraw-Hill.</a:t>
            </a:r>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3A73087-A540-4CB7-8B79-4819EA815A6E}" type="slidenum">
              <a:rPr lang="en-US"/>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Book Antiqua" pitchFamily="18" charset="0"/>
              </a:rPr>
              <a:t>Leininger produced a sunrise modle as a step by step guide for nurses to provide culture care on the world view.</a:t>
            </a:r>
          </a:p>
          <a:p>
            <a:pPr>
              <a:spcBef>
                <a:spcPct val="0"/>
              </a:spcBef>
            </a:pPr>
            <a:endParaRPr lang="en-US" smtClean="0">
              <a:latin typeface="Book Antiqua" pitchFamily="18" charset="0"/>
            </a:endParaRPr>
          </a:p>
          <a:p>
            <a:pPr>
              <a:spcBef>
                <a:spcPct val="0"/>
              </a:spcBef>
            </a:pPr>
            <a:r>
              <a:rPr lang="en-US" smtClean="0">
                <a:latin typeface="Book Antiqua" pitchFamily="18" charset="0"/>
              </a:rPr>
              <a:t>Leininger, M., &amp; McFarland, M. R. (2002). </a:t>
            </a:r>
            <a:r>
              <a:rPr lang="en-US" i="1" smtClean="0">
                <a:latin typeface="Book Antiqua" pitchFamily="18" charset="0"/>
              </a:rPr>
              <a:t>Transcultural nursing: Concepts, theories, research, &amp; practice. </a:t>
            </a:r>
            <a:r>
              <a:rPr lang="en-US" smtClean="0">
                <a:latin typeface="Book Antiqua" pitchFamily="18" charset="0"/>
              </a:rPr>
              <a:t>New York, NY: McGraw-Hill.</a:t>
            </a:r>
          </a:p>
          <a:p>
            <a:pPr>
              <a:spcBef>
                <a:spcPct val="0"/>
              </a:spcBef>
            </a:pPr>
            <a:endParaRPr lang="en-US" smtClean="0">
              <a:latin typeface="Book Antiqua" pitchFamily="18" charset="0"/>
            </a:endParaRPr>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8EAE29E-AC24-4AB3-B25E-A4A623ED7FC3}" type="slidenum">
              <a:rPr lang="en-US"/>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78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8350BE9-F46B-4B22-989C-6071D404ADFB}" type="slidenum">
              <a:rPr lang="en-US"/>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99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5BC690A-3238-4FA7-814B-3A46341FAB58}" type="slidenum">
              <a:rPr lang="en-US"/>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19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18A98AD-A322-4CAC-84D8-FD6478D3912B}" type="slidenum">
              <a:rPr lang="en-US"/>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40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3E9E9AF-4AA3-4CCE-8DA5-E649D69F0CA8}" type="slidenum">
              <a:rPr lang="en-US"/>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60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B6FCADF-4308-4E0E-B4E9-DB3C5C742DEF}" type="slidenum">
              <a:rPr lang="en-US"/>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9EA1395-AE2B-4DF1-AD62-8F442902ED10}" type="slidenum">
              <a:rPr lang="en-US"/>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448A56F-5B5C-46C4-9762-AF5E9A370190}" type="slidenum">
              <a:rPr lang="en-US"/>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29E2735-5491-49E0-9C7D-F365E6F36E5E}" type="slidenum">
              <a:rPr lang="en-US"/>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AE6F54C-1584-4FD8-8B64-38449D0BF0D1}" type="slidenum">
              <a:rPr lang="en-US"/>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Leininger recognized the fact that nurses had a lack of knowledge about the variety of cultures that they could possibley be encountering. </a:t>
            </a:r>
          </a:p>
          <a:p>
            <a:pPr>
              <a:spcBef>
                <a:spcPct val="0"/>
              </a:spcBef>
            </a:pPr>
            <a:r>
              <a:rPr lang="en-US" smtClean="0"/>
              <a:t>She understood that the cultures would continue to change. Leininger wanted nurses to be passionate and willing to learn about different cultural backgrounds.</a:t>
            </a:r>
          </a:p>
          <a:p>
            <a:pPr>
              <a:spcBef>
                <a:spcPct val="0"/>
              </a:spcBef>
            </a:pPr>
            <a:r>
              <a:rPr lang="en-US" smtClean="0"/>
              <a:t>Transcultural nursing: essential for excellence... Madeleine Leininger. (1996). </a:t>
            </a:r>
            <a:r>
              <a:rPr lang="en-US" i="1" smtClean="0"/>
              <a:t>Nursing</a:t>
            </a:r>
            <a:r>
              <a:rPr lang="en-US" smtClean="0"/>
              <a:t>, 26(1), 76. Retrieved from EBSCO</a:t>
            </a:r>
            <a:r>
              <a:rPr lang="en-US" i="1" smtClean="0"/>
              <a:t>host</a:t>
            </a:r>
            <a:r>
              <a:rPr lang="en-US" smtClean="0"/>
              <a:t>.</a:t>
            </a:r>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DC78EA8-8882-472D-A6DD-45D775F5A130}" type="slidenum">
              <a:rPr lang="en-US"/>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When teaching her followers, she wanted to make clear that not all cultures were the same. Different cultures have different beliefs. For example, Saudi Arabian patients will not accept medication from the left hand of a nurse, they view that hand as unclean. Another example has to do with the Amish, and their belief of not using technology.</a:t>
            </a:r>
          </a:p>
          <a:p>
            <a:pPr>
              <a:spcBef>
                <a:spcPct val="0"/>
              </a:spcBef>
            </a:pPr>
            <a:r>
              <a:rPr lang="en-US" smtClean="0"/>
              <a:t>	Leininger wanted to make it clear that understanding cultural differences is a neccesity. Without the proper knowledge, patient interactions may be unsuccessful.</a:t>
            </a:r>
          </a:p>
          <a:p>
            <a:pPr>
              <a:spcBef>
                <a:spcPct val="0"/>
              </a:spcBef>
            </a:pPr>
            <a:r>
              <a:rPr lang="en-US" smtClean="0"/>
              <a:t>Transcultural nursing: essential for excellence... Madeleine Leininger. (1996). </a:t>
            </a:r>
            <a:r>
              <a:rPr lang="en-US" i="1" smtClean="0"/>
              <a:t>Nursing</a:t>
            </a:r>
            <a:r>
              <a:rPr lang="en-US" smtClean="0"/>
              <a:t>, 26(1), 76. Retrieved from EBSCO</a:t>
            </a:r>
            <a:r>
              <a:rPr lang="en-US" i="1" smtClean="0"/>
              <a:t>host</a:t>
            </a:r>
            <a:r>
              <a:rPr lang="en-US" smtClean="0"/>
              <a:t>.</a:t>
            </a:r>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6C82331-8CC4-4407-AA4A-D501E253966D}" type="slidenum">
              <a:rPr lang="en-US"/>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Those who are aware of Madeleine’s teaching about the need for understanding different cultures are looked highly upon. Our society is constantly changing &amp; Leininger recognized that it was becoming a necessity to incorporate culture beliefs into nursing. For example, folk healers and herble medicines are now accepted in hospital settings, as long as it does not interfere with treatment. Nurses who followed the transcultural theory would be aware of these beliefs and how to successfully incorporate them with treatment.</a:t>
            </a:r>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2C686D9-B4A8-4EEC-8C8B-B945482AA52F}" type="slidenum">
              <a:rPr lang="en-US"/>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Leinenger believed that when her theory was learned and incorporated with everyday patient interactions, the nurse will benefit. Understanding a patients culture and respecting their beliefs can allow the patient to gain trust. </a:t>
            </a:r>
          </a:p>
          <a:p>
            <a:pPr>
              <a:spcBef>
                <a:spcPct val="0"/>
              </a:spcBef>
            </a:pPr>
            <a:r>
              <a:rPr lang="en-US" smtClean="0"/>
              <a:t>Transcultural nursing: essential for excellence... Madeleine Leininger. (1996). </a:t>
            </a:r>
            <a:r>
              <a:rPr lang="en-US" i="1" smtClean="0"/>
              <a:t>Nursing</a:t>
            </a:r>
            <a:r>
              <a:rPr lang="en-US" smtClean="0"/>
              <a:t>, 26(1), 76. Retrieved from EBSCO</a:t>
            </a:r>
            <a:r>
              <a:rPr lang="en-US" i="1" smtClean="0"/>
              <a:t>host</a:t>
            </a:r>
            <a:r>
              <a:rPr lang="en-US" smtClean="0"/>
              <a:t>.</a:t>
            </a:r>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DDE3106-8748-4384-8517-DBC4026A9BEF}" type="slidenum">
              <a:rPr lang="en-US"/>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Isosceles Triangle 6"/>
          <p:cNvSpPr/>
          <p:nvPr/>
        </p:nvSpPr>
        <p:spPr>
          <a:xfrm rot="16200000">
            <a:off x="7553325" y="5254626"/>
            <a:ext cx="1893887"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7"/>
          <p:cNvSpPr>
            <a:spLocks noGrp="1"/>
          </p:cNvSpPr>
          <p:nvPr>
            <p:ph type="ctrTitle"/>
          </p:nvPr>
        </p:nvSpPr>
        <p:spPr>
          <a:xfrm>
            <a:off x="540544" y="776288"/>
            <a:ext cx="8062912" cy="1470025"/>
          </a:xfrm>
        </p:spPr>
        <p:txBody>
          <a:bodyPr anchor="b"/>
          <a:lstStyle>
            <a:lvl1pPr algn="r">
              <a:defRPr sz="4400"/>
            </a:lvl1pPr>
          </a:lstStyle>
          <a:p>
            <a:r>
              <a:rPr lang="en-US" smtClean="0"/>
              <a:t>Click to edit Master title style</a:t>
            </a:r>
            <a:endParaRPr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27"/>
          <p:cNvSpPr>
            <a:spLocks noGrp="1"/>
          </p:cNvSpPr>
          <p:nvPr>
            <p:ph type="dt" sz="half" idx="10"/>
          </p:nvPr>
        </p:nvSpPr>
        <p:spPr>
          <a:xfrm>
            <a:off x="1371600" y="6011863"/>
            <a:ext cx="5791200" cy="365125"/>
          </a:xfrm>
        </p:spPr>
        <p:txBody>
          <a:bodyPr tIns="0" bIns="0" anchor="t"/>
          <a:lstStyle>
            <a:lvl1pPr algn="r">
              <a:defRPr sz="1000"/>
            </a:lvl1pPr>
          </a:lstStyle>
          <a:p>
            <a:pPr>
              <a:defRPr/>
            </a:pPr>
            <a:fld id="{03679963-D689-4963-ADEF-5BBC2ECD3B83}" type="datetimeFigureOut">
              <a:rPr lang="en-US"/>
              <a:pPr>
                <a:defRPr/>
              </a:pPr>
              <a:t>2/22/2011</a:t>
            </a:fld>
            <a:endParaRPr lang="en-US"/>
          </a:p>
        </p:txBody>
      </p:sp>
      <p:sp>
        <p:nvSpPr>
          <p:cNvPr id="6" name="Footer Placeholder 16"/>
          <p:cNvSpPr>
            <a:spLocks noGrp="1"/>
          </p:cNvSpPr>
          <p:nvPr>
            <p:ph type="ftr" sz="quarter" idx="11"/>
          </p:nvPr>
        </p:nvSpPr>
        <p:spPr>
          <a:xfrm>
            <a:off x="1371600" y="5649913"/>
            <a:ext cx="5791200" cy="365125"/>
          </a:xfrm>
        </p:spPr>
        <p:txBody>
          <a:bodyPr tIns="0" bIns="0"/>
          <a:lstStyle>
            <a:lvl1pPr algn="r">
              <a:defRPr sz="1100"/>
            </a:lvl1pPr>
          </a:lstStyle>
          <a:p>
            <a:pPr>
              <a:defRPr/>
            </a:pPr>
            <a:endParaRPr lang="en-US"/>
          </a:p>
        </p:txBody>
      </p:sp>
      <p:sp>
        <p:nvSpPr>
          <p:cNvPr id="7" name="Slide Number Placeholder 28"/>
          <p:cNvSpPr>
            <a:spLocks noGrp="1"/>
          </p:cNvSpPr>
          <p:nvPr>
            <p:ph type="sldNum" sz="quarter" idx="12"/>
          </p:nvPr>
        </p:nvSpPr>
        <p:spPr>
          <a:xfrm>
            <a:off x="8391525" y="5753100"/>
            <a:ext cx="503238" cy="365125"/>
          </a:xfrm>
        </p:spPr>
        <p:txBody>
          <a:bodyPr anchor="ctr"/>
          <a:lstStyle>
            <a:lvl1pPr algn="ctr">
              <a:defRPr sz="1300">
                <a:solidFill>
                  <a:srgbClr val="FFFFFF"/>
                </a:solidFill>
              </a:defRPr>
            </a:lvl1pPr>
          </a:lstStyle>
          <a:p>
            <a:pPr>
              <a:defRPr/>
            </a:pPr>
            <a:fld id="{957AAB72-B583-49F8-9AF5-4620D6324A5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3CEA7587-B920-408B-88A7-162FD11C1770}" type="datetimeFigureOut">
              <a:rPr lang="en-US"/>
              <a:pPr>
                <a:defRPr/>
              </a:pPr>
              <a:t>2/22/2011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FAAF1178-363D-41ED-9B3C-91D2463C896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8E4ED2EC-0586-4A2F-A4A6-263945413575}" type="datetimeFigureOut">
              <a:rPr lang="en-US"/>
              <a:pPr>
                <a:defRPr/>
              </a:pPr>
              <a:t>2/22/2011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C0C6533B-8BA5-4BD9-B06F-27E3999FA4A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882808"/>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791075" y="6480175"/>
            <a:ext cx="2133600" cy="301625"/>
          </a:xfrm>
        </p:spPr>
        <p:txBody>
          <a:bodyPr/>
          <a:lstStyle>
            <a:lvl1pPr>
              <a:defRPr/>
            </a:lvl1pPr>
          </a:lstStyle>
          <a:p>
            <a:pPr>
              <a:defRPr/>
            </a:pPr>
            <a:fld id="{506346B4-D201-4FE3-8825-629D3B98450F}" type="datetimeFigureOut">
              <a:rPr lang="en-US"/>
              <a:pPr>
                <a:defRPr/>
              </a:pPr>
              <a:t>2/22/2011</a:t>
            </a:fld>
            <a:endParaRPr lang="en-US"/>
          </a:p>
        </p:txBody>
      </p:sp>
      <p:sp>
        <p:nvSpPr>
          <p:cNvPr id="5" name="Footer Placeholder 4"/>
          <p:cNvSpPr>
            <a:spLocks noGrp="1"/>
          </p:cNvSpPr>
          <p:nvPr>
            <p:ph type="ftr" sz="quarter" idx="11"/>
          </p:nvPr>
        </p:nvSpPr>
        <p:spPr>
          <a:xfrm>
            <a:off x="457200" y="6481763"/>
            <a:ext cx="4259263" cy="300037"/>
          </a:xfrm>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9583620-B12D-4046-89E3-E5FA02CF889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4" name="Right Triangle 8"/>
          <p:cNvSpPr/>
          <p:nvPr/>
        </p:nvSpPr>
        <p:spPr>
          <a:xfrm flipV="1">
            <a:off x="6350" y="6350"/>
            <a:ext cx="9131300" cy="6837363"/>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Isosceles Triangle 7"/>
          <p:cNvSpPr/>
          <p:nvPr/>
        </p:nvSpPr>
        <p:spPr>
          <a:xfrm rot="5400000" flipV="1">
            <a:off x="7553325" y="309563"/>
            <a:ext cx="1893888"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6" name="Straight Connector 10"/>
          <p:cNvCxnSpPr/>
          <p:nvPr/>
        </p:nvCxnSpPr>
        <p:spPr>
          <a:xfrm rot="10800000">
            <a:off x="6469063" y="9525"/>
            <a:ext cx="2673350" cy="190023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Straight Connector 9"/>
          <p:cNvCxnSpPr/>
          <p:nvPr/>
        </p:nvCxnSpPr>
        <p:spPr>
          <a:xfrm flipV="1">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lstStyle>
            <a:lvl1pPr marL="0" algn="l">
              <a:buNone/>
              <a:defRPr sz="3600" b="1"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381000" y="1633536"/>
            <a:ext cx="3886200" cy="2286000"/>
          </a:xfrm>
        </p:spPr>
        <p:txBody>
          <a:bodyPr/>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Date Placeholder 3"/>
          <p:cNvSpPr>
            <a:spLocks noGrp="1"/>
          </p:cNvSpPr>
          <p:nvPr>
            <p:ph type="dt" sz="half" idx="10"/>
          </p:nvPr>
        </p:nvSpPr>
        <p:spPr>
          <a:xfrm>
            <a:off x="6956425" y="6477000"/>
            <a:ext cx="2133600" cy="304800"/>
          </a:xfrm>
        </p:spPr>
        <p:txBody>
          <a:bodyPr/>
          <a:lstStyle>
            <a:lvl1pPr>
              <a:defRPr/>
            </a:lvl1pPr>
          </a:lstStyle>
          <a:p>
            <a:pPr>
              <a:defRPr/>
            </a:pPr>
            <a:fld id="{AB2057CE-EA6D-43ED-BDDF-BE933402DD2D}" type="datetimeFigureOut">
              <a:rPr lang="en-US"/>
              <a:pPr>
                <a:defRPr/>
              </a:pPr>
              <a:t>2/22/2011</a:t>
            </a:fld>
            <a:endParaRPr lang="en-US"/>
          </a:p>
        </p:txBody>
      </p:sp>
      <p:sp>
        <p:nvSpPr>
          <p:cNvPr id="9" name="Footer Placeholder 4"/>
          <p:cNvSpPr>
            <a:spLocks noGrp="1"/>
          </p:cNvSpPr>
          <p:nvPr>
            <p:ph type="ftr" sz="quarter" idx="11"/>
          </p:nvPr>
        </p:nvSpPr>
        <p:spPr>
          <a:xfrm>
            <a:off x="2619375" y="6481763"/>
            <a:ext cx="4260850" cy="300037"/>
          </a:xfrm>
        </p:spPr>
        <p:txBody>
          <a:bodyPr/>
          <a:lstStyle>
            <a:lvl1pPr>
              <a:defRPr/>
            </a:lvl1pPr>
          </a:lstStyle>
          <a:p>
            <a:pPr>
              <a:defRPr/>
            </a:pPr>
            <a:endParaRPr lang="en-US"/>
          </a:p>
        </p:txBody>
      </p:sp>
      <p:sp>
        <p:nvSpPr>
          <p:cNvPr id="10" name="Slide Number Placeholder 5"/>
          <p:cNvSpPr>
            <a:spLocks noGrp="1"/>
          </p:cNvSpPr>
          <p:nvPr>
            <p:ph type="sldNum" sz="quarter" idx="12"/>
          </p:nvPr>
        </p:nvSpPr>
        <p:spPr>
          <a:xfrm>
            <a:off x="8450263" y="809625"/>
            <a:ext cx="503237" cy="300038"/>
          </a:xfrm>
        </p:spPr>
        <p:txBody>
          <a:bodyPr/>
          <a:lstStyle>
            <a:lvl1pPr>
              <a:defRPr/>
            </a:lvl1pPr>
          </a:lstStyle>
          <a:p>
            <a:pPr>
              <a:defRPr/>
            </a:pPr>
            <a:fld id="{3F9AFD63-AEB4-432A-AB91-E419FE07E796}"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2CD8EE6B-1F27-488A-A4FD-0DF27C5F7B27}" type="datetimeFigureOut">
              <a:rPr lang="en-US"/>
              <a:pPr>
                <a:defRPr/>
              </a:pPr>
              <a:t>2/22/2011</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8C2A39B9-5974-4572-B6CE-5B6FFD30BD4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lang="en-US" smtClean="0"/>
              <a:t>Click to edit Master title style</a:t>
            </a:r>
            <a:endParaRPr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791075" y="6481763"/>
            <a:ext cx="2130425" cy="301625"/>
          </a:xfrm>
        </p:spPr>
        <p:txBody>
          <a:bodyPr/>
          <a:lstStyle>
            <a:lvl1pPr>
              <a:defRPr/>
            </a:lvl1pPr>
          </a:lstStyle>
          <a:p>
            <a:pPr>
              <a:defRPr/>
            </a:pPr>
            <a:fld id="{D39CDFB1-3A53-468E-A21C-31E0787747A8}" type="datetimeFigureOut">
              <a:rPr lang="en-US"/>
              <a:pPr>
                <a:defRPr/>
              </a:pPr>
              <a:t>2/22/2011</a:t>
            </a:fld>
            <a:endParaRPr lang="en-US"/>
          </a:p>
        </p:txBody>
      </p:sp>
      <p:sp>
        <p:nvSpPr>
          <p:cNvPr id="8" name="Footer Placeholder 7"/>
          <p:cNvSpPr>
            <a:spLocks noGrp="1"/>
          </p:cNvSpPr>
          <p:nvPr>
            <p:ph type="ftr" sz="quarter" idx="11"/>
          </p:nvPr>
        </p:nvSpPr>
        <p:spPr>
          <a:xfrm>
            <a:off x="457200" y="6481763"/>
            <a:ext cx="4260850" cy="301625"/>
          </a:xfrm>
        </p:spPr>
        <p:txBody>
          <a:bodyPr/>
          <a:lstStyle>
            <a:lvl1pPr>
              <a:defRPr/>
            </a:lvl1pPr>
          </a:lstStyle>
          <a:p>
            <a:pPr>
              <a:defRPr/>
            </a:pPr>
            <a:endParaRPr lang="en-US"/>
          </a:p>
        </p:txBody>
      </p:sp>
      <p:sp>
        <p:nvSpPr>
          <p:cNvPr id="9" name="Slide Number Placeholder 8"/>
          <p:cNvSpPr>
            <a:spLocks noGrp="1"/>
          </p:cNvSpPr>
          <p:nvPr>
            <p:ph type="sldNum" sz="quarter" idx="12"/>
          </p:nvPr>
        </p:nvSpPr>
        <p:spPr>
          <a:xfrm>
            <a:off x="7589838" y="6483350"/>
            <a:ext cx="503237" cy="301625"/>
          </a:xfrm>
        </p:spPr>
        <p:txBody>
          <a:bodyPr/>
          <a:lstStyle>
            <a:lvl1pPr algn="ctr">
              <a:defRPr/>
            </a:lvl1pPr>
          </a:lstStyle>
          <a:p>
            <a:pPr>
              <a:defRPr/>
            </a:pPr>
            <a:fld id="{DF03A366-8ED0-4800-BF5D-5191A98793FD}"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918D4ED8-A352-422B-B06A-18DCC14D3279}" type="datetimeFigureOut">
              <a:rPr lang="en-US"/>
              <a:pPr>
                <a:defRPr/>
              </a:pPr>
              <a:t>2/22/2011</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2B1860A8-008C-4047-964C-1970C0CC788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FF715681-4480-4A83-875F-B39B43364DF6}" type="datetimeFigureOut">
              <a:rPr lang="en-US"/>
              <a:pPr>
                <a:defRPr/>
              </a:pPr>
              <a:t>2/22/2011</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69AA759A-B593-4C6E-A394-5C4AB8406BD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lang="en-US" smtClean="0"/>
              <a:t>Click to edit Master title style</a:t>
            </a:r>
            <a:endParaRPr lang="en-US"/>
          </a:p>
        </p:txBody>
      </p:sp>
      <p:sp>
        <p:nvSpPr>
          <p:cNvPr id="3" name="Text Placeholder 2"/>
          <p:cNvSpPr>
            <a:spLocks noGrp="1"/>
          </p:cNvSpPr>
          <p:nvPr>
            <p:ph type="body" idx="2"/>
          </p:nvPr>
        </p:nvSpPr>
        <p:spPr>
          <a:xfrm>
            <a:off x="1135856" y="367664"/>
            <a:ext cx="2438400" cy="5943600"/>
          </a:xfrm>
        </p:spPr>
        <p:txBody>
          <a:bodyPr/>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278563" y="6556375"/>
            <a:ext cx="2133600" cy="301625"/>
          </a:xfrm>
        </p:spPr>
        <p:txBody>
          <a:bodyPr/>
          <a:lstStyle>
            <a:lvl1pPr>
              <a:defRPr sz="900"/>
            </a:lvl1pPr>
          </a:lstStyle>
          <a:p>
            <a:pPr>
              <a:defRPr/>
            </a:pPr>
            <a:fld id="{89D056B7-0459-4625-B13E-B22BB656CE0B}" type="datetimeFigureOut">
              <a:rPr lang="en-US"/>
              <a:pPr>
                <a:defRPr/>
              </a:pPr>
              <a:t>2/22/2011</a:t>
            </a:fld>
            <a:endParaRPr lang="en-US"/>
          </a:p>
        </p:txBody>
      </p:sp>
      <p:sp>
        <p:nvSpPr>
          <p:cNvPr id="6" name="Footer Placeholder 5"/>
          <p:cNvSpPr>
            <a:spLocks noGrp="1"/>
          </p:cNvSpPr>
          <p:nvPr>
            <p:ph type="ftr" sz="quarter" idx="11"/>
          </p:nvPr>
        </p:nvSpPr>
        <p:spPr>
          <a:xfrm>
            <a:off x="1135063" y="6556375"/>
            <a:ext cx="5143500" cy="301625"/>
          </a:xfrm>
        </p:spPr>
        <p:txBody>
          <a:bodyPr/>
          <a:lstStyle>
            <a:lvl1pPr>
              <a:defRPr sz="900"/>
            </a:lvl1pPr>
          </a:lstStyle>
          <a:p>
            <a:pPr>
              <a:defRPr/>
            </a:pPr>
            <a:endParaRPr lang="en-US"/>
          </a:p>
        </p:txBody>
      </p:sp>
      <p:sp>
        <p:nvSpPr>
          <p:cNvPr id="7" name="Slide Number Placeholder 6"/>
          <p:cNvSpPr>
            <a:spLocks noGrp="1"/>
          </p:cNvSpPr>
          <p:nvPr>
            <p:ph type="sldNum" sz="quarter" idx="12"/>
          </p:nvPr>
        </p:nvSpPr>
        <p:spPr>
          <a:xfrm>
            <a:off x="8410575" y="6556375"/>
            <a:ext cx="503238" cy="301625"/>
          </a:xfrm>
        </p:spPr>
        <p:txBody>
          <a:bodyPr/>
          <a:lstStyle>
            <a:lvl1pPr>
              <a:defRPr sz="900"/>
            </a:lvl1pPr>
          </a:lstStyle>
          <a:p>
            <a:pPr>
              <a:defRPr/>
            </a:pPr>
            <a:fld id="{BA0D784E-0B03-4F21-85ED-7DB63369DAF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lang="en-US" smtClean="0"/>
              <a:t>Click to edit Master title style</a:t>
            </a:r>
            <a:endParaRPr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4"/>
          <p:cNvSpPr>
            <a:spLocks noGrp="1"/>
          </p:cNvSpPr>
          <p:nvPr>
            <p:ph type="dt" sz="half" idx="10"/>
          </p:nvPr>
        </p:nvSpPr>
        <p:spPr>
          <a:xfrm>
            <a:off x="6108700" y="6556375"/>
            <a:ext cx="2101850" cy="301625"/>
          </a:xfrm>
        </p:spPr>
        <p:txBody>
          <a:bodyPr/>
          <a:lstStyle>
            <a:lvl1pPr>
              <a:defRPr sz="900"/>
            </a:lvl1pPr>
          </a:lstStyle>
          <a:p>
            <a:pPr>
              <a:defRPr/>
            </a:pPr>
            <a:fld id="{08C6E8B4-D847-455A-ADDC-78D948852C16}" type="datetimeFigureOut">
              <a:rPr lang="en-US"/>
              <a:pPr>
                <a:defRPr/>
              </a:pPr>
              <a:t>2/22/2011</a:t>
            </a:fld>
            <a:endParaRPr lang="en-US"/>
          </a:p>
        </p:txBody>
      </p:sp>
      <p:sp>
        <p:nvSpPr>
          <p:cNvPr id="6" name="Footer Placeholder 5"/>
          <p:cNvSpPr>
            <a:spLocks noGrp="1"/>
          </p:cNvSpPr>
          <p:nvPr>
            <p:ph type="ftr" sz="quarter" idx="11"/>
          </p:nvPr>
        </p:nvSpPr>
        <p:spPr>
          <a:xfrm>
            <a:off x="1169988" y="6557963"/>
            <a:ext cx="4948237" cy="301625"/>
          </a:xfrm>
        </p:spPr>
        <p:txBody>
          <a:bodyPr/>
          <a:lstStyle>
            <a:lvl1pPr>
              <a:defRPr sz="900"/>
            </a:lvl1pPr>
          </a:lstStyle>
          <a:p>
            <a:pPr>
              <a:defRPr/>
            </a:pPr>
            <a:endParaRPr lang="en-US"/>
          </a:p>
        </p:txBody>
      </p:sp>
      <p:sp>
        <p:nvSpPr>
          <p:cNvPr id="7" name="Slide Number Placeholder 6"/>
          <p:cNvSpPr>
            <a:spLocks noGrp="1"/>
          </p:cNvSpPr>
          <p:nvPr>
            <p:ph type="sldNum" sz="quarter" idx="12"/>
          </p:nvPr>
        </p:nvSpPr>
        <p:spPr>
          <a:xfrm>
            <a:off x="8216900" y="6556375"/>
            <a:ext cx="366713" cy="301625"/>
          </a:xfrm>
        </p:spPr>
        <p:txBody>
          <a:bodyPr/>
          <a:lstStyle>
            <a:lvl1pPr algn="ctr">
              <a:defRPr sz="900"/>
            </a:lvl1pPr>
          </a:lstStyle>
          <a:p>
            <a:pPr>
              <a:defRPr/>
            </a:pPr>
            <a:fld id="{D116C4F2-0963-49C4-869D-F1519A1CBE2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6350" y="14288"/>
            <a:ext cx="9131300" cy="6837362"/>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 name="Straight Connector 7"/>
          <p:cNvCxnSpPr/>
          <p:nvPr/>
        </p:nvCxnSpPr>
        <p:spPr>
          <a:xfrm>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9063" y="4948238"/>
            <a:ext cx="2673350" cy="1900237"/>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8288"/>
            <a:ext cx="8229600" cy="1398587"/>
          </a:xfrm>
          <a:prstGeom prst="rect">
            <a:avLst/>
          </a:prstGeom>
        </p:spPr>
        <p:txBody>
          <a:bodyPr vert="horz" anchor="ctr">
            <a:normAutofit/>
          </a:bodyPr>
          <a:lstStyle/>
          <a:p>
            <a:r>
              <a:rPr lang="en-US" smtClean="0"/>
              <a:t>Click to edit Master title style</a:t>
            </a:r>
            <a:endParaRPr lang="en-US"/>
          </a:p>
        </p:txBody>
      </p:sp>
      <p:sp>
        <p:nvSpPr>
          <p:cNvPr id="1030" name="Text Placeholder 12"/>
          <p:cNvSpPr>
            <a:spLocks noGrp="1"/>
          </p:cNvSpPr>
          <p:nvPr>
            <p:ph type="body" idx="1"/>
          </p:nvPr>
        </p:nvSpPr>
        <p:spPr bwMode="auto">
          <a:xfrm>
            <a:off x="457200" y="1882775"/>
            <a:ext cx="82296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4791075" y="6481763"/>
            <a:ext cx="2133600" cy="301625"/>
          </a:xfrm>
          <a:prstGeom prst="rect">
            <a:avLst/>
          </a:prstGeom>
        </p:spPr>
        <p:txBody>
          <a:bodyPr vert="horz" anchor="b"/>
          <a:lstStyle>
            <a:lvl1pPr algn="l" eaLnBrk="1" fontAlgn="auto" latinLnBrk="0" hangingPunct="1">
              <a:spcBef>
                <a:spcPts val="0"/>
              </a:spcBef>
              <a:spcAft>
                <a:spcPts val="0"/>
              </a:spcAft>
              <a:defRPr kumimoji="0" sz="1000" b="0">
                <a:solidFill>
                  <a:schemeClr val="tx1"/>
                </a:solidFill>
                <a:latin typeface="+mn-lt"/>
              </a:defRPr>
            </a:lvl1pPr>
          </a:lstStyle>
          <a:p>
            <a:pPr>
              <a:defRPr/>
            </a:pPr>
            <a:fld id="{748B30A7-4261-4D55-993F-A41D3DC32C04}" type="datetimeFigureOut">
              <a:rPr lang="en-US"/>
              <a:pPr>
                <a:defRPr/>
              </a:pPr>
              <a:t>2/22/2011</a:t>
            </a:fld>
            <a:endParaRPr lang="en-US"/>
          </a:p>
        </p:txBody>
      </p:sp>
      <p:sp>
        <p:nvSpPr>
          <p:cNvPr id="3" name="Footer Placeholder 2"/>
          <p:cNvSpPr>
            <a:spLocks noGrp="1"/>
          </p:cNvSpPr>
          <p:nvPr>
            <p:ph type="ftr" sz="quarter" idx="3"/>
          </p:nvPr>
        </p:nvSpPr>
        <p:spPr>
          <a:xfrm>
            <a:off x="457200" y="6481763"/>
            <a:ext cx="4259263" cy="3016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lstStyle>
          <a:p>
            <a:pPr>
              <a:defRPr/>
            </a:pPr>
            <a:endParaRPr lang="en-US"/>
          </a:p>
        </p:txBody>
      </p:sp>
      <p:sp>
        <p:nvSpPr>
          <p:cNvPr id="23" name="Slide Number Placeholder 22"/>
          <p:cNvSpPr>
            <a:spLocks noGrp="1"/>
          </p:cNvSpPr>
          <p:nvPr>
            <p:ph type="sldNum" sz="quarter" idx="4"/>
          </p:nvPr>
        </p:nvSpPr>
        <p:spPr>
          <a:xfrm>
            <a:off x="7589838" y="6481763"/>
            <a:ext cx="503237" cy="301625"/>
          </a:xfrm>
          <a:prstGeom prst="rect">
            <a:avLst/>
          </a:prstGeom>
        </p:spPr>
        <p:txBody>
          <a:bodyPr vert="horz" anchor="b"/>
          <a:lstStyle>
            <a:lvl1pPr algn="ctr" eaLnBrk="1" fontAlgn="auto" latinLnBrk="0" hangingPunct="1">
              <a:spcBef>
                <a:spcPts val="0"/>
              </a:spcBef>
              <a:spcAft>
                <a:spcPts val="0"/>
              </a:spcAft>
              <a:defRPr kumimoji="0" sz="1200">
                <a:solidFill>
                  <a:schemeClr val="tx1"/>
                </a:solidFill>
                <a:latin typeface="+mn-lt"/>
              </a:defRPr>
            </a:lvl1pPr>
          </a:lstStyle>
          <a:p>
            <a:pPr>
              <a:defRPr/>
            </a:pPr>
            <a:fld id="{CDC29444-F4C3-41DD-9CFD-91663571319A}"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732" r:id="rId1"/>
    <p:sldLayoutId id="2147483733" r:id="rId2"/>
    <p:sldLayoutId id="2147483734" r:id="rId3"/>
    <p:sldLayoutId id="2147483731" r:id="rId4"/>
    <p:sldLayoutId id="2147483735" r:id="rId5"/>
    <p:sldLayoutId id="2147483730" r:id="rId6"/>
    <p:sldLayoutId id="2147483729" r:id="rId7"/>
    <p:sldLayoutId id="2147483736" r:id="rId8"/>
    <p:sldLayoutId id="2147483737" r:id="rId9"/>
    <p:sldLayoutId id="2147483728" r:id="rId10"/>
    <p:sldLayoutId id="2147483727" r:id="rId11"/>
  </p:sldLayoutIdLst>
  <p:txStyles>
    <p:titleStyle>
      <a:lvl1pPr marL="484188" indent="-484188" algn="l" rtl="0" eaLnBrk="0" fontAlgn="base" hangingPunct="0">
        <a:spcBef>
          <a:spcPct val="0"/>
        </a:spcBef>
        <a:spcAft>
          <a:spcPct val="0"/>
        </a:spcAft>
        <a:defRPr sz="4200" kern="1200">
          <a:ln w="6350">
            <a:solidFill>
              <a:schemeClr val="accent1">
                <a:shade val="43000"/>
              </a:schemeClr>
            </a:solidFill>
          </a:ln>
          <a:solidFill>
            <a:srgbClr val="FF5C9C"/>
          </a:solidFill>
          <a:effectLst>
            <a:outerShdw blurRad="26000" dist="26000" dir="14500000" algn="tl" rotWithShape="0">
              <a:srgbClr val="000000">
                <a:alpha val="40000"/>
              </a:srgbClr>
            </a:outerShdw>
          </a:effectLst>
          <a:latin typeface="+mj-lt"/>
          <a:ea typeface="+mj-ea"/>
          <a:cs typeface="+mj-cs"/>
        </a:defRPr>
      </a:lvl1pPr>
      <a:lvl2pPr marL="484188" indent="-484188" algn="l" rtl="0" eaLnBrk="0" fontAlgn="base" hangingPunct="0">
        <a:spcBef>
          <a:spcPct val="0"/>
        </a:spcBef>
        <a:spcAft>
          <a:spcPct val="0"/>
        </a:spcAft>
        <a:defRPr sz="4200">
          <a:solidFill>
            <a:srgbClr val="FF5C9C"/>
          </a:solidFill>
          <a:latin typeface="Century Gothic" pitchFamily="34" charset="0"/>
        </a:defRPr>
      </a:lvl2pPr>
      <a:lvl3pPr marL="484188" indent="-484188" algn="l" rtl="0" eaLnBrk="0" fontAlgn="base" hangingPunct="0">
        <a:spcBef>
          <a:spcPct val="0"/>
        </a:spcBef>
        <a:spcAft>
          <a:spcPct val="0"/>
        </a:spcAft>
        <a:defRPr sz="4200">
          <a:solidFill>
            <a:srgbClr val="FF5C9C"/>
          </a:solidFill>
          <a:latin typeface="Century Gothic" pitchFamily="34" charset="0"/>
        </a:defRPr>
      </a:lvl3pPr>
      <a:lvl4pPr marL="484188" indent="-484188" algn="l" rtl="0" eaLnBrk="0" fontAlgn="base" hangingPunct="0">
        <a:spcBef>
          <a:spcPct val="0"/>
        </a:spcBef>
        <a:spcAft>
          <a:spcPct val="0"/>
        </a:spcAft>
        <a:defRPr sz="4200">
          <a:solidFill>
            <a:srgbClr val="FF5C9C"/>
          </a:solidFill>
          <a:latin typeface="Century Gothic" pitchFamily="34" charset="0"/>
        </a:defRPr>
      </a:lvl4pPr>
      <a:lvl5pPr marL="484188" indent="-484188" algn="l" rtl="0" eaLnBrk="0" fontAlgn="base" hangingPunct="0">
        <a:spcBef>
          <a:spcPct val="0"/>
        </a:spcBef>
        <a:spcAft>
          <a:spcPct val="0"/>
        </a:spcAft>
        <a:defRPr sz="4200">
          <a:solidFill>
            <a:srgbClr val="FF5C9C"/>
          </a:solidFill>
          <a:latin typeface="Century Gothic" pitchFamily="34" charset="0"/>
        </a:defRPr>
      </a:lvl5pPr>
      <a:lvl6pPr marL="941388" indent="-484188" algn="l" rtl="0" fontAlgn="base">
        <a:spcBef>
          <a:spcPct val="0"/>
        </a:spcBef>
        <a:spcAft>
          <a:spcPct val="0"/>
        </a:spcAft>
        <a:defRPr sz="4200">
          <a:solidFill>
            <a:srgbClr val="FF5C9C"/>
          </a:solidFill>
          <a:latin typeface="Century Gothic" pitchFamily="34" charset="0"/>
        </a:defRPr>
      </a:lvl6pPr>
      <a:lvl7pPr marL="1398588" indent="-484188" algn="l" rtl="0" fontAlgn="base">
        <a:spcBef>
          <a:spcPct val="0"/>
        </a:spcBef>
        <a:spcAft>
          <a:spcPct val="0"/>
        </a:spcAft>
        <a:defRPr sz="4200">
          <a:solidFill>
            <a:srgbClr val="FF5C9C"/>
          </a:solidFill>
          <a:latin typeface="Century Gothic" pitchFamily="34" charset="0"/>
        </a:defRPr>
      </a:lvl7pPr>
      <a:lvl8pPr marL="1855788" indent="-484188" algn="l" rtl="0" fontAlgn="base">
        <a:spcBef>
          <a:spcPct val="0"/>
        </a:spcBef>
        <a:spcAft>
          <a:spcPct val="0"/>
        </a:spcAft>
        <a:defRPr sz="4200">
          <a:solidFill>
            <a:srgbClr val="FF5C9C"/>
          </a:solidFill>
          <a:latin typeface="Century Gothic" pitchFamily="34" charset="0"/>
        </a:defRPr>
      </a:lvl8pPr>
      <a:lvl9pPr marL="2312988" indent="-484188" algn="l" rtl="0" fontAlgn="base">
        <a:spcBef>
          <a:spcPct val="0"/>
        </a:spcBef>
        <a:spcAft>
          <a:spcPct val="0"/>
        </a:spcAft>
        <a:defRPr sz="4200">
          <a:solidFill>
            <a:srgbClr val="FF5C9C"/>
          </a:solidFill>
          <a:latin typeface="Century Gothic" pitchFamily="34" charset="0"/>
        </a:defRPr>
      </a:lvl9pPr>
    </p:titleStyle>
    <p:bodyStyle>
      <a:lvl1pPr marL="447675" indent="-382588" algn="l" rtl="0"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822325" indent="-285750" algn="l" rtl="0" eaLnBrk="0" fontAlgn="base" hangingPunct="0">
        <a:spcBef>
          <a:spcPct val="20000"/>
        </a:spcBef>
        <a:spcAft>
          <a:spcPct val="0"/>
        </a:spcAft>
        <a:buClr>
          <a:schemeClr val="accent1"/>
        </a:buClr>
        <a:buSzPct val="95000"/>
        <a:buFont typeface="Verdana" pitchFamily="34" charset="0"/>
        <a:buChar char="›"/>
        <a:defRPr sz="2600" kern="1200">
          <a:solidFill>
            <a:schemeClr val="tx1"/>
          </a:solidFill>
          <a:latin typeface="+mn-lt"/>
          <a:ea typeface="+mn-ea"/>
          <a:cs typeface="+mn-cs"/>
        </a:defRPr>
      </a:lvl2pPr>
      <a:lvl3pPr marL="1104900" indent="-228600" algn="l" rtl="0" eaLnBrk="0" fontAlgn="base" hangingPunct="0">
        <a:spcBef>
          <a:spcPct val="20000"/>
        </a:spcBef>
        <a:spcAft>
          <a:spcPct val="0"/>
        </a:spcAft>
        <a:buClr>
          <a:schemeClr val="accent1"/>
        </a:buClr>
        <a:buFont typeface="Wingdings 2" pitchFamily="18" charset="2"/>
        <a:buChar char=""/>
        <a:defRPr sz="2400" kern="1200">
          <a:solidFill>
            <a:schemeClr val="tx1"/>
          </a:solidFill>
          <a:latin typeface="+mn-lt"/>
          <a:ea typeface="+mn-ea"/>
          <a:cs typeface="+mn-cs"/>
        </a:defRPr>
      </a:lvl3pPr>
      <a:lvl4pPr marL="1371600" indent="-209550" algn="l" rtl="0" eaLnBrk="0" fontAlgn="base" hangingPunct="0">
        <a:spcBef>
          <a:spcPct val="20000"/>
        </a:spcBef>
        <a:spcAft>
          <a:spcPct val="0"/>
        </a:spcAft>
        <a:buClr>
          <a:schemeClr val="accent1"/>
        </a:buClr>
        <a:buFont typeface="Wingdings 2" pitchFamily="18" charset="2"/>
        <a:buChar char=""/>
        <a:defRPr sz="2000" kern="1200">
          <a:solidFill>
            <a:schemeClr val="tx1"/>
          </a:solidFill>
          <a:latin typeface="+mn-lt"/>
          <a:ea typeface="+mn-ea"/>
          <a:cs typeface="+mn-cs"/>
        </a:defRPr>
      </a:lvl4pPr>
      <a:lvl5pPr marL="1600200" indent="-209550" algn="l" rtl="0" eaLnBrk="0" fontAlgn="base" hangingPunct="0">
        <a:spcBef>
          <a:spcPct val="20000"/>
        </a:spcBef>
        <a:spcAft>
          <a:spcPct val="0"/>
        </a:spcAft>
        <a:buClr>
          <a:srgbClr val="FF90B2"/>
        </a:buClr>
        <a:buFont typeface="Wingdings 2" pitchFamily="18" charset="2"/>
        <a:buChar char=""/>
        <a:defRPr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marL="484632" indent="0" eaLnBrk="1" fontAlgn="auto" hangingPunct="1">
              <a:spcAft>
                <a:spcPts val="0"/>
              </a:spcAft>
              <a:defRPr/>
            </a:pPr>
            <a:r>
              <a:rPr lang="en-US" i="1" dirty="0" smtClean="0">
                <a:solidFill>
                  <a:schemeClr val="accent1">
                    <a:tint val="83000"/>
                    <a:satMod val="150000"/>
                  </a:schemeClr>
                </a:solidFill>
                <a:latin typeface="Book Antiqua" pitchFamily="18" charset="0"/>
              </a:rPr>
              <a:t>Biography of Madeleine </a:t>
            </a:r>
            <a:r>
              <a:rPr lang="en-US" i="1" dirty="0" err="1" smtClean="0">
                <a:solidFill>
                  <a:schemeClr val="accent1">
                    <a:tint val="83000"/>
                    <a:satMod val="150000"/>
                  </a:schemeClr>
                </a:solidFill>
                <a:latin typeface="Book Antiqua" pitchFamily="18" charset="0"/>
              </a:rPr>
              <a:t>Leininger</a:t>
            </a:r>
            <a:endParaRPr lang="en-US" i="1" dirty="0">
              <a:solidFill>
                <a:schemeClr val="accent1">
                  <a:tint val="83000"/>
                  <a:satMod val="150000"/>
                </a:schemeClr>
              </a:solidFill>
              <a:latin typeface="Book Antiqua" pitchFamily="18" charset="0"/>
            </a:endParaRPr>
          </a:p>
        </p:txBody>
      </p:sp>
      <p:sp>
        <p:nvSpPr>
          <p:cNvPr id="5" name="Content Placeholder 4"/>
          <p:cNvSpPr>
            <a:spLocks noGrp="1"/>
          </p:cNvSpPr>
          <p:nvPr>
            <p:ph idx="1"/>
          </p:nvPr>
        </p:nvSpPr>
        <p:spPr>
          <a:xfrm>
            <a:off x="457200" y="1882775"/>
            <a:ext cx="8229600" cy="4572000"/>
          </a:xfrm>
        </p:spPr>
        <p:txBody>
          <a:bodyPr>
            <a:normAutofit lnSpcReduction="10000"/>
          </a:bodyPr>
          <a:lstStyle/>
          <a:p>
            <a:pPr marL="448056" indent="-384048" eaLnBrk="1" fontAlgn="auto" hangingPunct="1">
              <a:spcAft>
                <a:spcPts val="0"/>
              </a:spcAft>
              <a:buFont typeface="Wingdings 2"/>
              <a:buChar char=""/>
              <a:defRPr/>
            </a:pPr>
            <a:r>
              <a:rPr lang="en-US" sz="2000" dirty="0" smtClean="0">
                <a:latin typeface="Book Antiqua" pitchFamily="18" charset="0"/>
              </a:rPr>
              <a:t>Is the founder and leader of the academic field of transcultural nursing with focus on comparative human care, theory, and research.</a:t>
            </a:r>
          </a:p>
          <a:p>
            <a:pPr marL="448056" indent="-384048" eaLnBrk="1" fontAlgn="auto" hangingPunct="1">
              <a:spcAft>
                <a:spcPts val="0"/>
              </a:spcAft>
              <a:buFont typeface="Wingdings 2"/>
              <a:buChar char=""/>
              <a:defRPr/>
            </a:pPr>
            <a:r>
              <a:rPr lang="en-US" sz="2000" dirty="0" smtClean="0">
                <a:latin typeface="Book Antiqua" pitchFamily="18" charset="0"/>
              </a:rPr>
              <a:t>Professor at Emeritus, College of Nursing, Wayne State University, Detroit, Michigan, and Adjunct professor, College of Nursing, University of Nebraska Medical Center, Omaha Nebraska. </a:t>
            </a:r>
          </a:p>
          <a:p>
            <a:pPr marL="448056" indent="-384048" eaLnBrk="1" fontAlgn="auto" hangingPunct="1">
              <a:spcAft>
                <a:spcPts val="0"/>
              </a:spcAft>
              <a:buFont typeface="Wingdings 2"/>
              <a:buChar char=""/>
              <a:defRPr/>
            </a:pPr>
            <a:r>
              <a:rPr lang="en-US" sz="2000" dirty="0" smtClean="0">
                <a:latin typeface="Book Antiqua" pitchFamily="18" charset="0"/>
              </a:rPr>
              <a:t>Internationally known  transcultural nursing lecturer, educator, author, theorist, administrator, researcher, and consultant in nursing and anthropology. </a:t>
            </a:r>
          </a:p>
          <a:p>
            <a:pPr marL="448056" indent="-384048" eaLnBrk="1" fontAlgn="auto" hangingPunct="1">
              <a:spcAft>
                <a:spcPts val="0"/>
              </a:spcAft>
              <a:buFont typeface="Wingdings 2"/>
              <a:buChar char=""/>
              <a:defRPr/>
            </a:pPr>
            <a:r>
              <a:rPr lang="en-US" sz="2000" dirty="0" smtClean="0">
                <a:latin typeface="Book Antiqua" pitchFamily="18" charset="0"/>
              </a:rPr>
              <a:t>Living Legend of the American Academy of Nursing and an Emeritus Member of the American association of Colleges of Nursing.</a:t>
            </a:r>
          </a:p>
          <a:p>
            <a:pPr marL="448056" indent="-384048" eaLnBrk="1" fontAlgn="auto" hangingPunct="1">
              <a:spcAft>
                <a:spcPts val="0"/>
              </a:spcAft>
              <a:buFont typeface="Wingdings 2"/>
              <a:buChar char=""/>
              <a:defRPr/>
            </a:pPr>
            <a:r>
              <a:rPr lang="en-US" sz="2000" dirty="0" smtClean="0">
                <a:latin typeface="Book Antiqua" pitchFamily="18" charset="0"/>
              </a:rPr>
              <a:t>She was one of the first to graduate professional nurses prepared with a PhD in cultural anthropology. </a:t>
            </a:r>
          </a:p>
          <a:p>
            <a:pPr marL="448056" indent="-384048" eaLnBrk="1" fontAlgn="auto" hangingPunct="1">
              <a:spcAft>
                <a:spcPts val="0"/>
              </a:spcAft>
              <a:buFont typeface="Wingdings 2"/>
              <a:buChar char=""/>
              <a:defRPr/>
            </a:pPr>
            <a:endParaRPr lang="en-US" dirty="0" smtClean="0"/>
          </a:p>
          <a:p>
            <a:pPr marL="0" indent="0" eaLnBrk="1" fontAlgn="auto" hangingPunct="1">
              <a:spcAft>
                <a:spcPts val="0"/>
              </a:spcAft>
              <a:buFont typeface="Wingdings 2"/>
              <a:buNone/>
              <a:defRPr/>
            </a:pPr>
            <a:endParaRPr lang="en-US" dirty="0" smtClean="0"/>
          </a:p>
          <a:p>
            <a:pPr marL="448056" indent="-384048" eaLnBrk="1" fontAlgn="auto" hangingPunct="1">
              <a:spcAft>
                <a:spcPts val="0"/>
              </a:spcAft>
              <a:buFont typeface="Wingdings 2"/>
              <a:buChar char=""/>
              <a:defRPr/>
            </a:pP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Implementations</a:t>
            </a:r>
          </a:p>
        </p:txBody>
      </p:sp>
      <p:sp>
        <p:nvSpPr>
          <p:cNvPr id="32770" name="Rectangle 3"/>
          <p:cNvSpPr>
            <a:spLocks noGrp="1"/>
          </p:cNvSpPr>
          <p:nvPr>
            <p:ph type="body" idx="4294967295"/>
          </p:nvPr>
        </p:nvSpPr>
        <p:spPr/>
        <p:txBody>
          <a:bodyPr/>
          <a:lstStyle/>
          <a:p>
            <a:pPr eaLnBrk="1" hangingPunct="1"/>
            <a:r>
              <a:rPr lang="en-US" smtClean="0"/>
              <a:t>Nurses strive to discover insights about our own cultural background</a:t>
            </a:r>
          </a:p>
          <a:p>
            <a:pPr eaLnBrk="1" hangingPunct="1"/>
            <a:r>
              <a:rPr lang="en-US" smtClean="0"/>
              <a:t>Nurses discover the clients cultural beliefs</a:t>
            </a:r>
          </a:p>
          <a:p>
            <a:pPr eaLnBrk="1" hangingPunct="1"/>
            <a:r>
              <a:rPr lang="en-US" smtClean="0"/>
              <a:t>Nurses will gain an appreciation for cultural commonalties and differences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7" name="Picture 5" descr="A6EUpl"/>
          <p:cNvPicPr>
            <a:picLocks noChangeAspect="1" noChangeArrowheads="1"/>
          </p:cNvPicPr>
          <p:nvPr/>
        </p:nvPicPr>
        <p:blipFill>
          <a:blip r:embed="rId3"/>
          <a:srcRect/>
          <a:stretch>
            <a:fillRect/>
          </a:stretch>
        </p:blipFill>
        <p:spPr bwMode="auto">
          <a:xfrm>
            <a:off x="2133600" y="533400"/>
            <a:ext cx="4714875" cy="6096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Main Concepts </a:t>
            </a:r>
          </a:p>
        </p:txBody>
      </p:sp>
      <p:sp>
        <p:nvSpPr>
          <p:cNvPr id="36866" name="Rectangle 3"/>
          <p:cNvSpPr>
            <a:spLocks noGrp="1"/>
          </p:cNvSpPr>
          <p:nvPr>
            <p:ph type="body" idx="4294967295"/>
          </p:nvPr>
        </p:nvSpPr>
        <p:spPr/>
        <p:txBody>
          <a:bodyPr/>
          <a:lstStyle/>
          <a:p>
            <a:pPr eaLnBrk="1" hangingPunct="1">
              <a:lnSpc>
                <a:spcPct val="90000"/>
              </a:lnSpc>
            </a:pPr>
            <a:r>
              <a:rPr lang="en-US" smtClean="0"/>
              <a:t>“Care is (or should be) the essence and central domain of nursing.”</a:t>
            </a:r>
          </a:p>
          <a:p>
            <a:pPr eaLnBrk="1" hangingPunct="1">
              <a:lnSpc>
                <a:spcPct val="90000"/>
              </a:lnSpc>
            </a:pPr>
            <a:r>
              <a:rPr lang="en-US" smtClean="0"/>
              <a:t>Madeleine Leininger also stated that caring is the moral of nursing.</a:t>
            </a:r>
          </a:p>
          <a:p>
            <a:pPr eaLnBrk="1" hangingPunct="1">
              <a:lnSpc>
                <a:spcPct val="90000"/>
              </a:lnSpc>
            </a:pPr>
            <a:r>
              <a:rPr lang="en-US" smtClean="0"/>
              <a:t>She wanted to develop a plan care that was universal and fit for all cultures around the world.</a:t>
            </a:r>
          </a:p>
          <a:p>
            <a:pPr eaLnBrk="1" hangingPunct="1">
              <a:lnSpc>
                <a:spcPct val="90000"/>
              </a:lnSpc>
            </a:pPr>
            <a:r>
              <a:rPr lang="en-US" smtClean="0"/>
              <a:t>Care is a basic essential for human needs, growth, development, and survival.</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Predictive Tents Essentials</a:t>
            </a:r>
          </a:p>
        </p:txBody>
      </p:sp>
      <p:sp>
        <p:nvSpPr>
          <p:cNvPr id="38914" name="Rectangle 3"/>
          <p:cNvSpPr>
            <a:spLocks noGrp="1"/>
          </p:cNvSpPr>
          <p:nvPr>
            <p:ph type="body" idx="4294967295"/>
          </p:nvPr>
        </p:nvSpPr>
        <p:spPr/>
        <p:txBody>
          <a:bodyPr/>
          <a:lstStyle/>
          <a:p>
            <a:pPr eaLnBrk="1" hangingPunct="1"/>
            <a:r>
              <a:rPr lang="en-US" smtClean="0"/>
              <a:t>Commonalities</a:t>
            </a:r>
          </a:p>
          <a:p>
            <a:pPr eaLnBrk="1" hangingPunct="1"/>
            <a:r>
              <a:rPr lang="en-US" smtClean="0"/>
              <a:t>Worldview and Social Structure</a:t>
            </a:r>
          </a:p>
          <a:p>
            <a:pPr eaLnBrk="1" hangingPunct="1"/>
            <a:r>
              <a:rPr lang="en-US" smtClean="0"/>
              <a:t>Professional and Generic Care</a:t>
            </a:r>
          </a:p>
          <a:p>
            <a:pPr eaLnBrk="1" hangingPunct="1"/>
            <a:r>
              <a:rPr lang="en-US" smtClean="0"/>
              <a:t>Modalities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Assumptions</a:t>
            </a:r>
          </a:p>
        </p:txBody>
      </p:sp>
      <p:sp>
        <p:nvSpPr>
          <p:cNvPr id="40962" name="Rectangle 3"/>
          <p:cNvSpPr>
            <a:spLocks noGrp="1"/>
          </p:cNvSpPr>
          <p:nvPr>
            <p:ph type="body" idx="4294967295"/>
          </p:nvPr>
        </p:nvSpPr>
        <p:spPr/>
        <p:txBody>
          <a:bodyPr/>
          <a:lstStyle/>
          <a:p>
            <a:pPr eaLnBrk="1" hangingPunct="1"/>
            <a:r>
              <a:rPr lang="en-US" smtClean="0"/>
              <a:t>Care is essential for growth, development, and survival</a:t>
            </a:r>
          </a:p>
          <a:p>
            <a:pPr eaLnBrk="1" hangingPunct="1"/>
            <a:r>
              <a:rPr lang="en-US" smtClean="0"/>
              <a:t>Care is essential in curing and healing</a:t>
            </a:r>
          </a:p>
          <a:p>
            <a:pPr eaLnBrk="1" hangingPunct="1"/>
            <a:r>
              <a:rPr lang="en-US" smtClean="0"/>
              <a:t>Forms, expressions, and patterns will vary</a:t>
            </a:r>
          </a:p>
          <a:p>
            <a:pPr eaLnBrk="1" hangingPunct="1"/>
            <a:r>
              <a:rPr lang="en-US" smtClean="0"/>
              <a:t>Every culture has both types of care</a:t>
            </a:r>
          </a:p>
          <a:p>
            <a:pPr eaLnBrk="1" hangingPunct="1"/>
            <a:r>
              <a:rPr lang="en-US" smtClean="0"/>
              <a:t>Culture care, values, and beliefs are embedded with in the culture</a:t>
            </a:r>
          </a:p>
          <a:p>
            <a:pPr eaLnBrk="1" hangingPunct="1">
              <a:buFont typeface="Wingdings 2" pitchFamily="18" charset="2"/>
              <a:buNone/>
            </a:pPr>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Assumptions cont.</a:t>
            </a:r>
            <a:br>
              <a:rPr lang="en-US" smtClean="0">
                <a:ln>
                  <a:noFill/>
                </a:ln>
                <a:effectLst/>
              </a:rPr>
            </a:br>
            <a:endParaRPr lang="en-US" smtClean="0">
              <a:ln>
                <a:noFill/>
              </a:ln>
              <a:effectLst/>
            </a:endParaRPr>
          </a:p>
        </p:txBody>
      </p:sp>
      <p:sp>
        <p:nvSpPr>
          <p:cNvPr id="43010" name="Rectangle 3"/>
          <p:cNvSpPr>
            <a:spLocks noGrp="1"/>
          </p:cNvSpPr>
          <p:nvPr>
            <p:ph type="body" idx="4294967295"/>
          </p:nvPr>
        </p:nvSpPr>
        <p:spPr/>
        <p:txBody>
          <a:bodyPr/>
          <a:lstStyle/>
          <a:p>
            <a:pPr eaLnBrk="1" hangingPunct="1"/>
            <a:r>
              <a:rPr lang="en-US" smtClean="0"/>
              <a:t>Therapeutic nursing can only occur under certain circumstances</a:t>
            </a:r>
          </a:p>
          <a:p>
            <a:pPr eaLnBrk="1" hangingPunct="1"/>
            <a:r>
              <a:rPr lang="en-US" smtClean="0"/>
              <a:t>Differences within must be understood</a:t>
            </a:r>
          </a:p>
          <a:p>
            <a:pPr eaLnBrk="1" hangingPunct="1"/>
            <a:r>
              <a:rPr lang="en-US" smtClean="0"/>
              <a:t>Culturally congruency, specific, or universal care are essential</a:t>
            </a:r>
          </a:p>
          <a:p>
            <a:pPr eaLnBrk="1" hangingPunct="1"/>
            <a:r>
              <a:rPr lang="en-US" smtClean="0"/>
              <a:t>Nursing is an essential</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algn="ctr" eaLnBrk="1" fontAlgn="auto" hangingPunct="1">
              <a:spcAft>
                <a:spcPts val="0"/>
              </a:spcAft>
              <a:defRPr/>
            </a:pPr>
            <a:r>
              <a:rPr lang="en-US" sz="7200" b="1" i="1" dirty="0" smtClean="0">
                <a:solidFill>
                  <a:schemeClr val="accent1">
                    <a:tint val="83000"/>
                    <a:satMod val="150000"/>
                  </a:schemeClr>
                </a:solidFill>
                <a:latin typeface="Book Antiqua" pitchFamily="18" charset="0"/>
              </a:rPr>
              <a:t>References</a:t>
            </a:r>
            <a:endParaRPr lang="en-US" sz="7200" b="1" i="1" dirty="0">
              <a:solidFill>
                <a:schemeClr val="accent1">
                  <a:tint val="83000"/>
                  <a:satMod val="150000"/>
                </a:schemeClr>
              </a:solidFill>
              <a:latin typeface="Book Antiqua" pitchFamily="18" charset="0"/>
            </a:endParaRPr>
          </a:p>
        </p:txBody>
      </p:sp>
      <p:sp>
        <p:nvSpPr>
          <p:cNvPr id="45058" name="Content Placeholder 2"/>
          <p:cNvSpPr>
            <a:spLocks noGrp="1"/>
          </p:cNvSpPr>
          <p:nvPr>
            <p:ph idx="1"/>
          </p:nvPr>
        </p:nvSpPr>
        <p:spPr>
          <a:xfrm>
            <a:off x="381000" y="1752600"/>
            <a:ext cx="8229600" cy="4572000"/>
          </a:xfrm>
        </p:spPr>
        <p:txBody>
          <a:bodyPr/>
          <a:lstStyle/>
          <a:p>
            <a:pPr eaLnBrk="1" hangingPunct="1"/>
            <a:r>
              <a:rPr lang="en-US" smtClean="0">
                <a:latin typeface="Book Antiqua" pitchFamily="18" charset="0"/>
              </a:rPr>
              <a:t>Leininger, M., &amp; McFarland, M. R. (2002). </a:t>
            </a:r>
            <a:r>
              <a:rPr lang="en-US" i="1" smtClean="0">
                <a:latin typeface="Book Antiqua" pitchFamily="18" charset="0"/>
              </a:rPr>
              <a:t>Transcultural nursing: Concepts, theories, research, &amp; practice. </a:t>
            </a:r>
            <a:r>
              <a:rPr lang="en-US" smtClean="0">
                <a:latin typeface="Book Antiqua" pitchFamily="18" charset="0"/>
              </a:rPr>
              <a:t>New York, NY: McGraw-Hill.</a:t>
            </a:r>
          </a:p>
          <a:p>
            <a:pPr eaLnBrk="1" hangingPunct="1"/>
            <a:r>
              <a:rPr lang="en-US" smtClean="0">
                <a:latin typeface="Book Antiqua" pitchFamily="18" charset="0"/>
              </a:rPr>
              <a:t>Transcultural nursing: essential for excellence... Madeleine Leininger. (1996). </a:t>
            </a:r>
            <a:r>
              <a:rPr lang="en-US" i="1" smtClean="0">
                <a:latin typeface="Book Antiqua" pitchFamily="18" charset="0"/>
              </a:rPr>
              <a:t>Nursing</a:t>
            </a:r>
            <a:r>
              <a:rPr lang="en-US" smtClean="0">
                <a:latin typeface="Book Antiqua" pitchFamily="18" charset="0"/>
              </a:rPr>
              <a:t>, 26(1), 76. Retrieved from EBSCO</a:t>
            </a:r>
            <a:r>
              <a:rPr lang="en-US" i="1" smtClean="0">
                <a:latin typeface="Book Antiqua" pitchFamily="18" charset="0"/>
              </a:rPr>
              <a:t>host</a:t>
            </a:r>
            <a:r>
              <a:rPr lang="en-US" smtClean="0">
                <a:latin typeface="Book Antiqua" pitchFamily="18" charset="0"/>
              </a:rPr>
              <a:t>.</a:t>
            </a:r>
          </a:p>
          <a:p>
            <a:pPr eaLnBrk="1" hangingPunct="1"/>
            <a:endParaRPr lang="en-US" smtClean="0">
              <a:latin typeface="Book Antiqua"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algn="ctr" eaLnBrk="1" fontAlgn="auto" hangingPunct="1">
              <a:spcAft>
                <a:spcPts val="0"/>
              </a:spcAft>
              <a:defRPr/>
            </a:pPr>
            <a:r>
              <a:rPr lang="en-US" i="1" dirty="0" smtClean="0">
                <a:solidFill>
                  <a:schemeClr val="accent1">
                    <a:tint val="83000"/>
                    <a:satMod val="150000"/>
                  </a:schemeClr>
                </a:solidFill>
                <a:latin typeface="Book Antiqua" pitchFamily="18" charset="0"/>
              </a:rPr>
              <a:t>Biography Continued</a:t>
            </a:r>
            <a:endParaRPr lang="en-US" i="1" dirty="0">
              <a:solidFill>
                <a:schemeClr val="accent1">
                  <a:tint val="83000"/>
                  <a:satMod val="150000"/>
                </a:schemeClr>
              </a:solidFill>
              <a:latin typeface="Book Antiqua" pitchFamily="18" charset="0"/>
            </a:endParaRPr>
          </a:p>
        </p:txBody>
      </p:sp>
      <p:sp>
        <p:nvSpPr>
          <p:cNvPr id="3" name="Content Placeholder 2"/>
          <p:cNvSpPr>
            <a:spLocks noGrp="1"/>
          </p:cNvSpPr>
          <p:nvPr>
            <p:ph idx="1"/>
          </p:nvPr>
        </p:nvSpPr>
        <p:spPr>
          <a:xfrm>
            <a:off x="457200" y="1882775"/>
            <a:ext cx="8229600" cy="4572000"/>
          </a:xfrm>
        </p:spPr>
        <p:txBody>
          <a:bodyPr>
            <a:normAutofit fontScale="70000" lnSpcReduction="20000"/>
          </a:bodyPr>
          <a:lstStyle/>
          <a:p>
            <a:pPr marL="448056" indent="-384048" eaLnBrk="1" fontAlgn="auto" hangingPunct="1">
              <a:spcAft>
                <a:spcPts val="0"/>
              </a:spcAft>
              <a:buFont typeface="Wingdings 2"/>
              <a:buChar char=""/>
              <a:defRPr/>
            </a:pPr>
            <a:r>
              <a:rPr lang="en-US" dirty="0" smtClean="0">
                <a:latin typeface="Book Antiqua" pitchFamily="18" charset="0"/>
              </a:rPr>
              <a:t>She initiated the Nurse Scientist and several transcultural nursing programs in the 1970s and 1980s.</a:t>
            </a:r>
          </a:p>
          <a:p>
            <a:pPr marL="448056" indent="-384048" eaLnBrk="1" fontAlgn="auto" hangingPunct="1">
              <a:spcAft>
                <a:spcPts val="0"/>
              </a:spcAft>
              <a:buFont typeface="Wingdings 2"/>
              <a:buChar char=""/>
              <a:defRPr/>
            </a:pPr>
            <a:r>
              <a:rPr lang="en-US" dirty="0" smtClean="0">
                <a:latin typeface="Book Antiqua" pitchFamily="18" charset="0"/>
              </a:rPr>
              <a:t>Editor of the Journal of </a:t>
            </a:r>
            <a:r>
              <a:rPr lang="en-US" i="1" dirty="0" smtClean="0">
                <a:latin typeface="Book Antiqua" pitchFamily="18" charset="0"/>
              </a:rPr>
              <a:t>Transcultural Nursing </a:t>
            </a:r>
            <a:r>
              <a:rPr lang="en-US" dirty="0" smtClean="0">
                <a:latin typeface="Book Antiqua" pitchFamily="18" charset="0"/>
              </a:rPr>
              <a:t>and started the </a:t>
            </a:r>
            <a:r>
              <a:rPr lang="en-US" i="1" dirty="0" smtClean="0">
                <a:latin typeface="Book Antiqua" pitchFamily="18" charset="0"/>
              </a:rPr>
              <a:t>Transcultural Nursing Society.</a:t>
            </a:r>
          </a:p>
          <a:p>
            <a:pPr marL="448056" indent="-384048" eaLnBrk="1" fontAlgn="auto" hangingPunct="1">
              <a:spcAft>
                <a:spcPts val="0"/>
              </a:spcAft>
              <a:buFont typeface="Wingdings 2"/>
              <a:buChar char=""/>
              <a:defRPr/>
            </a:pPr>
            <a:r>
              <a:rPr lang="en-US" dirty="0" smtClean="0">
                <a:latin typeface="Book Antiqua" pitchFamily="18" charset="0"/>
              </a:rPr>
              <a:t>She is a distinguished Professor and Lecturer in over 90 universities and has given over 1200 public addresses in the USA and overseas. </a:t>
            </a:r>
          </a:p>
          <a:p>
            <a:pPr marL="448056" indent="-384048" eaLnBrk="1" fontAlgn="auto" hangingPunct="1">
              <a:spcAft>
                <a:spcPts val="0"/>
              </a:spcAft>
              <a:buFont typeface="Wingdings 2"/>
              <a:buChar char=""/>
              <a:defRPr/>
            </a:pPr>
            <a:r>
              <a:rPr lang="en-US" dirty="0" smtClean="0">
                <a:latin typeface="Book Antiqua" pitchFamily="18" charset="0"/>
              </a:rPr>
              <a:t>Author and editor of 28 books and has published over 220 articles </a:t>
            </a:r>
          </a:p>
          <a:p>
            <a:pPr marL="448056" indent="-384048" eaLnBrk="1" fontAlgn="auto" hangingPunct="1">
              <a:spcAft>
                <a:spcPts val="0"/>
              </a:spcAft>
              <a:buFont typeface="Wingdings 2"/>
              <a:buChar char=""/>
              <a:defRPr/>
            </a:pPr>
            <a:r>
              <a:rPr lang="en-US" dirty="0" smtClean="0">
                <a:latin typeface="Book Antiqua" pitchFamily="18" charset="0"/>
              </a:rPr>
              <a:t>She published the first qualitative nursing research book (1985), an early psychiatric nursing book (1960) and the first Culture Care Diversity and Universality Theory book. </a:t>
            </a:r>
          </a:p>
          <a:p>
            <a:pPr marL="448056" indent="-384048" eaLnBrk="1" fontAlgn="auto" hangingPunct="1">
              <a:spcAft>
                <a:spcPts val="0"/>
              </a:spcAft>
              <a:buFont typeface="Wingdings 2"/>
              <a:buChar char=""/>
              <a:defRPr/>
            </a:pPr>
            <a:r>
              <a:rPr lang="en-US" dirty="0" err="1" smtClean="0">
                <a:latin typeface="Book Antiqua" pitchFamily="18" charset="0"/>
              </a:rPr>
              <a:t>Leininger</a:t>
            </a:r>
            <a:r>
              <a:rPr lang="en-US" dirty="0" smtClean="0">
                <a:latin typeface="Book Antiqua" pitchFamily="18" charset="0"/>
              </a:rPr>
              <a:t> resides in Omaha, Nebraska and is active as a worldwide transcultural nursing consultant, educator, lecturer, and writer. </a:t>
            </a:r>
          </a:p>
          <a:p>
            <a:pPr marL="448056" indent="-384048" eaLnBrk="1" fontAlgn="auto" hangingPunct="1">
              <a:spcAft>
                <a:spcPts val="0"/>
              </a:spcAft>
              <a:buFont typeface="Wingdings 2"/>
              <a:buChar char=""/>
              <a:defRPr/>
            </a:pPr>
            <a:endParaRPr lang="en-US" dirty="0">
              <a:latin typeface="Book Antiqua"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2"/>
          <p:cNvPicPr>
            <a:picLocks noChangeAspect="1" noChangeArrowheads="1"/>
          </p:cNvPicPr>
          <p:nvPr/>
        </p:nvPicPr>
        <p:blipFill>
          <a:blip r:embed="rId3"/>
          <a:srcRect/>
          <a:stretch>
            <a:fillRect/>
          </a:stretch>
        </p:blipFill>
        <p:spPr bwMode="auto">
          <a:xfrm>
            <a:off x="838200" y="2887663"/>
            <a:ext cx="1766888" cy="2989262"/>
          </a:xfrm>
          <a:prstGeom prst="rect">
            <a:avLst/>
          </a:prstGeom>
          <a:noFill/>
          <a:ln w="9525">
            <a:noFill/>
            <a:miter lim="800000"/>
            <a:headEnd/>
            <a:tailEnd/>
          </a:ln>
        </p:spPr>
      </p:pic>
      <p:pic>
        <p:nvPicPr>
          <p:cNvPr id="18434" name="Picture 3"/>
          <p:cNvPicPr>
            <a:picLocks noChangeAspect="1" noChangeArrowheads="1"/>
          </p:cNvPicPr>
          <p:nvPr/>
        </p:nvPicPr>
        <p:blipFill>
          <a:blip r:embed="rId4"/>
          <a:srcRect/>
          <a:stretch>
            <a:fillRect/>
          </a:stretch>
        </p:blipFill>
        <p:spPr bwMode="auto">
          <a:xfrm>
            <a:off x="6553200" y="2887663"/>
            <a:ext cx="1828800" cy="2981325"/>
          </a:xfrm>
          <a:prstGeom prst="rect">
            <a:avLst/>
          </a:prstGeom>
          <a:noFill/>
          <a:ln w="9525">
            <a:noFill/>
            <a:miter lim="800000"/>
            <a:headEnd/>
            <a:tailEnd/>
          </a:ln>
        </p:spPr>
      </p:pic>
      <p:pic>
        <p:nvPicPr>
          <p:cNvPr id="18435" name="Picture 4"/>
          <p:cNvPicPr>
            <a:picLocks noChangeAspect="1" noChangeArrowheads="1"/>
          </p:cNvPicPr>
          <p:nvPr/>
        </p:nvPicPr>
        <p:blipFill>
          <a:blip r:embed="rId5"/>
          <a:srcRect/>
          <a:stretch>
            <a:fillRect/>
          </a:stretch>
        </p:blipFill>
        <p:spPr bwMode="auto">
          <a:xfrm>
            <a:off x="3784600" y="2887663"/>
            <a:ext cx="1766888" cy="2989262"/>
          </a:xfrm>
          <a:prstGeom prst="rect">
            <a:avLst/>
          </a:prstGeom>
          <a:noFill/>
          <a:ln w="9525">
            <a:noFill/>
            <a:miter lim="800000"/>
            <a:headEnd/>
            <a:tailEnd/>
          </a:ln>
        </p:spPr>
      </p:pic>
      <p:sp>
        <p:nvSpPr>
          <p:cNvPr id="7" name="Title 6"/>
          <p:cNvSpPr>
            <a:spLocks noGrp="1"/>
          </p:cNvSpPr>
          <p:nvPr>
            <p:ph type="title"/>
          </p:nvPr>
        </p:nvSpPr>
        <p:spPr/>
        <p:txBody>
          <a:bodyPr>
            <a:noAutofit/>
          </a:bodyPr>
          <a:lstStyle/>
          <a:p>
            <a:pPr marL="484632" indent="0" algn="ctr" eaLnBrk="1" fontAlgn="auto" hangingPunct="1">
              <a:spcAft>
                <a:spcPts val="0"/>
              </a:spcAft>
              <a:defRPr/>
            </a:pPr>
            <a:r>
              <a:rPr lang="en-US" sz="9600" b="1" dirty="0" smtClean="0">
                <a:solidFill>
                  <a:schemeClr val="accent1">
                    <a:tint val="83000"/>
                    <a:satMod val="150000"/>
                  </a:schemeClr>
                </a:solidFill>
                <a:latin typeface="Kunstler Script" pitchFamily="66" charset="0"/>
              </a:rPr>
              <a:t>Madeleine </a:t>
            </a:r>
            <a:r>
              <a:rPr lang="en-US" sz="9600" b="1" dirty="0" err="1" smtClean="0">
                <a:solidFill>
                  <a:schemeClr val="accent1">
                    <a:tint val="83000"/>
                    <a:satMod val="150000"/>
                  </a:schemeClr>
                </a:solidFill>
                <a:latin typeface="Kunstler Script" pitchFamily="66" charset="0"/>
              </a:rPr>
              <a:t>Leininger</a:t>
            </a:r>
            <a:r>
              <a:rPr lang="en-US" sz="9600" b="1" dirty="0" smtClean="0">
                <a:solidFill>
                  <a:schemeClr val="accent1">
                    <a:tint val="83000"/>
                    <a:satMod val="150000"/>
                  </a:schemeClr>
                </a:solidFill>
                <a:latin typeface="Kunstler Script" pitchFamily="66" charset="0"/>
              </a:rPr>
              <a:t> </a:t>
            </a:r>
            <a:endParaRPr lang="en-US" sz="9600" b="1" dirty="0">
              <a:solidFill>
                <a:schemeClr val="accent1">
                  <a:tint val="83000"/>
                  <a:satMod val="150000"/>
                </a:schemeClr>
              </a:solidFill>
              <a:latin typeface="Kunstler Script" pitchFamily="66" charset="0"/>
            </a:endParaRPr>
          </a:p>
        </p:txBody>
      </p:sp>
      <p:sp>
        <p:nvSpPr>
          <p:cNvPr id="18437" name="Content Placeholder 7"/>
          <p:cNvSpPr>
            <a:spLocks noGrp="1"/>
          </p:cNvSpPr>
          <p:nvPr>
            <p:ph idx="1"/>
          </p:nvPr>
        </p:nvSpPr>
        <p:spPr>
          <a:xfrm>
            <a:off x="457200" y="1882775"/>
            <a:ext cx="8229600" cy="4572000"/>
          </a:xfrm>
        </p:spPr>
        <p:txBody>
          <a:bodyPr/>
          <a:lstStyle/>
          <a:p>
            <a:pPr marL="63500" indent="0" algn="ctr" eaLnBrk="1" hangingPunct="1">
              <a:buFont typeface="Wingdings 2" pitchFamily="18" charset="2"/>
              <a:buNone/>
            </a:pPr>
            <a:r>
              <a:rPr lang="en-US" sz="2400" smtClean="0"/>
              <a:t>Rides in Omaha, Nebraska and is 86 years old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     Development Of Theory</a:t>
            </a:r>
          </a:p>
        </p:txBody>
      </p:sp>
      <p:sp>
        <p:nvSpPr>
          <p:cNvPr id="20482" name="Rectangle 3"/>
          <p:cNvSpPr>
            <a:spLocks noGrp="1"/>
          </p:cNvSpPr>
          <p:nvPr>
            <p:ph type="body" idx="4294967295"/>
          </p:nvPr>
        </p:nvSpPr>
        <p:spPr/>
        <p:txBody>
          <a:bodyPr/>
          <a:lstStyle/>
          <a:p>
            <a:pPr eaLnBrk="1" hangingPunct="1">
              <a:spcBef>
                <a:spcPct val="0"/>
              </a:spcBef>
            </a:pPr>
            <a:r>
              <a:rPr lang="en-US" smtClean="0"/>
              <a:t>Developed -from clinical experience</a:t>
            </a:r>
          </a:p>
          <a:p>
            <a:pPr eaLnBrk="1" hangingPunct="1">
              <a:spcBef>
                <a:spcPct val="0"/>
              </a:spcBef>
            </a:pPr>
            <a:r>
              <a:rPr lang="en-US" smtClean="0"/>
              <a:t>Evolved- over 3 decades</a:t>
            </a:r>
          </a:p>
          <a:p>
            <a:pPr eaLnBrk="1" hangingPunct="1">
              <a:spcBef>
                <a:spcPct val="0"/>
              </a:spcBef>
            </a:pPr>
            <a:r>
              <a:rPr lang="en-US" smtClean="0"/>
              <a:t>Recognized- Culture was missing a link in nursing knowledge and practice</a:t>
            </a:r>
          </a:p>
          <a:p>
            <a:pPr eaLnBrk="1" hangingPunct="1">
              <a:spcBef>
                <a:spcPct val="0"/>
              </a:spcBef>
            </a:pPr>
            <a:r>
              <a:rPr lang="en-US" smtClean="0"/>
              <a:t>Concept f of culture&gt;&gt;&gt; anthropology (enthonursing)</a:t>
            </a:r>
          </a:p>
          <a:p>
            <a:pPr eaLnBrk="1" hangingPunct="1">
              <a:spcBef>
                <a:spcPct val="0"/>
              </a:spcBef>
            </a:pPr>
            <a:r>
              <a:rPr lang="en-US" smtClean="0"/>
              <a:t>Concept of care&gt;&gt;&gt;nursing practice</a:t>
            </a:r>
          </a:p>
          <a:p>
            <a:pPr eaLnBrk="1" hangingPunct="1"/>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        Culture and Caring</a:t>
            </a:r>
          </a:p>
        </p:txBody>
      </p:sp>
      <p:sp>
        <p:nvSpPr>
          <p:cNvPr id="22530" name="Rectangle 3"/>
          <p:cNvSpPr>
            <a:spLocks noGrp="1"/>
          </p:cNvSpPr>
          <p:nvPr>
            <p:ph type="body" idx="4294967295"/>
          </p:nvPr>
        </p:nvSpPr>
        <p:spPr/>
        <p:txBody>
          <a:bodyPr/>
          <a:lstStyle/>
          <a:p>
            <a:pPr eaLnBrk="1" hangingPunct="1">
              <a:lnSpc>
                <a:spcPct val="80000"/>
              </a:lnSpc>
            </a:pPr>
            <a:r>
              <a:rPr lang="en-US" sz="2300" smtClean="0"/>
              <a:t>Theory developed through 2 concepts:</a:t>
            </a:r>
          </a:p>
          <a:p>
            <a:pPr eaLnBrk="1" hangingPunct="1">
              <a:lnSpc>
                <a:spcPct val="80000"/>
              </a:lnSpc>
              <a:buFont typeface="Wingdings 2" pitchFamily="18" charset="2"/>
              <a:buNone/>
            </a:pPr>
            <a:r>
              <a:rPr lang="en-US" sz="2300" smtClean="0"/>
              <a:t>1. Caring</a:t>
            </a:r>
          </a:p>
          <a:p>
            <a:pPr eaLnBrk="1" hangingPunct="1">
              <a:lnSpc>
                <a:spcPct val="80000"/>
              </a:lnSpc>
              <a:buFont typeface="Wingdings 2" pitchFamily="18" charset="2"/>
              <a:buNone/>
            </a:pPr>
            <a:r>
              <a:rPr lang="en-US" sz="2300" smtClean="0"/>
              <a:t>2. Culture</a:t>
            </a:r>
          </a:p>
          <a:p>
            <a:pPr eaLnBrk="1" hangingPunct="1">
              <a:lnSpc>
                <a:spcPct val="80000"/>
              </a:lnSpc>
              <a:buFont typeface="Wingdings 2" pitchFamily="18" charset="2"/>
              <a:buNone/>
            </a:pPr>
            <a:r>
              <a:rPr lang="en-US" sz="2300" smtClean="0"/>
              <a:t>1.  40s-Worked as a student nurse &amp; a hospital staff nurse and gained a lot of experience here. </a:t>
            </a:r>
          </a:p>
          <a:p>
            <a:pPr eaLnBrk="1" hangingPunct="1">
              <a:lnSpc>
                <a:spcPct val="80000"/>
              </a:lnSpc>
              <a:buFont typeface="Wingdings 2" pitchFamily="18" charset="2"/>
              <a:buNone/>
            </a:pPr>
            <a:r>
              <a:rPr lang="en-US" sz="2300" smtClean="0"/>
              <a:t>     50s-Was a psychiatric nurse for children of different backgrounds. Realized there was missing link and experienced culture shock.</a:t>
            </a:r>
          </a:p>
          <a:p>
            <a:pPr eaLnBrk="1" hangingPunct="1">
              <a:lnSpc>
                <a:spcPct val="80000"/>
              </a:lnSpc>
              <a:buFont typeface="Wingdings 2" pitchFamily="18" charset="2"/>
              <a:buNone/>
            </a:pPr>
            <a:r>
              <a:rPr lang="en-US" sz="2300" smtClean="0"/>
              <a:t>2. Caring in some form was universally present in all cultures but some practices of care were different. Ethnonursing was a tool used to explore the transcultural concept (understands the diversity and universality of care).  As a result, her theory came to be called The Culture Care Theory.</a:t>
            </a:r>
          </a:p>
          <a:p>
            <a:pPr eaLnBrk="1" hangingPunct="1"/>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Transcultural Nursing</a:t>
            </a:r>
          </a:p>
        </p:txBody>
      </p:sp>
      <p:sp>
        <p:nvSpPr>
          <p:cNvPr id="24578" name="Content Placeholder 2"/>
          <p:cNvSpPr>
            <a:spLocks noGrp="1"/>
          </p:cNvSpPr>
          <p:nvPr>
            <p:ph idx="4294967295"/>
          </p:nvPr>
        </p:nvSpPr>
        <p:spPr/>
        <p:txBody>
          <a:bodyPr/>
          <a:lstStyle/>
          <a:p>
            <a:pPr eaLnBrk="1" hangingPunct="1"/>
            <a:r>
              <a:rPr lang="en-US" smtClean="0"/>
              <a:t>Many nurses have limited knowledge about culture</a:t>
            </a:r>
          </a:p>
          <a:p>
            <a:pPr eaLnBrk="1" hangingPunct="1"/>
            <a:r>
              <a:rPr lang="en-US" smtClean="0"/>
              <a:t>Demand for transcultural nursing knowledge will continue to increase, Leininger wants nurses to have a willingness to learn about cultural differences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Cultural Beliefs</a:t>
            </a:r>
          </a:p>
        </p:txBody>
      </p:sp>
      <p:sp>
        <p:nvSpPr>
          <p:cNvPr id="26626" name="Content Placeholder 2"/>
          <p:cNvSpPr>
            <a:spLocks noGrp="1"/>
          </p:cNvSpPr>
          <p:nvPr>
            <p:ph idx="4294967295"/>
          </p:nvPr>
        </p:nvSpPr>
        <p:spPr/>
        <p:txBody>
          <a:bodyPr/>
          <a:lstStyle/>
          <a:p>
            <a:pPr eaLnBrk="1" hangingPunct="1"/>
            <a:r>
              <a:rPr lang="en-US" smtClean="0"/>
              <a:t>When handing Saudi Arabian patients medications, do not use left hand as it is seen as unclean</a:t>
            </a:r>
          </a:p>
          <a:p>
            <a:pPr eaLnBrk="1" hangingPunct="1"/>
            <a:r>
              <a:rPr lang="en-US" smtClean="0"/>
              <a:t>Using high-tech equipment may be seen as a cultural taboo to the Amish</a:t>
            </a:r>
          </a:p>
          <a:p>
            <a:pPr eaLnBrk="1" hangingPunct="1"/>
            <a:r>
              <a:rPr lang="en-US" smtClean="0"/>
              <a:t>Patient may refuse help if we do not respect their beliefs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Cultural Practices</a:t>
            </a:r>
          </a:p>
        </p:txBody>
      </p:sp>
      <p:sp>
        <p:nvSpPr>
          <p:cNvPr id="28674" name="Content Placeholder 2"/>
          <p:cNvSpPr>
            <a:spLocks noGrp="1"/>
          </p:cNvSpPr>
          <p:nvPr>
            <p:ph idx="4294967295"/>
          </p:nvPr>
        </p:nvSpPr>
        <p:spPr/>
        <p:txBody>
          <a:bodyPr/>
          <a:lstStyle/>
          <a:p>
            <a:pPr eaLnBrk="1" hangingPunct="1">
              <a:lnSpc>
                <a:spcPct val="90000"/>
              </a:lnSpc>
            </a:pPr>
            <a:r>
              <a:rPr lang="en-US" sz="2800" smtClean="0"/>
              <a:t>The use of folk healers is now widely accepted in the hospital setting, as long as it does not harm or interfere</a:t>
            </a:r>
          </a:p>
          <a:p>
            <a:pPr eaLnBrk="1" hangingPunct="1">
              <a:lnSpc>
                <a:spcPct val="90000"/>
              </a:lnSpc>
            </a:pPr>
            <a:r>
              <a:rPr lang="en-US" sz="2800" smtClean="0"/>
              <a:t>Herble medicines and teas are now used in conjuction with western medicine as long as it does not interact</a:t>
            </a:r>
          </a:p>
          <a:p>
            <a:pPr eaLnBrk="1" hangingPunct="1">
              <a:lnSpc>
                <a:spcPct val="90000"/>
              </a:lnSpc>
            </a:pPr>
            <a:r>
              <a:rPr lang="en-US" sz="2800" smtClean="0"/>
              <a:t>Nurses who are aware of Madeleines teachings about cultural practices are looked highly upon as hospitals are looking for those who are culturally aware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How It Helps</a:t>
            </a:r>
          </a:p>
        </p:txBody>
      </p:sp>
      <p:sp>
        <p:nvSpPr>
          <p:cNvPr id="30722" name="Content Placeholder 2"/>
          <p:cNvSpPr>
            <a:spLocks noGrp="1"/>
          </p:cNvSpPr>
          <p:nvPr>
            <p:ph idx="4294967295"/>
          </p:nvPr>
        </p:nvSpPr>
        <p:spPr/>
        <p:txBody>
          <a:bodyPr/>
          <a:lstStyle/>
          <a:p>
            <a:pPr eaLnBrk="1" hangingPunct="1"/>
            <a:r>
              <a:rPr lang="en-US" smtClean="0"/>
              <a:t>Makes nursing easier and more acceptable</a:t>
            </a:r>
          </a:p>
          <a:p>
            <a:pPr eaLnBrk="1" hangingPunct="1"/>
            <a:r>
              <a:rPr lang="en-US" smtClean="0"/>
              <a:t>Makes it more rewarding to patient</a:t>
            </a:r>
          </a:p>
          <a:p>
            <a:pPr lvl="1" eaLnBrk="1" hangingPunct="1"/>
            <a:r>
              <a:rPr lang="en-US" smtClean="0"/>
              <a:t>Builds trust faster if nurse is aware of their beliefs</a:t>
            </a:r>
          </a:p>
          <a:p>
            <a:pPr eaLnBrk="1" hangingPunct="1"/>
            <a:r>
              <a:rPr lang="en-US" smtClean="0"/>
              <a:t>Makes it easier for nurse</a:t>
            </a:r>
          </a:p>
          <a:p>
            <a:pPr lvl="1" eaLnBrk="1" hangingPunct="1"/>
            <a:r>
              <a:rPr lang="en-US" smtClean="0"/>
              <a:t>Knowledge base for different cultural beliefs towards pain and death</a:t>
            </a:r>
          </a:p>
          <a:p>
            <a:pPr lvl="1" eaLnBrk="1" hangingPunct="1"/>
            <a:r>
              <a:rPr lang="en-US" smtClean="0"/>
              <a:t>Easier to make nursing diagnoses towards pain and healing</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146</TotalTime>
  <Words>1143</Words>
  <Application>Microsoft Office PowerPoint</Application>
  <PresentationFormat>On-screen Show (4:3)</PresentationFormat>
  <Paragraphs>102</Paragraphs>
  <Slides>16</Slides>
  <Notes>16</Notes>
  <HiddenSlides>0</HiddenSlides>
  <MMClips>0</MMClips>
  <ScaleCrop>false</ScaleCrop>
  <HeadingPairs>
    <vt:vector size="6" baseType="variant">
      <vt:variant>
        <vt:lpstr>Fonts Used</vt:lpstr>
      </vt:variant>
      <vt:variant>
        <vt:i4>6</vt:i4>
      </vt:variant>
      <vt:variant>
        <vt:lpstr>Design Template</vt:lpstr>
      </vt:variant>
      <vt:variant>
        <vt:i4>7</vt:i4>
      </vt:variant>
      <vt:variant>
        <vt:lpstr>Slide Titles</vt:lpstr>
      </vt:variant>
      <vt:variant>
        <vt:i4>16</vt:i4>
      </vt:variant>
    </vt:vector>
  </HeadingPairs>
  <TitlesOfParts>
    <vt:vector size="29" baseType="lpstr">
      <vt:lpstr>Arial</vt:lpstr>
      <vt:lpstr>Century Gothic</vt:lpstr>
      <vt:lpstr>Wingdings 2</vt:lpstr>
      <vt:lpstr>Verdana</vt:lpstr>
      <vt:lpstr>Calibri</vt:lpstr>
      <vt:lpstr>Book Antiqua</vt:lpstr>
      <vt:lpstr>Verve</vt:lpstr>
      <vt:lpstr>Verve</vt:lpstr>
      <vt:lpstr>Verve</vt:lpstr>
      <vt:lpstr>Verve</vt:lpstr>
      <vt:lpstr>Verve</vt:lpstr>
      <vt:lpstr>Verve</vt:lpstr>
      <vt:lpstr>Verve</vt:lpstr>
      <vt:lpstr>Slide 1</vt:lpstr>
      <vt:lpstr>Slide 2</vt:lpstr>
      <vt:lpstr>Slide 3</vt:lpstr>
      <vt:lpstr>     Development Of Theory</vt:lpstr>
      <vt:lpstr>        Culture and Caring</vt:lpstr>
      <vt:lpstr>Transcultural Nursing</vt:lpstr>
      <vt:lpstr>Cultural Beliefs</vt:lpstr>
      <vt:lpstr>Cultural Practices</vt:lpstr>
      <vt:lpstr>How It Helps</vt:lpstr>
      <vt:lpstr>Implementations</vt:lpstr>
      <vt:lpstr>Slide 11</vt:lpstr>
      <vt:lpstr>Main Concepts </vt:lpstr>
      <vt:lpstr>Predictive Tents Essentials</vt:lpstr>
      <vt:lpstr>Assumptions</vt:lpstr>
      <vt:lpstr>Assumptions cont. </vt:lpstr>
      <vt:lpstr>Slide 16</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Biography of Madeleine Leininger</dc:title>
  <dc:creator>Debra</dc:creator>
  <cp:lastModifiedBy>labuser</cp:lastModifiedBy>
  <cp:revision>17</cp:revision>
  <dcterms:created xsi:type="dcterms:W3CDTF">2011-02-20T04:12:57Z</dcterms:created>
  <dcterms:modified xsi:type="dcterms:W3CDTF">2011-02-22T22:35:29Z</dcterms:modified>
</cp:coreProperties>
</file>