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8" r:id="rId3"/>
    <p:sldId id="257" r:id="rId4"/>
    <p:sldId id="258" r:id="rId5"/>
    <p:sldId id="259" r:id="rId6"/>
    <p:sldId id="260" r:id="rId7"/>
    <p:sldId id="267" r:id="rId8"/>
    <p:sldId id="268" r:id="rId9"/>
    <p:sldId id="269" r:id="rId10"/>
    <p:sldId id="270" r:id="rId11"/>
    <p:sldId id="276" r:id="rId12"/>
    <p:sldId id="271" r:id="rId13"/>
    <p:sldId id="272" r:id="rId14"/>
    <p:sldId id="273" r:id="rId15"/>
    <p:sldId id="277"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114" autoAdjust="0"/>
  </p:normalViewPr>
  <p:slideViewPr>
    <p:cSldViewPr>
      <p:cViewPr>
        <p:scale>
          <a:sx n="68" d="100"/>
          <a:sy n="68" d="100"/>
        </p:scale>
        <p:origin x="-576" y="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3" d="100"/>
          <a:sy n="83" d="100"/>
        </p:scale>
        <p:origin x="-23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CE072-E170-4B0C-9D44-9BF9C00739E7}" type="datetimeFigureOut">
              <a:rPr lang="en-US" smtClean="0"/>
              <a:pPr/>
              <a:t>7/1/2012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FA8D3-F7DC-4F11-BCBB-FEC601D181BF}" type="slidenum">
              <a:rPr lang="en-US" smtClean="0"/>
              <a:pPr/>
              <a:t>‹#›</a:t>
            </a:fld>
            <a:endParaRPr lang="en-US"/>
          </a:p>
        </p:txBody>
      </p:sp>
    </p:spTree>
    <p:extLst>
      <p:ext uri="{BB962C8B-B14F-4D97-AF65-F5344CB8AC3E}">
        <p14:creationId xmlns:p14="http://schemas.microsoft.com/office/powerpoint/2010/main" val="411674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Betty</a:t>
            </a:r>
            <a:r>
              <a:rPr lang="en-US" baseline="0" dirty="0" smtClean="0"/>
              <a:t> </a:t>
            </a:r>
            <a:r>
              <a:rPr lang="en-US" baseline="0" dirty="0" err="1" smtClean="0"/>
              <a:t>Neuman</a:t>
            </a:r>
            <a:r>
              <a:rPr lang="en-US" baseline="0" dirty="0" smtClean="0"/>
              <a:t> was born in 1924, to a farmer father and a homemaker mother (“</a:t>
            </a:r>
            <a:r>
              <a:rPr lang="en-US" i="1" baseline="0" dirty="0" smtClean="0"/>
              <a:t>Nursing Theory,” </a:t>
            </a:r>
            <a:r>
              <a:rPr lang="en-US" i="0" baseline="0" dirty="0" smtClean="0"/>
              <a:t>2011).  </a:t>
            </a:r>
            <a:r>
              <a:rPr lang="en-US" i="0" baseline="0" dirty="0" err="1" smtClean="0"/>
              <a:t>Neuman</a:t>
            </a:r>
            <a:r>
              <a:rPr lang="en-US" i="0" baseline="0" dirty="0" smtClean="0"/>
              <a:t> grew up on a farm in </a:t>
            </a:r>
            <a:r>
              <a:rPr lang="en-US" i="0" baseline="0" dirty="0" err="1" smtClean="0"/>
              <a:t>Lowel</a:t>
            </a:r>
            <a:r>
              <a:rPr lang="en-US" i="0" baseline="0" dirty="0" smtClean="0"/>
              <a:t>, Ohio where she developed “a compassion for people in need” (</a:t>
            </a:r>
            <a:r>
              <a:rPr lang="en-US" i="0" baseline="0" dirty="0" err="1" smtClean="0"/>
              <a:t>Tomey</a:t>
            </a:r>
            <a:r>
              <a:rPr lang="en-US" i="0" baseline="0" dirty="0" smtClean="0"/>
              <a:t> &amp; </a:t>
            </a:r>
            <a:r>
              <a:rPr lang="en-US" i="0" baseline="0" dirty="0" err="1" smtClean="0"/>
              <a:t>Alligood</a:t>
            </a:r>
            <a:r>
              <a:rPr lang="en-US" i="0" baseline="0" dirty="0" smtClean="0"/>
              <a:t>, 2006; </a:t>
            </a:r>
            <a:r>
              <a:rPr lang="en-US" i="1" baseline="0" dirty="0" smtClean="0"/>
              <a:t>“Nursing Theory</a:t>
            </a:r>
            <a:r>
              <a:rPr lang="en-US" i="0" baseline="0" dirty="0" smtClean="0"/>
              <a:t>”, 2011</a:t>
            </a:r>
            <a:r>
              <a:rPr lang="en-US" i="1" baseline="0" dirty="0" smtClean="0"/>
              <a:t>).</a:t>
            </a:r>
            <a:r>
              <a:rPr lang="en-US" i="0" baseline="0" dirty="0" smtClean="0"/>
              <a:t>  In 1947, </a:t>
            </a:r>
            <a:r>
              <a:rPr lang="en-US" i="0" baseline="0" dirty="0" err="1" smtClean="0"/>
              <a:t>Neuman</a:t>
            </a:r>
            <a:r>
              <a:rPr lang="en-US" i="0" baseline="0" dirty="0" smtClean="0"/>
              <a:t> received her registered nurse (RN) diploma with double honors from Peoples Hospital School of Nursing in Akron, Ohio (</a:t>
            </a:r>
            <a:r>
              <a:rPr lang="en-US" i="0" baseline="0" dirty="0" err="1" smtClean="0"/>
              <a:t>Tomey</a:t>
            </a:r>
            <a:r>
              <a:rPr lang="en-US" i="0" baseline="0" dirty="0" smtClean="0"/>
              <a:t> &amp; </a:t>
            </a:r>
            <a:r>
              <a:rPr lang="en-US" i="0" baseline="0" dirty="0" err="1" smtClean="0"/>
              <a:t>Alligood</a:t>
            </a:r>
            <a:r>
              <a:rPr lang="en-US" i="0" baseline="0" dirty="0" smtClean="0"/>
              <a:t>, 2006; </a:t>
            </a:r>
            <a:r>
              <a:rPr lang="en-US" i="1" baseline="0" dirty="0" smtClean="0"/>
              <a:t>“Nursing Theory</a:t>
            </a:r>
            <a:r>
              <a:rPr lang="en-US" i="0" baseline="0" dirty="0" smtClean="0"/>
              <a:t>”, 2011</a:t>
            </a:r>
            <a:r>
              <a:rPr lang="en-US" i="1" baseline="0" dirty="0" smtClean="0"/>
              <a:t>). </a:t>
            </a:r>
            <a:r>
              <a:rPr lang="en-US" i="0" baseline="0" dirty="0" smtClean="0"/>
              <a:t>When </a:t>
            </a:r>
            <a:r>
              <a:rPr lang="en-US" i="0" baseline="0" dirty="0" err="1" smtClean="0"/>
              <a:t>Neuman</a:t>
            </a:r>
            <a:r>
              <a:rPr lang="en-US" i="0" baseline="0" dirty="0" smtClean="0"/>
              <a:t> lived in Los Angeles, California, she and Donna </a:t>
            </a:r>
            <a:r>
              <a:rPr lang="en-US" i="0" baseline="0" dirty="0" err="1" smtClean="0"/>
              <a:t>Aquilina</a:t>
            </a:r>
            <a:r>
              <a:rPr lang="en-US" i="0" baseline="0" dirty="0" smtClean="0"/>
              <a:t> developed “the nurse counselor role within community crisis center” (</a:t>
            </a:r>
            <a:r>
              <a:rPr lang="en-US" i="0" baseline="0" dirty="0" err="1" smtClean="0"/>
              <a:t>Tomey</a:t>
            </a:r>
            <a:r>
              <a:rPr lang="en-US" i="0" baseline="0" dirty="0" smtClean="0"/>
              <a:t> &amp; </a:t>
            </a:r>
            <a:r>
              <a:rPr lang="en-US" i="0" baseline="0" dirty="0" err="1" smtClean="0"/>
              <a:t>Alligood</a:t>
            </a:r>
            <a:r>
              <a:rPr lang="en-US" i="0" baseline="0" dirty="0" smtClean="0"/>
              <a:t>, 2006, p. 318).  When Neuman went to University of California Los Angeles (UCLA) for her post-master’s, she “developed, taught, and refined a community mental health program” (</a:t>
            </a:r>
            <a:r>
              <a:rPr lang="en-US" i="0" baseline="0" dirty="0" err="1" smtClean="0"/>
              <a:t>Tomey</a:t>
            </a:r>
            <a:r>
              <a:rPr lang="en-US" i="0" baseline="0" dirty="0" smtClean="0"/>
              <a:t> &amp; </a:t>
            </a:r>
            <a:r>
              <a:rPr lang="en-US" i="0" baseline="0" dirty="0" err="1" smtClean="0"/>
              <a:t>Alligood</a:t>
            </a:r>
            <a:r>
              <a:rPr lang="en-US" i="0" baseline="0" dirty="0" smtClean="0"/>
              <a:t>, 2006, p. 318</a:t>
            </a:r>
            <a:r>
              <a:rPr lang="en-US" i="1" baseline="0" dirty="0" smtClean="0"/>
              <a:t>).  </a:t>
            </a:r>
            <a:r>
              <a:rPr lang="en-US" i="0" baseline="0" dirty="0" smtClean="0"/>
              <a:t>In the late 1960s, before </a:t>
            </a:r>
            <a:r>
              <a:rPr lang="en-US" i="0" baseline="0" dirty="0" err="1" smtClean="0"/>
              <a:t>Neuman</a:t>
            </a:r>
            <a:r>
              <a:rPr lang="en-US" i="0" baseline="0" dirty="0" smtClean="0"/>
              <a:t> developed her Systems Model, “she developed her first explicit teaching and practice model for mental health consultation” (</a:t>
            </a:r>
            <a:r>
              <a:rPr lang="en-US" i="0" baseline="0" dirty="0" err="1" smtClean="0"/>
              <a:t>Tomey</a:t>
            </a:r>
            <a:r>
              <a:rPr lang="en-US" i="0" baseline="0" dirty="0" smtClean="0"/>
              <a:t> &amp; </a:t>
            </a:r>
            <a:r>
              <a:rPr lang="en-US" i="0" baseline="0" dirty="0" err="1" smtClean="0"/>
              <a:t>Alligood</a:t>
            </a:r>
            <a:r>
              <a:rPr lang="en-US" i="0" baseline="0" dirty="0" smtClean="0"/>
              <a:t>, 2006, p. 318</a:t>
            </a:r>
            <a:r>
              <a:rPr lang="en-US" i="1" baseline="0" dirty="0" smtClean="0"/>
              <a:t>).</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3</a:t>
            </a:fld>
            <a:endParaRPr lang="en-US"/>
          </a:p>
        </p:txBody>
      </p:sp>
    </p:spTree>
    <p:extLst>
      <p:ext uri="{BB962C8B-B14F-4D97-AF65-F5344CB8AC3E}">
        <p14:creationId xmlns:p14="http://schemas.microsoft.com/office/powerpoint/2010/main" val="827231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a:t>
            </a:r>
            <a:r>
              <a:rPr lang="en-US" dirty="0" err="1" smtClean="0"/>
              <a:t>Neuman</a:t>
            </a:r>
            <a:r>
              <a:rPr lang="en-US" baseline="0" dirty="0" smtClean="0"/>
              <a:t> received her RN diploma, she moved to Los Angeles, California where she worked many roles such as: hospital nurse, school nurse, industrial nurse, and clinical instructor </a:t>
            </a:r>
            <a:r>
              <a:rPr lang="en-US" i="0" baseline="0" dirty="0" smtClean="0"/>
              <a:t>(</a:t>
            </a:r>
            <a:r>
              <a:rPr lang="en-US" i="0" baseline="0" dirty="0" err="1" smtClean="0"/>
              <a:t>Tomey</a:t>
            </a:r>
            <a:r>
              <a:rPr lang="en-US" i="0" baseline="0" dirty="0" smtClean="0"/>
              <a:t> &amp; </a:t>
            </a:r>
            <a:r>
              <a:rPr lang="en-US" i="0" baseline="0" dirty="0" err="1" smtClean="0"/>
              <a:t>Alligood</a:t>
            </a:r>
            <a:r>
              <a:rPr lang="en-US" i="0" baseline="0" dirty="0" smtClean="0"/>
              <a:t>, 2006, p. 318). In 1957, </a:t>
            </a:r>
            <a:r>
              <a:rPr lang="en-US" i="0" baseline="0" dirty="0" err="1" smtClean="0"/>
              <a:t>Neuman</a:t>
            </a:r>
            <a:r>
              <a:rPr lang="en-US" i="0" baseline="0" dirty="0" smtClean="0"/>
              <a:t> went back to school and received her Bachelor in Science of Nursing and from then on she continued her education (“</a:t>
            </a:r>
            <a:r>
              <a:rPr lang="en-US" i="1" baseline="0" dirty="0" smtClean="0"/>
              <a:t>Nursing Theory</a:t>
            </a:r>
            <a:r>
              <a:rPr lang="en-US" i="0" baseline="0" dirty="0" smtClean="0"/>
              <a:t>”, 2011).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4</a:t>
            </a:fld>
            <a:endParaRPr lang="en-US"/>
          </a:p>
        </p:txBody>
      </p:sp>
    </p:spTree>
    <p:extLst>
      <p:ext uri="{BB962C8B-B14F-4D97-AF65-F5344CB8AC3E}">
        <p14:creationId xmlns:p14="http://schemas.microsoft.com/office/powerpoint/2010/main" val="2356826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Betty </a:t>
            </a:r>
            <a:r>
              <a:rPr lang="en-US" dirty="0" err="1" smtClean="0"/>
              <a:t>Neuman</a:t>
            </a:r>
            <a:r>
              <a:rPr lang="en-US" dirty="0" smtClean="0"/>
              <a:t> started developing her model while she was lecturing at  UCLA in mental health. It began as a nursing concept which gave the students a holistic view (“</a:t>
            </a:r>
            <a:r>
              <a:rPr lang="en-US" i="1" dirty="0" smtClean="0"/>
              <a:t>Current Nursing”</a:t>
            </a:r>
            <a:r>
              <a:rPr lang="en-US" i="0" dirty="0" smtClean="0"/>
              <a:t>, 2012).</a:t>
            </a:r>
            <a:r>
              <a:rPr lang="en-US" i="0" baseline="0" dirty="0" smtClean="0"/>
              <a:t> </a:t>
            </a:r>
            <a:r>
              <a:rPr lang="en-US" dirty="0" smtClean="0"/>
              <a:t>Her influences were  </a:t>
            </a:r>
            <a:r>
              <a:rPr lang="en-US" dirty="0" err="1" smtClean="0"/>
              <a:t>Lararus’s</a:t>
            </a:r>
            <a:r>
              <a:rPr lang="en-US" dirty="0" smtClean="0"/>
              <a:t> theory on stress and coping, </a:t>
            </a:r>
            <a:r>
              <a:rPr lang="en-US" dirty="0" err="1" smtClean="0"/>
              <a:t>Selye’s</a:t>
            </a:r>
            <a:r>
              <a:rPr lang="en-US" dirty="0" smtClean="0"/>
              <a:t> theory on stress, Ludwig Von </a:t>
            </a:r>
            <a:r>
              <a:rPr lang="en-US" dirty="0" err="1" smtClean="0"/>
              <a:t>Bertanaffy</a:t>
            </a:r>
            <a:r>
              <a:rPr lang="en-US" dirty="0" smtClean="0"/>
              <a:t> and Lazlo’s theory on general system,  two </a:t>
            </a:r>
            <a:r>
              <a:rPr lang="en-US" dirty="0" err="1" smtClean="0"/>
              <a:t>philospohical</a:t>
            </a:r>
            <a:r>
              <a:rPr lang="en-US" dirty="0" smtClean="0"/>
              <a:t> writes named de </a:t>
            </a:r>
            <a:r>
              <a:rPr lang="en-US" dirty="0" err="1" smtClean="0"/>
              <a:t>Chardin</a:t>
            </a:r>
            <a:r>
              <a:rPr lang="en-US" dirty="0" smtClean="0"/>
              <a:t> and </a:t>
            </a:r>
            <a:r>
              <a:rPr lang="en-US" dirty="0" err="1" smtClean="0"/>
              <a:t>Cronu</a:t>
            </a:r>
            <a:r>
              <a:rPr lang="en-US" dirty="0" smtClean="0"/>
              <a:t> who wrote about wholeness in a system ( “</a:t>
            </a:r>
            <a:r>
              <a:rPr lang="en-US" i="1" dirty="0" smtClean="0"/>
              <a:t>Nursing Theory</a:t>
            </a:r>
            <a:r>
              <a:rPr lang="en-US" i="0" dirty="0" smtClean="0"/>
              <a:t>”,</a:t>
            </a:r>
            <a:r>
              <a:rPr lang="en-US" dirty="0" smtClean="0"/>
              <a:t> 2011).</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theory directs nurses to</a:t>
            </a:r>
            <a:r>
              <a:rPr lang="en-US" baseline="0" dirty="0" smtClean="0"/>
              <a:t> address the person as a whole, therefore giving the theory a holistic approach to care (“</a:t>
            </a:r>
            <a:r>
              <a:rPr lang="en-US" i="1" baseline="0" dirty="0" smtClean="0"/>
              <a:t>Nursing Theory</a:t>
            </a:r>
            <a:r>
              <a:rPr lang="en-US" baseline="0" dirty="0" smtClean="0"/>
              <a:t>”, 2011). Different variables including physiological, psychological, socio-cultural, spiritual, and developmental factors can influence a response the patient might have to a stressor (“</a:t>
            </a:r>
            <a:r>
              <a:rPr lang="en-US" i="1" baseline="0" dirty="0" smtClean="0"/>
              <a:t>Nursing Theory</a:t>
            </a:r>
            <a:r>
              <a:rPr lang="en-US" baseline="0" dirty="0" smtClean="0"/>
              <a:t>”, 2011). Nurses intervene with negative stressors through three different levels of prevention: primary, secondary, and tertiary (“</a:t>
            </a:r>
            <a:r>
              <a:rPr lang="en-US" i="1" baseline="0" dirty="0" smtClean="0"/>
              <a:t>Current Nursing</a:t>
            </a:r>
            <a:r>
              <a:rPr lang="en-US" i="0" baseline="0" dirty="0" smtClean="0"/>
              <a:t>”, 2012).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Primary prevention</a:t>
            </a:r>
            <a:r>
              <a:rPr lang="en-US" baseline="0" dirty="0" smtClean="0"/>
              <a:t> occurs before the stressors affect the system (“</a:t>
            </a:r>
            <a:r>
              <a:rPr lang="en-US" i="1" baseline="0" dirty="0" smtClean="0"/>
              <a:t>Current Nursing</a:t>
            </a:r>
            <a:r>
              <a:rPr lang="en-US" i="0" baseline="0" dirty="0" smtClean="0"/>
              <a:t>”, 2012)</a:t>
            </a:r>
            <a:r>
              <a:rPr lang="en-US" baseline="0" dirty="0" smtClean="0"/>
              <a:t>. A nurse’s goal in primary prevention is to asses the patient in order to reduce the patient’s encounters with negative stressors, as well as strengthen lines of defense (“</a:t>
            </a:r>
            <a:r>
              <a:rPr lang="en-US" i="1" baseline="0" dirty="0" smtClean="0"/>
              <a:t>Current Nursing</a:t>
            </a:r>
            <a:r>
              <a:rPr lang="en-US" i="0" baseline="0" dirty="0" smtClean="0"/>
              <a:t>”, 2012)</a:t>
            </a:r>
            <a:r>
              <a:rPr lang="en-US" baseline="0" dirty="0" smtClean="0"/>
              <a:t>. Patients benefit from strengthening lines of defense because it helps them effectively handle encounters with stressors (“</a:t>
            </a:r>
            <a:r>
              <a:rPr lang="en-US" i="1" baseline="0" dirty="0" smtClean="0"/>
              <a:t>Current Nursing</a:t>
            </a:r>
            <a:r>
              <a:rPr lang="en-US" i="0" baseline="0" dirty="0" smtClean="0"/>
              <a:t>”, 2012)</a:t>
            </a:r>
            <a:r>
              <a:rPr lang="en-US" baseline="0" dirty="0" smtClean="0"/>
              <a:t>. A nurse provides primary prevention through health maintenance, promotion, and risk identification to address or reduce any potential risk factors (e.g. anxiety, socio-economical status) (“</a:t>
            </a:r>
            <a:r>
              <a:rPr lang="en-US" i="1" baseline="0" dirty="0" smtClean="0"/>
              <a:t>Nursing Theory</a:t>
            </a:r>
            <a:r>
              <a:rPr lang="en-US" baseline="0" dirty="0" smtClean="0"/>
              <a:t>”, 2011).</a:t>
            </a:r>
          </a:p>
          <a:p>
            <a:endParaRPr lang="en-US" baseline="0" dirty="0" smtClean="0"/>
          </a:p>
          <a:p>
            <a:r>
              <a:rPr lang="en-US" baseline="0" dirty="0" smtClean="0"/>
              <a:t>Secondary prevention takes place once a stressor infiltrates the patient’s normal line of defense (“</a:t>
            </a:r>
            <a:r>
              <a:rPr lang="en-US" i="1" baseline="0" dirty="0" smtClean="0"/>
              <a:t>Current Nursing</a:t>
            </a:r>
            <a:r>
              <a:rPr lang="en-US" i="0" baseline="0" dirty="0" smtClean="0"/>
              <a:t>”, 2012)</a:t>
            </a:r>
            <a:r>
              <a:rPr lang="en-US" baseline="0" dirty="0" smtClean="0"/>
              <a:t>. An early identification, by the nurse, of the signs and symptoms from the body’s reaction to the stressor, allows for treatment to help remove the stressor and diminish the negative reaction within the patient (“</a:t>
            </a:r>
            <a:r>
              <a:rPr lang="en-US" i="1" baseline="0" dirty="0" smtClean="0"/>
              <a:t>Nursing Theory</a:t>
            </a:r>
            <a:r>
              <a:rPr lang="en-US" baseline="0" dirty="0" smtClean="0"/>
              <a:t>”, 2011). Nurses help strengthen the lines of resistance within the patient, to remove the stressor and help prevent further damage to the patient’s core (“</a:t>
            </a:r>
            <a:r>
              <a:rPr lang="en-US" i="1" baseline="0" dirty="0" smtClean="0"/>
              <a:t>Current Nursing</a:t>
            </a:r>
            <a:r>
              <a:rPr lang="en-US" i="0" baseline="0" dirty="0" smtClean="0"/>
              <a:t>”, 2012).</a:t>
            </a:r>
            <a:endParaRPr lang="en-US" baseline="0" dirty="0" smtClean="0"/>
          </a:p>
          <a:p>
            <a:endParaRPr lang="en-US" baseline="0" dirty="0" smtClean="0"/>
          </a:p>
          <a:p>
            <a:r>
              <a:rPr lang="en-US" baseline="0" dirty="0" smtClean="0"/>
              <a:t>After treatment, tertiary prevention begins, which focuses on the patient’s return to health stability and wellness (“</a:t>
            </a:r>
            <a:r>
              <a:rPr lang="en-US" i="1" baseline="0" dirty="0" smtClean="0"/>
              <a:t>Current Nursing</a:t>
            </a:r>
            <a:r>
              <a:rPr lang="en-US" i="0" baseline="0" dirty="0" smtClean="0"/>
              <a:t>”, 2012). </a:t>
            </a:r>
            <a:r>
              <a:rPr lang="en-US" baseline="0" dirty="0" smtClean="0"/>
              <a:t>Since the patient is in a constant state of energy exchange with environment, adjustive processes by the nurse allows energy to be increased or reduced to stabilize the patient’s system (“</a:t>
            </a:r>
            <a:r>
              <a:rPr lang="en-US" i="1" baseline="0" dirty="0" smtClean="0"/>
              <a:t>Nursing Theory</a:t>
            </a:r>
            <a:r>
              <a:rPr lang="en-US" baseline="0" dirty="0" smtClean="0"/>
              <a:t>”, 2011). The nurse offers support and education to the patients to help cope with stressors and prevent future occurrences.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11</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model has been taught in many schools, especially nursing schools offering bachelorette degrees. Nursing students have the opportunity to learn about the theory and be able to apply the theory in nursing care.</a:t>
            </a:r>
            <a:r>
              <a:rPr lang="en-US" baseline="0" dirty="0" smtClean="0"/>
              <a:t> </a:t>
            </a:r>
            <a:r>
              <a:rPr lang="en-US" dirty="0" smtClean="0"/>
              <a:t>The</a:t>
            </a:r>
            <a:r>
              <a:rPr lang="en-US" baseline="0" dirty="0" smtClean="0"/>
              <a:t> theory</a:t>
            </a:r>
            <a:r>
              <a:rPr lang="en-US" dirty="0" smtClean="0"/>
              <a:t> improves the overall</a:t>
            </a:r>
            <a:r>
              <a:rPr lang="en-US" baseline="0" dirty="0" smtClean="0"/>
              <a:t> </a:t>
            </a:r>
            <a:r>
              <a:rPr lang="en-US" dirty="0" smtClean="0"/>
              <a:t>care of patients in various settings like hospitals, public health, rehabilitation, and other places. The theory shows a nurse how to provide for the needs of their patient during times of environmental stressors. Nurses realize how to care for their patients by providing assessment, diagnosis, evaluation, education, and treatment (</a:t>
            </a:r>
            <a:r>
              <a:rPr lang="en-US" dirty="0" err="1" smtClean="0"/>
              <a:t>Tomey</a:t>
            </a:r>
            <a:r>
              <a:rPr lang="en-US" dirty="0" smtClean="0"/>
              <a:t> &amp; </a:t>
            </a:r>
            <a:r>
              <a:rPr lang="en-US" dirty="0" err="1" smtClean="0"/>
              <a:t>Alligood</a:t>
            </a:r>
            <a:r>
              <a:rPr lang="en-US" dirty="0" smtClean="0"/>
              <a:t>, 2006, pp. 330-340).</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12</a:t>
            </a:fld>
            <a:endParaRPr lang="en-US"/>
          </a:p>
        </p:txBody>
      </p:sp>
    </p:spTree>
    <p:extLst>
      <p:ext uri="{BB962C8B-B14F-4D97-AF65-F5344CB8AC3E}">
        <p14:creationId xmlns:p14="http://schemas.microsoft.com/office/powerpoint/2010/main" val="1418844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Concepts are easily understood with Betty Neuman’s theory. She makes it easy to know the values of nursing and the overall theory of working with the environment, along with a patient and their health.</a:t>
            </a:r>
            <a:r>
              <a:rPr lang="en-US" baseline="0" dirty="0" smtClean="0"/>
              <a:t> </a:t>
            </a:r>
            <a:r>
              <a:rPr lang="en-US" dirty="0" smtClean="0"/>
              <a:t>The nursing theory can be complex to understand, however the model is laid out in a simple way for a nurse to understand. The theory allows there to be generality</a:t>
            </a:r>
            <a:r>
              <a:rPr lang="en-US" baseline="0" dirty="0" smtClean="0"/>
              <a:t> wi</a:t>
            </a:r>
            <a:r>
              <a:rPr lang="en-US" dirty="0" smtClean="0"/>
              <a:t>th</a:t>
            </a:r>
            <a:r>
              <a:rPr lang="en-US" baseline="0" dirty="0" smtClean="0"/>
              <a:t> </a:t>
            </a:r>
            <a:r>
              <a:rPr lang="en-US" dirty="0" smtClean="0"/>
              <a:t>not only by nurses, but also by other healthcare providers. It has</a:t>
            </a:r>
            <a:r>
              <a:rPr lang="en-US" baseline="0" dirty="0" smtClean="0"/>
              <a:t> been used in many ways and t</a:t>
            </a:r>
            <a:r>
              <a:rPr lang="en-US" dirty="0" smtClean="0"/>
              <a:t>his is because the theory encompasses a broad and general aspect of many areas in the medical field.</a:t>
            </a:r>
            <a:r>
              <a:rPr lang="en-US" baseline="0" dirty="0" smtClean="0"/>
              <a:t> </a:t>
            </a:r>
            <a:r>
              <a:rPr lang="en-US" dirty="0" smtClean="0"/>
              <a:t>Empirical precision for the Neuman theory has provided a basis of nursing guidelines for the different settings of the workforce along with education guidelines. It has broadened the amount</a:t>
            </a:r>
            <a:r>
              <a:rPr lang="en-US" baseline="0" dirty="0" smtClean="0"/>
              <a:t> of research which has been done. </a:t>
            </a:r>
            <a:br>
              <a:rPr lang="en-US" baseline="0" dirty="0" smtClean="0"/>
            </a:br>
            <a:r>
              <a:rPr lang="en-US" baseline="0" dirty="0" smtClean="0"/>
              <a:t>Overall the Neuman theory has provided a good framework for nurses and other medical staff to use (</a:t>
            </a:r>
            <a:r>
              <a:rPr lang="en-US" baseline="0" dirty="0" err="1" smtClean="0"/>
              <a:t>Tomey</a:t>
            </a:r>
            <a:r>
              <a:rPr lang="en-US" baseline="0" dirty="0" smtClean="0"/>
              <a:t> &amp; </a:t>
            </a:r>
            <a:r>
              <a:rPr lang="en-US" baseline="0" dirty="0" err="1" smtClean="0"/>
              <a:t>Alligood</a:t>
            </a:r>
            <a:r>
              <a:rPr lang="en-US" baseline="0" dirty="0" smtClean="0"/>
              <a:t>, 2006, p. 335).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13</a:t>
            </a:fld>
            <a:endParaRPr lang="en-US"/>
          </a:p>
        </p:txBody>
      </p:sp>
    </p:spTree>
    <p:extLst>
      <p:ext uri="{BB962C8B-B14F-4D97-AF65-F5344CB8AC3E}">
        <p14:creationId xmlns:p14="http://schemas.microsoft.com/office/powerpoint/2010/main" val="2218714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holistic approach</a:t>
            </a:r>
            <a:r>
              <a:rPr lang="en-US" baseline="0" dirty="0" smtClean="0"/>
              <a:t> is when medical staff incorporate all variables of patient’s needs. The five variables include physiological, psychological, sociocultural, development, and spiritual aspects. Nurses and medical staff must adhere to using holistic care to improve a patient’s well being (</a:t>
            </a:r>
            <a:r>
              <a:rPr lang="en-US" baseline="0" dirty="0" err="1" smtClean="0"/>
              <a:t>Tomey</a:t>
            </a:r>
            <a:r>
              <a:rPr lang="en-US" baseline="0" dirty="0" smtClean="0"/>
              <a:t> &amp; </a:t>
            </a:r>
            <a:r>
              <a:rPr lang="en-US" baseline="0" dirty="0" err="1" smtClean="0"/>
              <a:t>Alligood</a:t>
            </a:r>
            <a:r>
              <a:rPr lang="en-US" baseline="0" dirty="0" smtClean="0"/>
              <a:t>, 2006, p336).</a:t>
            </a:r>
            <a:br>
              <a:rPr lang="en-US" baseline="0" dirty="0" smtClean="0"/>
            </a:br>
            <a:r>
              <a:rPr lang="en-US" baseline="0" dirty="0" smtClean="0"/>
              <a:t>The systems theory can be used in nursing homes, hospitals, rehab centers, clinics, and a variety of other locations. Besides the theory being able to have flexibility in many location it is also useful in caring for several kinds of patients. The family client system focuses on helping individuals who are elderly, have mental health, disabled or impaired in some way. The individual client system has been used a lot with newborns. It includes a wide variety of age groups and different clinical locations (Reed, 1993, p 25).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14</a:t>
            </a:fld>
            <a:endParaRPr lang="en-US"/>
          </a:p>
        </p:txBody>
      </p:sp>
    </p:spTree>
    <p:extLst>
      <p:ext uri="{BB962C8B-B14F-4D97-AF65-F5344CB8AC3E}">
        <p14:creationId xmlns:p14="http://schemas.microsoft.com/office/powerpoint/2010/main" val="1213360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a:t>
            </a:r>
            <a:r>
              <a:rPr lang="en-US" baseline="0" dirty="0" smtClean="0"/>
              <a:t>theory will provide research, and provide holistic care to groups, communities, families, and many other kinds of </a:t>
            </a:r>
            <a:r>
              <a:rPr lang="en-US" baseline="0" dirty="0" smtClean="0"/>
              <a:t>people. The theory will continue to be used due to the fact that there are always changes occurring in the health care system (Neuman </a:t>
            </a:r>
            <a:r>
              <a:rPr lang="en-US" baseline="0" dirty="0" smtClean="0"/>
              <a:t>&amp; Faucet, 2011, p.324</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15</a:t>
            </a:fld>
            <a:endParaRPr lang="en-US"/>
          </a:p>
        </p:txBody>
      </p:sp>
    </p:spTree>
    <p:extLst>
      <p:ext uri="{BB962C8B-B14F-4D97-AF65-F5344CB8AC3E}">
        <p14:creationId xmlns:p14="http://schemas.microsoft.com/office/powerpoint/2010/main" val="394040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ADF3D-A6CD-4555-ACB2-77408415CA0C}"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DADF3D-A6CD-4555-ACB2-77408415CA0C}"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DADF3D-A6CD-4555-ACB2-77408415CA0C}" type="datetimeFigureOut">
              <a:rPr lang="en-US" smtClean="0"/>
              <a:pPr/>
              <a:t>7/1/2012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0A4EA-57F1-4046-B35E-B07EE5232EC0}"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DADF3D-A6CD-4555-ACB2-77408415CA0C}" type="datetimeFigureOut">
              <a:rPr lang="en-US" smtClean="0"/>
              <a:pPr/>
              <a:t>7/1/2012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ADF3D-A6CD-4555-ACB2-77408415CA0C}" type="datetimeFigureOut">
              <a:rPr lang="en-US" smtClean="0"/>
              <a:pPr/>
              <a:t>7/1/2012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9DADF3D-A6CD-4555-ACB2-77408415CA0C}" type="datetimeFigureOut">
              <a:rPr lang="en-US" smtClean="0"/>
              <a:pPr/>
              <a:t>7/1/2012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2D0A4EA-57F1-4046-B35E-B07EE5232E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currentnursing.com/nursing_theory/Neuma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1"/>
            <a:ext cx="7848600" cy="990600"/>
          </a:xfrm>
        </p:spPr>
        <p:txBody>
          <a:bodyPr/>
          <a:lstStyle/>
          <a:p>
            <a:pPr algn="ctr"/>
            <a:r>
              <a:rPr lang="en-US" dirty="0" smtClean="0">
                <a:latin typeface="Times New Roman" pitchFamily="18" charset="0"/>
                <a:cs typeface="Times New Roman" pitchFamily="18" charset="0"/>
              </a:rPr>
              <a:t>Betty Neuman</a:t>
            </a:r>
            <a:endParaRPr lang="en-US" dirty="0">
              <a:latin typeface="Times New Roman" pitchFamily="18" charset="0"/>
              <a:cs typeface="Times New Roman" pitchFamily="18" charset="0"/>
            </a:endParaRPr>
          </a:p>
        </p:txBody>
      </p:sp>
      <p:sp>
        <p:nvSpPr>
          <p:cNvPr id="5" name="Subtitle 4"/>
          <p:cNvSpPr>
            <a:spLocks noGrp="1"/>
          </p:cNvSpPr>
          <p:nvPr>
            <p:ph type="subTitle" idx="1"/>
          </p:nvPr>
        </p:nvSpPr>
        <p:spPr>
          <a:xfrm>
            <a:off x="1143000" y="3505200"/>
            <a:ext cx="6400800" cy="2362200"/>
          </a:xfrm>
        </p:spPr>
        <p:txBody>
          <a:bodyPr>
            <a:normAutofit/>
          </a:bodyPr>
          <a:lstStyle/>
          <a:p>
            <a:pPr algn="ctr"/>
            <a:r>
              <a:rPr lang="en-US" dirty="0" smtClean="0">
                <a:latin typeface="Times New Roman" pitchFamily="18" charset="0"/>
                <a:cs typeface="Times New Roman" pitchFamily="18" charset="0"/>
              </a:rPr>
              <a:t>Learning Team F</a:t>
            </a:r>
          </a:p>
          <a:p>
            <a:pPr algn="ctr"/>
            <a:r>
              <a:rPr lang="en-US" dirty="0" err="1" smtClean="0">
                <a:latin typeface="Times New Roman" pitchFamily="18" charset="0"/>
                <a:cs typeface="Times New Roman" pitchFamily="18" charset="0"/>
              </a:rPr>
              <a:t>Kaylee</a:t>
            </a:r>
            <a:r>
              <a:rPr lang="en-US" dirty="0" smtClean="0">
                <a:latin typeface="Times New Roman" pitchFamily="18" charset="0"/>
                <a:cs typeface="Times New Roman" pitchFamily="18" charset="0"/>
              </a:rPr>
              <a:t> Liggett, Jennifer Callaway, </a:t>
            </a:r>
          </a:p>
          <a:p>
            <a:pPr algn="ctr"/>
            <a:r>
              <a:rPr lang="en-US" dirty="0" smtClean="0">
                <a:latin typeface="Times New Roman" pitchFamily="18" charset="0"/>
                <a:cs typeface="Times New Roman" pitchFamily="18" charset="0"/>
              </a:rPr>
              <a:t>Julia </a:t>
            </a:r>
            <a:r>
              <a:rPr lang="en-US" dirty="0" err="1" smtClean="0">
                <a:latin typeface="Times New Roman" pitchFamily="18" charset="0"/>
                <a:cs typeface="Times New Roman" pitchFamily="18" charset="0"/>
              </a:rPr>
              <a:t>Diep</a:t>
            </a:r>
            <a:r>
              <a:rPr lang="en-US" dirty="0" smtClean="0">
                <a:latin typeface="Times New Roman" pitchFamily="18" charset="0"/>
                <a:cs typeface="Times New Roman" pitchFamily="18" charset="0"/>
              </a:rPr>
              <a:t>, Kathryn </a:t>
            </a:r>
            <a:r>
              <a:rPr lang="en-US" dirty="0" err="1" smtClean="0">
                <a:latin typeface="Times New Roman" pitchFamily="18" charset="0"/>
                <a:cs typeface="Times New Roman" pitchFamily="18" charset="0"/>
              </a:rPr>
              <a:t>Pfund</a:t>
            </a:r>
            <a:r>
              <a:rPr lang="en-US" dirty="0" smtClean="0">
                <a:latin typeface="Times New Roman" pitchFamily="18" charset="0"/>
                <a:cs typeface="Times New Roman" pitchFamily="18" charset="0"/>
              </a:rPr>
              <a:t>, Kelsey </a:t>
            </a:r>
            <a:r>
              <a:rPr lang="en-US" dirty="0" err="1" smtClean="0">
                <a:latin typeface="Times New Roman" pitchFamily="18" charset="0"/>
                <a:cs typeface="Times New Roman" pitchFamily="18" charset="0"/>
              </a:rPr>
              <a:t>Madej</a:t>
            </a:r>
            <a:endParaRPr lang="en-US"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Lakeview College of Nursing</a:t>
            </a:r>
          </a:p>
          <a:p>
            <a:pPr algn="ctr"/>
            <a:r>
              <a:rPr lang="en-US" dirty="0" smtClean="0">
                <a:latin typeface="Times New Roman" pitchFamily="18" charset="0"/>
                <a:cs typeface="Times New Roman" pitchFamily="18" charset="0"/>
              </a:rPr>
              <a:t>July 2, 2012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7691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Impact on Patient </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are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Promotes optimal health by intervening with negative environmental stress factors to</a:t>
            </a:r>
            <a:r>
              <a:rPr lang="en-US" dirty="0" smtClean="0">
                <a:latin typeface="Times New Roman" pitchFamily="18" charset="0"/>
                <a:cs typeface="Times New Roman" pitchFamily="18" charset="0"/>
              </a:rPr>
              <a:t> restore, maintain, or </a:t>
            </a:r>
            <a:r>
              <a:rPr lang="en-US" dirty="0">
                <a:latin typeface="Times New Roman" pitchFamily="18" charset="0"/>
                <a:cs typeface="Times New Roman" pitchFamily="18" charset="0"/>
              </a:rPr>
              <a:t>strengthen each patient’s unique </a:t>
            </a:r>
            <a:r>
              <a:rPr lang="en-US" dirty="0" smtClean="0">
                <a:latin typeface="Times New Roman" pitchFamily="18" charset="0"/>
                <a:cs typeface="Times New Roman" pitchFamily="18" charset="0"/>
              </a:rPr>
              <a:t>system</a:t>
            </a:r>
          </a:p>
          <a:p>
            <a:r>
              <a:rPr lang="en-US" dirty="0" smtClean="0">
                <a:latin typeface="Times New Roman" pitchFamily="18" charset="0"/>
                <a:cs typeface="Times New Roman" pitchFamily="18" charset="0"/>
              </a:rPr>
              <a:t>Holistic approach to patient care</a:t>
            </a:r>
          </a:p>
          <a:p>
            <a:pPr lvl="1"/>
            <a:r>
              <a:rPr lang="en-US" dirty="0" smtClean="0">
                <a:latin typeface="Times New Roman" pitchFamily="18" charset="0"/>
                <a:cs typeface="Times New Roman" pitchFamily="18" charset="0"/>
              </a:rPr>
              <a:t>Different variables influence response of a patient</a:t>
            </a:r>
          </a:p>
          <a:p>
            <a:r>
              <a:rPr lang="en-US" dirty="0" smtClean="0">
                <a:latin typeface="Times New Roman" pitchFamily="18" charset="0"/>
                <a:cs typeface="Times New Roman" pitchFamily="18" charset="0"/>
              </a:rPr>
              <a:t>Prevention = Intervention</a:t>
            </a:r>
          </a:p>
          <a:p>
            <a:pPr lvl="1"/>
            <a:r>
              <a:rPr lang="en-US" dirty="0" smtClean="0">
                <a:latin typeface="Times New Roman" pitchFamily="18" charset="0"/>
                <a:cs typeface="Times New Roman" pitchFamily="18" charset="0"/>
              </a:rPr>
              <a:t>Nurses focus on keeping negative stressors and stress responses from damaging effects on the patient’s system</a:t>
            </a:r>
          </a:p>
          <a:p>
            <a:r>
              <a:rPr lang="en-US" dirty="0" smtClean="0">
                <a:latin typeface="Times New Roman" pitchFamily="18" charset="0"/>
                <a:cs typeface="Times New Roman" pitchFamily="18" charset="0"/>
              </a:rPr>
              <a:t>Three levels of nursing prevention</a:t>
            </a:r>
          </a:p>
          <a:p>
            <a:pPr lvl="1"/>
            <a:r>
              <a:rPr lang="en-US" dirty="0" smtClean="0">
                <a:latin typeface="Times New Roman" pitchFamily="18" charset="0"/>
                <a:cs typeface="Times New Roman" pitchFamily="18" charset="0"/>
              </a:rPr>
              <a:t>1. Primary</a:t>
            </a:r>
          </a:p>
          <a:p>
            <a:pPr lvl="1"/>
            <a:r>
              <a:rPr lang="en-US" dirty="0" smtClean="0">
                <a:latin typeface="Times New Roman" pitchFamily="18" charset="0"/>
                <a:cs typeface="Times New Roman" pitchFamily="18" charset="0"/>
              </a:rPr>
              <a:t>2. Secondary</a:t>
            </a:r>
          </a:p>
          <a:p>
            <a:pPr lvl="1"/>
            <a:r>
              <a:rPr lang="en-US" dirty="0" smtClean="0">
                <a:latin typeface="Times New Roman" pitchFamily="18" charset="0"/>
                <a:cs typeface="Times New Roman" pitchFamily="18" charset="0"/>
              </a:rPr>
              <a:t>3. Tertiary </a:t>
            </a:r>
          </a:p>
        </p:txBody>
      </p:sp>
      <p:sp>
        <p:nvSpPr>
          <p:cNvPr id="4" name="TextBox 3"/>
          <p:cNvSpPr txBox="1"/>
          <p:nvPr/>
        </p:nvSpPr>
        <p:spPr>
          <a:xfrm>
            <a:off x="3505200" y="6324600"/>
            <a:ext cx="5401501" cy="369332"/>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194831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Three Levels of Prevention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48200"/>
          </a:xfrm>
        </p:spPr>
        <p:txBody>
          <a:bodyPr/>
          <a:lstStyle/>
          <a:p>
            <a:pPr lvl="1"/>
            <a:r>
              <a:rPr lang="en-US" dirty="0" smtClean="0">
                <a:latin typeface="Times New Roman" pitchFamily="18" charset="0"/>
                <a:cs typeface="Times New Roman" pitchFamily="18" charset="0"/>
              </a:rPr>
              <a:t>1. Primary – Health assessment of patient</a:t>
            </a:r>
          </a:p>
          <a:p>
            <a:pPr lvl="2"/>
            <a:r>
              <a:rPr lang="en-US" dirty="0" smtClean="0">
                <a:latin typeface="Times New Roman" pitchFamily="18" charset="0"/>
                <a:cs typeface="Times New Roman" pitchFamily="18" charset="0"/>
              </a:rPr>
              <a:t>Nurse helps to strengthen the patient’s flexible line of defense</a:t>
            </a:r>
          </a:p>
          <a:p>
            <a:pPr lvl="2"/>
            <a:r>
              <a:rPr lang="en-US" dirty="0" smtClean="0">
                <a:latin typeface="Times New Roman" pitchFamily="18" charset="0"/>
                <a:cs typeface="Times New Roman" pitchFamily="18" charset="0"/>
              </a:rPr>
              <a:t>Includes process of health maintenance, promotion, and risk identification</a:t>
            </a:r>
          </a:p>
          <a:p>
            <a:pPr lvl="3"/>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2. Secondary – Early identification and treatment</a:t>
            </a:r>
          </a:p>
          <a:p>
            <a:pPr lvl="2"/>
            <a:r>
              <a:rPr lang="en-US" dirty="0" smtClean="0">
                <a:latin typeface="Times New Roman" pitchFamily="18" charset="0"/>
                <a:cs typeface="Times New Roman" pitchFamily="18" charset="0"/>
              </a:rPr>
              <a:t>Begins when stressors cross patient’s normal line of defense and cause a reaction</a:t>
            </a:r>
          </a:p>
          <a:p>
            <a:pPr lvl="2"/>
            <a:r>
              <a:rPr lang="en-US" dirty="0" smtClean="0">
                <a:latin typeface="Times New Roman" pitchFamily="18" charset="0"/>
                <a:cs typeface="Times New Roman" pitchFamily="18" charset="0"/>
              </a:rPr>
              <a:t>Patients receive treatment to address the signs and symptoms of the reaction</a:t>
            </a:r>
          </a:p>
          <a:p>
            <a:pPr lvl="2"/>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3. Tertiary – Prevention of future occurrence</a:t>
            </a:r>
          </a:p>
          <a:p>
            <a:pPr lvl="2"/>
            <a:r>
              <a:rPr lang="en-US" dirty="0" smtClean="0">
                <a:latin typeface="Times New Roman" pitchFamily="18" charset="0"/>
                <a:cs typeface="Times New Roman" pitchFamily="18" charset="0"/>
              </a:rPr>
              <a:t>Maintain health stability and wellness</a:t>
            </a:r>
          </a:p>
          <a:p>
            <a:pPr lvl="2"/>
            <a:r>
              <a:rPr lang="en-US" dirty="0" smtClean="0">
                <a:latin typeface="Times New Roman" pitchFamily="18" charset="0"/>
                <a:cs typeface="Times New Roman" pitchFamily="18" charset="0"/>
              </a:rPr>
              <a:t>Nurse offers support and education to patients</a:t>
            </a:r>
            <a:endParaRPr lang="en-US" dirty="0">
              <a:latin typeface="Times New Roman" pitchFamily="18" charset="0"/>
              <a:cs typeface="Times New Roman" pitchFamily="18" charset="0"/>
            </a:endParaRPr>
          </a:p>
        </p:txBody>
      </p:sp>
      <p:sp>
        <p:nvSpPr>
          <p:cNvPr id="5" name="TextBox 4"/>
          <p:cNvSpPr txBox="1"/>
          <p:nvPr/>
        </p:nvSpPr>
        <p:spPr>
          <a:xfrm>
            <a:off x="3581400" y="6324600"/>
            <a:ext cx="5265031" cy="646331"/>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Benefits of the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latin typeface="Times New Roman" pitchFamily="18" charset="0"/>
                <a:cs typeface="Times New Roman" pitchFamily="18" charset="0"/>
              </a:rPr>
              <a:t>It is used by nurses of all degrees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helps nurses know their role</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shows how the practice of nursing can be used today</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Increases nursing research</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Expands education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Allows for better medical practice</a:t>
            </a:r>
            <a:endParaRPr lang="en-US" dirty="0">
              <a:latin typeface="Times New Roman" pitchFamily="18" charset="0"/>
              <a:cs typeface="Times New Roman" pitchFamily="18" charset="0"/>
            </a:endParaRPr>
          </a:p>
        </p:txBody>
      </p:sp>
      <p:sp>
        <p:nvSpPr>
          <p:cNvPr id="4" name="TextBox 3"/>
          <p:cNvSpPr txBox="1"/>
          <p:nvPr/>
        </p:nvSpPr>
        <p:spPr>
          <a:xfrm>
            <a:off x="5638800" y="5975866"/>
            <a:ext cx="2672655"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266132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theory provides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US" dirty="0" smtClean="0">
                <a:latin typeface="Times New Roman" pitchFamily="18" charset="0"/>
                <a:cs typeface="Times New Roman" pitchFamily="18" charset="0"/>
              </a:rPr>
              <a:t>Clarity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Simplicity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Generality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Empirical Precision</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Good framework for nursing</a:t>
            </a:r>
            <a:endParaRPr lang="en-US"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981200"/>
            <a:ext cx="505645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562600" y="5867400"/>
            <a:ext cx="267265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405535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Application of the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r>
              <a:rPr lang="en-US" dirty="0" smtClean="0">
                <a:latin typeface="Times New Roman" pitchFamily="18" charset="0"/>
                <a:cs typeface="Times New Roman" pitchFamily="18" charset="0"/>
              </a:rPr>
              <a:t>Individual Client Systems</a:t>
            </a:r>
          </a:p>
          <a:p>
            <a:pPr lvl="1"/>
            <a:r>
              <a:rPr lang="en-US" dirty="0" smtClean="0">
                <a:latin typeface="Times New Roman" pitchFamily="18" charset="0"/>
                <a:cs typeface="Times New Roman" pitchFamily="18" charset="0"/>
              </a:rPr>
              <a:t>“The continuum provides a guide for nurses and other health care providers to achieve high quality care as economically as possibly.” (Reed, 1993, p.25)</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Family Client Systems </a:t>
            </a:r>
          </a:p>
          <a:p>
            <a:pPr lvl="1"/>
            <a:r>
              <a:rPr lang="en-US" dirty="0" smtClean="0">
                <a:latin typeface="Times New Roman" pitchFamily="18" charset="0"/>
                <a:cs typeface="Times New Roman" pitchFamily="18" charset="0"/>
              </a:rPr>
              <a:t>Used for elderly individuals, disabled children, assessment on risk for elderly abuse or impaired family member</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Emphasizes holistic patient care using the 5 variables</a:t>
            </a:r>
          </a:p>
          <a:p>
            <a:pPr marL="274320" lvl="1" indent="0">
              <a:buNone/>
            </a:pPr>
            <a:endParaRPr lang="en-US" dirty="0" smtClean="0"/>
          </a:p>
          <a:p>
            <a:pPr marL="274320" lvl="1" indent="0">
              <a:buNone/>
            </a:pPr>
            <a:endParaRPr lang="en-US" dirty="0" smtClean="0"/>
          </a:p>
          <a:p>
            <a:pPr marL="0" indent="0">
              <a:buNone/>
            </a:pPr>
            <a:endParaRPr lang="en-US" dirty="0" smtClean="0"/>
          </a:p>
          <a:p>
            <a:endParaRPr lang="en-US" dirty="0"/>
          </a:p>
        </p:txBody>
      </p:sp>
      <p:sp>
        <p:nvSpPr>
          <p:cNvPr id="4" name="TextBox 3"/>
          <p:cNvSpPr txBox="1"/>
          <p:nvPr/>
        </p:nvSpPr>
        <p:spPr>
          <a:xfrm>
            <a:off x="4107462" y="5833962"/>
            <a:ext cx="444237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a:t>
            </a:r>
            <a:r>
              <a:rPr lang="en-US" dirty="0" err="1" smtClean="0"/>
              <a:t>Tomey</a:t>
            </a:r>
            <a:r>
              <a:rPr lang="en-US" dirty="0" smtClean="0"/>
              <a:t> and </a:t>
            </a:r>
            <a:r>
              <a:rPr lang="en-US" dirty="0" err="1" smtClean="0"/>
              <a:t>Alligood</a:t>
            </a:r>
            <a:r>
              <a:rPr lang="en-US" dirty="0" smtClean="0"/>
              <a:t>, 2006); (Reed, 1993)</a:t>
            </a:r>
            <a:endParaRPr lang="en-US" dirty="0"/>
          </a:p>
        </p:txBody>
      </p:sp>
    </p:spTree>
    <p:extLst>
      <p:ext uri="{BB962C8B-B14F-4D97-AF65-F5344CB8AC3E}">
        <p14:creationId xmlns:p14="http://schemas.microsoft.com/office/powerpoint/2010/main" val="1818068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future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theory has and will continue to be used</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will always be there to help improve health care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The future of nursing will continue to advance because of this theory </a:t>
            </a:r>
          </a:p>
          <a:p>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495800"/>
            <a:ext cx="4495800" cy="1976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582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A. M., </a:t>
            </a:r>
            <a:r>
              <a:rPr lang="en-US" dirty="0" err="1" smtClean="0">
                <a:latin typeface="Times New Roman" pitchFamily="18" charset="0"/>
                <a:cs typeface="Times New Roman" pitchFamily="18" charset="0"/>
              </a:rPr>
              <a:t>Tomey</a:t>
            </a:r>
            <a:r>
              <a:rPr lang="en-US" dirty="0" smtClean="0">
                <a:latin typeface="Times New Roman" pitchFamily="18" charset="0"/>
                <a:cs typeface="Times New Roman" pitchFamily="18" charset="0"/>
              </a:rPr>
              <a:t> &amp; M. R., </a:t>
            </a:r>
            <a:r>
              <a:rPr lang="en-US" dirty="0" err="1" smtClean="0">
                <a:latin typeface="Times New Roman" pitchFamily="18" charset="0"/>
                <a:cs typeface="Times New Roman" pitchFamily="18" charset="0"/>
              </a:rPr>
              <a:t>Alligood</a:t>
            </a:r>
            <a:r>
              <a:rPr lang="en-US" dirty="0" smtClean="0">
                <a:latin typeface="Times New Roman" pitchFamily="18" charset="0"/>
                <a:cs typeface="Times New Roman" pitchFamily="18" charset="0"/>
              </a:rPr>
              <a:t> (2006). </a:t>
            </a:r>
            <a:r>
              <a:rPr lang="en-US" i="1" dirty="0" smtClean="0">
                <a:latin typeface="Times New Roman" pitchFamily="18" charset="0"/>
                <a:cs typeface="Times New Roman" pitchFamily="18" charset="0"/>
              </a:rPr>
              <a:t>Nursing theorists</a:t>
            </a:r>
          </a:p>
          <a:p>
            <a:pPr>
              <a:buNone/>
            </a:pPr>
            <a:r>
              <a:rPr lang="en-US" i="1" dirty="0" smtClean="0">
                <a:latin typeface="Times New Roman" pitchFamily="18" charset="0"/>
                <a:cs typeface="Times New Roman" pitchFamily="18" charset="0"/>
              </a:rPr>
              <a:t>	and 	their work </a:t>
            </a:r>
            <a:r>
              <a:rPr lang="en-US" dirty="0" smtClean="0">
                <a:latin typeface="Times New Roman" pitchFamily="18" charset="0"/>
                <a:cs typeface="Times New Roman" pitchFamily="18" charset="0"/>
              </a:rPr>
              <a:t>(6</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ed.). St. Louis, MO: Mosby Elsevier. </a:t>
            </a:r>
          </a:p>
          <a:p>
            <a:pPr>
              <a:buNone/>
            </a:pPr>
            <a:r>
              <a:rPr lang="en-US" dirty="0" smtClean="0">
                <a:latin typeface="Times New Roman" pitchFamily="18" charset="0"/>
                <a:cs typeface="Times New Roman" pitchFamily="18" charset="0"/>
              </a:rPr>
              <a:t>K. S., Reed (1993). </a:t>
            </a:r>
            <a:r>
              <a:rPr lang="en-US" i="1" dirty="0" smtClean="0">
                <a:latin typeface="Times New Roman" pitchFamily="18" charset="0"/>
                <a:cs typeface="Times New Roman" pitchFamily="18" charset="0"/>
              </a:rPr>
              <a:t>Betty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The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systems model. </a:t>
            </a:r>
            <a:r>
              <a:rPr lang="en-US" dirty="0" smtClean="0">
                <a:latin typeface="Times New Roman" pitchFamily="18" charset="0"/>
                <a:cs typeface="Times New Roman" pitchFamily="18" charset="0"/>
              </a:rPr>
              <a:t>Newbury Park, CA: Sage Publications, Inc.</a:t>
            </a:r>
          </a:p>
          <a:p>
            <a:pPr>
              <a:buNone/>
            </a:pPr>
            <a:r>
              <a:rPr lang="en-US" dirty="0" smtClean="0">
                <a:latin typeface="Times New Roman" pitchFamily="18" charset="0"/>
                <a:cs typeface="Times New Roman" pitchFamily="18" charset="0"/>
              </a:rPr>
              <a:t>B. </a:t>
            </a:r>
            <a:r>
              <a:rPr lang="en-US" dirty="0" err="1" smtClean="0">
                <a:latin typeface="Times New Roman" pitchFamily="18" charset="0"/>
                <a:cs typeface="Times New Roman" pitchFamily="18" charset="0"/>
              </a:rPr>
              <a:t>Neuman</a:t>
            </a:r>
            <a:r>
              <a:rPr lang="en-US" dirty="0" smtClean="0">
                <a:latin typeface="Times New Roman" pitchFamily="18" charset="0"/>
                <a:cs typeface="Times New Roman" pitchFamily="18" charset="0"/>
              </a:rPr>
              <a:t> &amp; J. Fawcett (2011). </a:t>
            </a:r>
            <a:r>
              <a:rPr lang="en-US" i="1" dirty="0" smtClean="0">
                <a:latin typeface="Times New Roman" pitchFamily="18" charset="0"/>
                <a:cs typeface="Times New Roman" pitchFamily="18" charset="0"/>
              </a:rPr>
              <a:t>The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Systems Model </a:t>
            </a:r>
            <a:r>
              <a:rPr lang="en-US" dirty="0" smtClean="0">
                <a:latin typeface="Times New Roman" pitchFamily="18" charset="0"/>
                <a:cs typeface="Times New Roman" pitchFamily="18" charset="0"/>
              </a:rPr>
              <a:t>(5</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ed.) Upper Saddle River, NJ: Pearson. </a:t>
            </a:r>
          </a:p>
          <a:p>
            <a:pPr>
              <a:buNone/>
            </a:pPr>
            <a:r>
              <a:rPr lang="en-US" dirty="0">
                <a:latin typeface="Times New Roman" pitchFamily="18" charset="0"/>
                <a:cs typeface="Times New Roman" pitchFamily="18" charset="0"/>
              </a:rPr>
              <a:t>Current Nursing (2012). Betty </a:t>
            </a:r>
            <a:r>
              <a:rPr lang="en-US" dirty="0" err="1">
                <a:latin typeface="Times New Roman" pitchFamily="18" charset="0"/>
                <a:cs typeface="Times New Roman" pitchFamily="18" charset="0"/>
              </a:rPr>
              <a:t>neuman’s</a:t>
            </a:r>
            <a:r>
              <a:rPr lang="en-US" dirty="0">
                <a:latin typeface="Times New Roman" pitchFamily="18" charset="0"/>
                <a:cs typeface="Times New Roman" pitchFamily="18" charset="0"/>
              </a:rPr>
              <a:t> system model.</a:t>
            </a:r>
            <a:r>
              <a:rPr lang="en-US" dirty="0" smtClean="0">
                <a:latin typeface="Times New Roman" pitchFamily="18" charset="0"/>
                <a:cs typeface="Times New Roman" pitchFamily="18" charset="0"/>
              </a:rPr>
              <a:t> Retrieved </a:t>
            </a:r>
            <a:r>
              <a:rPr lang="en-US" dirty="0">
                <a:latin typeface="Times New Roman" pitchFamily="18" charset="0"/>
                <a:cs typeface="Times New Roman" pitchFamily="18" charset="0"/>
              </a:rPr>
              <a:t>from</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2"/>
              </a:rPr>
              <a:t>http</a:t>
            </a:r>
            <a:r>
              <a:rPr lang="en-US" dirty="0">
                <a:latin typeface="Times New Roman" pitchFamily="18" charset="0"/>
                <a:cs typeface="Times New Roman" pitchFamily="18" charset="0"/>
                <a:hlinkClick r:id="rId2"/>
              </a:rPr>
              <a:t>://</a:t>
            </a:r>
            <a:r>
              <a:rPr lang="en-US" dirty="0" smtClean="0">
                <a:latin typeface="Times New Roman" pitchFamily="18" charset="0"/>
                <a:cs typeface="Times New Roman" pitchFamily="18" charset="0"/>
                <a:hlinkClick r:id="rId2"/>
              </a:rPr>
              <a:t>currentnursing.com/nursing_theory/Neuman.html</a:t>
            </a:r>
            <a:endParaRPr lang="en-US" dirty="0" smtClean="0">
              <a:latin typeface="Times New Roman" pitchFamily="18" charset="0"/>
              <a:cs typeface="Times New Roman" pitchFamily="18" charset="0"/>
            </a:endParaRPr>
          </a:p>
          <a:p>
            <a:pPr>
              <a:buNone/>
            </a:pPr>
            <a:r>
              <a:rPr lang="en-US" dirty="0">
                <a:latin typeface="Times New Roman" pitchFamily="18" charset="0"/>
                <a:cs typeface="Times New Roman" pitchFamily="18" charset="0"/>
              </a:rPr>
              <a:t>Nursing theory. (2011). Betty </a:t>
            </a:r>
            <a:r>
              <a:rPr lang="en-US" dirty="0" err="1">
                <a:latin typeface="Times New Roman" pitchFamily="18" charset="0"/>
                <a:cs typeface="Times New Roman" pitchFamily="18" charset="0"/>
              </a:rPr>
              <a:t>neuman</a:t>
            </a:r>
            <a:r>
              <a:rPr lang="en-US" dirty="0">
                <a:latin typeface="Times New Roman" pitchFamily="18" charset="0"/>
                <a:cs typeface="Times New Roman" pitchFamily="18" charset="0"/>
              </a:rPr>
              <a:t>. Retrieved from</a:t>
            </a:r>
          </a:p>
          <a:p>
            <a:pPr>
              <a:buNone/>
            </a:pPr>
            <a:r>
              <a:rPr lang="en-US" dirty="0">
                <a:latin typeface="Times New Roman" pitchFamily="18" charset="0"/>
                <a:cs typeface="Times New Roman" pitchFamily="18" charset="0"/>
              </a:rPr>
              <a:t>	http://nursing-theory.org/nursing-theorists/Betty-Neuman.php</a:t>
            </a:r>
          </a:p>
          <a:p>
            <a:pPr>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6343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81000"/>
            <a:ext cx="9144000" cy="6477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endParaRPr lang="en-US" sz="4400" dirty="0" smtClean="0"/>
          </a:p>
          <a:p>
            <a:pPr marL="0" indent="0">
              <a:buNone/>
            </a:pPr>
            <a:endParaRPr lang="en-US" sz="4400" dirty="0"/>
          </a:p>
          <a:p>
            <a:pPr marL="0" indent="0">
              <a:buNone/>
            </a:pPr>
            <a:r>
              <a:rPr lang="en-US" sz="4800" dirty="0" smtClean="0">
                <a:latin typeface="Times New Roman" pitchFamily="18" charset="0"/>
                <a:cs typeface="Times New Roman" pitchFamily="18" charset="0"/>
              </a:rPr>
              <a:t>“Health is a condition in which all parts and subparts are in harmony with the whole of the client.” Betty Neuman</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360334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229600" cy="4876800"/>
          </a:xfrm>
        </p:spPr>
        <p:txBody>
          <a:bodyPr>
            <a:normAutofit fontScale="92500" lnSpcReduction="20000"/>
          </a:bodyPr>
          <a:lstStyle/>
          <a:p>
            <a:pPr>
              <a:lnSpc>
                <a:spcPct val="200000"/>
              </a:lnSpc>
              <a:buFont typeface="Times New Roman" pitchFamily="18" charset="0"/>
              <a:buChar char="ⱷ"/>
            </a:pPr>
            <a:r>
              <a:rPr lang="en-US" dirty="0" smtClean="0">
                <a:latin typeface="Times New Roman" pitchFamily="18" charset="0"/>
                <a:cs typeface="Times New Roman" pitchFamily="18" charset="0"/>
              </a:rPr>
              <a:t>Who is this Theorist?</a:t>
            </a:r>
          </a:p>
          <a:p>
            <a:pPr lvl="1">
              <a:lnSpc>
                <a:spcPct val="200000"/>
              </a:lnSpc>
            </a:pPr>
            <a:r>
              <a:rPr lang="en-US" dirty="0" smtClean="0">
                <a:latin typeface="Times New Roman" pitchFamily="18" charset="0"/>
                <a:cs typeface="Times New Roman" pitchFamily="18" charset="0"/>
              </a:rPr>
              <a:t>Betty </a:t>
            </a:r>
            <a:r>
              <a:rPr lang="en-US" dirty="0" err="1" smtClean="0">
                <a:latin typeface="Times New Roman" pitchFamily="18" charset="0"/>
                <a:cs typeface="Times New Roman" pitchFamily="18" charset="0"/>
              </a:rPr>
              <a:t>Neuman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lvl="1">
              <a:lnSpc>
                <a:spcPct val="200000"/>
              </a:lnSpc>
            </a:pPr>
            <a:r>
              <a:rPr lang="en-US" dirty="0" smtClean="0">
                <a:latin typeface="Times New Roman" pitchFamily="18" charset="0"/>
                <a:cs typeface="Times New Roman" pitchFamily="18" charset="0"/>
              </a:rPr>
              <a:t>Born in 1924, </a:t>
            </a:r>
            <a:r>
              <a:rPr lang="en-US" dirty="0" err="1" smtClean="0">
                <a:latin typeface="Times New Roman" pitchFamily="18" charset="0"/>
                <a:cs typeface="Times New Roman" pitchFamily="18" charset="0"/>
              </a:rPr>
              <a:t>Lowel,Ohio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p>
          <a:p>
            <a:pPr lvl="1">
              <a:lnSpc>
                <a:spcPct val="200000"/>
              </a:lnSpc>
            </a:pPr>
            <a:r>
              <a:rPr lang="en-US" dirty="0" smtClean="0">
                <a:latin typeface="Times New Roman" pitchFamily="18" charset="0"/>
                <a:cs typeface="Times New Roman" pitchFamily="18" charset="0"/>
              </a:rPr>
              <a:t>Double honors from Peoples Hospital School of Nursing</a:t>
            </a:r>
          </a:p>
          <a:p>
            <a:pPr lvl="1">
              <a:lnSpc>
                <a:spcPct val="200000"/>
              </a:lnSpc>
            </a:pPr>
            <a:r>
              <a:rPr lang="en-US" dirty="0" smtClean="0">
                <a:latin typeface="Times New Roman" pitchFamily="18" charset="0"/>
                <a:cs typeface="Times New Roman" pitchFamily="18" charset="0"/>
              </a:rPr>
              <a:t>Pioneer of nursing involvement in mental health</a:t>
            </a:r>
          </a:p>
          <a:p>
            <a:pPr lvl="1">
              <a:lnSpc>
                <a:spcPct val="200000"/>
              </a:lnSpc>
            </a:pPr>
            <a:r>
              <a:rPr lang="en-US" dirty="0" smtClean="0">
                <a:latin typeface="Times New Roman" pitchFamily="18" charset="0"/>
                <a:cs typeface="Times New Roman" pitchFamily="18" charset="0"/>
              </a:rPr>
              <a:t>Developed, taught, and refined a community mental health program. </a:t>
            </a:r>
          </a:p>
          <a:p>
            <a:pPr lvl="1">
              <a:lnSpc>
                <a:spcPct val="200000"/>
              </a:lnSpc>
            </a:pPr>
            <a:r>
              <a:rPr lang="en-US" dirty="0" smtClean="0">
                <a:latin typeface="Times New Roman" pitchFamily="18" charset="0"/>
                <a:cs typeface="Times New Roman" pitchFamily="18" charset="0"/>
              </a:rPr>
              <a:t>Developed first model for mental health consultation in 1960</a:t>
            </a:r>
          </a:p>
          <a:p>
            <a:pPr lvl="1">
              <a:lnSpc>
                <a:spcPct val="200000"/>
              </a:lnSpc>
            </a:pPr>
            <a:r>
              <a:rPr lang="en-US" dirty="0" smtClean="0">
                <a:latin typeface="Times New Roman" pitchFamily="18" charset="0"/>
                <a:cs typeface="Times New Roman" pitchFamily="18" charset="0"/>
              </a:rPr>
              <a:t>Developed Systems model theory</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45504253"/>
              </p:ext>
            </p:extLst>
          </p:nvPr>
        </p:nvGraphicFramePr>
        <p:xfrm>
          <a:off x="6324600" y="6172200"/>
          <a:ext cx="2667000" cy="533401"/>
        </p:xfrm>
        <a:graphic>
          <a:graphicData uri="http://schemas.openxmlformats.org/drawingml/2006/table">
            <a:tbl>
              <a:tblPr firstRow="1" bandRow="1">
                <a:tableStyleId>{5C22544A-7EE6-4342-B048-85BDC9FD1C3A}</a:tableStyleId>
              </a:tblPr>
              <a:tblGrid>
                <a:gridCol w="2667000"/>
              </a:tblGrid>
              <a:tr h="533401">
                <a:tc>
                  <a:txBody>
                    <a:bodyPr/>
                    <a:lstStyle/>
                    <a:p>
                      <a:r>
                        <a:rPr lang="en-US" b="0" dirty="0" smtClean="0">
                          <a:latin typeface="Times New Roman" pitchFamily="18" charset="0"/>
                          <a:cs typeface="Times New Roman" pitchFamily="18" charset="0"/>
                        </a:rPr>
                        <a:t>(</a:t>
                      </a:r>
                      <a:r>
                        <a:rPr lang="en-US" b="0" dirty="0" err="1" smtClean="0">
                          <a:latin typeface="Times New Roman" pitchFamily="18" charset="0"/>
                          <a:cs typeface="Times New Roman" pitchFamily="18" charset="0"/>
                        </a:rPr>
                        <a:t>Tomey</a:t>
                      </a:r>
                      <a:r>
                        <a:rPr lang="en-US" b="0" baseline="0" dirty="0" smtClean="0">
                          <a:latin typeface="Times New Roman" pitchFamily="18" charset="0"/>
                          <a:cs typeface="Times New Roman" pitchFamily="18" charset="0"/>
                        </a:rPr>
                        <a:t> &amp; </a:t>
                      </a:r>
                      <a:r>
                        <a:rPr lang="en-US" b="0" baseline="0" dirty="0" err="1" smtClean="0">
                          <a:latin typeface="Times New Roman" pitchFamily="18" charset="0"/>
                          <a:cs typeface="Times New Roman" pitchFamily="18" charset="0"/>
                        </a:rPr>
                        <a:t>Alligood</a:t>
                      </a:r>
                      <a:r>
                        <a:rPr lang="en-US" b="0" baseline="0" dirty="0" smtClean="0">
                          <a:latin typeface="Times New Roman" pitchFamily="18" charset="0"/>
                          <a:cs typeface="Times New Roman" pitchFamily="18" charset="0"/>
                        </a:rPr>
                        <a:t>, 2006)</a:t>
                      </a:r>
                      <a:endParaRPr lang="en-US" b="0" dirty="0">
                        <a:latin typeface="Times New Roman" pitchFamily="18" charset="0"/>
                        <a:cs typeface="Times New Roman" pitchFamily="18" charset="0"/>
                      </a:endParaRPr>
                    </a:p>
                  </a:txBody>
                  <a:tcPr/>
                </a:tc>
              </a:tr>
            </a:tbl>
          </a:graphicData>
        </a:graphic>
      </p:graphicFrame>
      <p:pic>
        <p:nvPicPr>
          <p:cNvPr id="1026" name="Picture 2" descr="C:\Users\Jennifer\Pictures\Betty neuman for pp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457200"/>
            <a:ext cx="2209800" cy="3171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382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Who is the theorist?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105400"/>
          </a:xfrm>
        </p:spPr>
        <p:txBody>
          <a:bodyPr>
            <a:noAutofit/>
          </a:bodyPr>
          <a:lstStyle/>
          <a:p>
            <a:pPr>
              <a:lnSpc>
                <a:spcPct val="200000"/>
              </a:lnSpc>
            </a:pPr>
            <a:r>
              <a:rPr lang="en-US" sz="2000" dirty="0" smtClean="0">
                <a:latin typeface="Times New Roman" pitchFamily="18" charset="0"/>
                <a:cs typeface="Times New Roman" pitchFamily="18" charset="0"/>
              </a:rPr>
              <a:t>1957 BSN </a:t>
            </a:r>
            <a:r>
              <a:rPr lang="en-US" sz="2000" dirty="0">
                <a:latin typeface="Times New Roman" pitchFamily="18" charset="0"/>
                <a:cs typeface="Times New Roman" pitchFamily="18" charset="0"/>
              </a:rPr>
              <a:t>from </a:t>
            </a:r>
            <a:r>
              <a:rPr lang="en-US" sz="2000" dirty="0" smtClean="0">
                <a:latin typeface="Times New Roman" pitchFamily="18" charset="0"/>
                <a:cs typeface="Times New Roman" pitchFamily="18" charset="0"/>
              </a:rPr>
              <a:t>University of </a:t>
            </a:r>
            <a:r>
              <a:rPr lang="en-US" sz="2000" dirty="0">
                <a:latin typeface="Times New Roman" pitchFamily="18" charset="0"/>
                <a:cs typeface="Times New Roman" pitchFamily="18" charset="0"/>
              </a:rPr>
              <a:t>California-Los </a:t>
            </a:r>
            <a:r>
              <a:rPr lang="en-US" sz="2000" dirty="0" smtClean="0">
                <a:latin typeface="Times New Roman" pitchFamily="18" charset="0"/>
                <a:cs typeface="Times New Roman" pitchFamily="18" charset="0"/>
              </a:rPr>
              <a:t>Angeles</a:t>
            </a:r>
          </a:p>
          <a:p>
            <a:pPr>
              <a:lnSpc>
                <a:spcPct val="200000"/>
              </a:lnSpc>
            </a:pPr>
            <a:r>
              <a:rPr lang="en-US" sz="2000" dirty="0">
                <a:latin typeface="Times New Roman" pitchFamily="18" charset="0"/>
                <a:cs typeface="Times New Roman" pitchFamily="18" charset="0"/>
              </a:rPr>
              <a:t>1966 MSN in Mental Health from University of California-Los </a:t>
            </a:r>
            <a:r>
              <a:rPr lang="en-US" sz="2000" dirty="0" smtClean="0">
                <a:latin typeface="Times New Roman" pitchFamily="18" charset="0"/>
                <a:cs typeface="Times New Roman" pitchFamily="18" charset="0"/>
              </a:rPr>
              <a:t>Angeles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1985 Ph.D</a:t>
            </a:r>
            <a:r>
              <a:rPr lang="en-US" sz="2000" dirty="0">
                <a:latin typeface="Times New Roman" pitchFamily="18" charset="0"/>
                <a:cs typeface="Times New Roman" pitchFamily="18" charset="0"/>
              </a:rPr>
              <a:t>. in clinical psychology from Pacific Western University </a:t>
            </a:r>
          </a:p>
          <a:p>
            <a:pPr>
              <a:lnSpc>
                <a:spcPct val="200000"/>
              </a:lnSpc>
            </a:pPr>
            <a:r>
              <a:rPr lang="en-US" sz="2000" dirty="0" smtClean="0">
                <a:latin typeface="Times New Roman" pitchFamily="18" charset="0"/>
                <a:cs typeface="Times New Roman" pitchFamily="18" charset="0"/>
              </a:rPr>
              <a:t>1992 Honorary Doctorate of Letters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1998 honorary </a:t>
            </a:r>
            <a:r>
              <a:rPr lang="en-US" sz="2000" dirty="0">
                <a:latin typeface="Times New Roman" pitchFamily="18" charset="0"/>
                <a:cs typeface="Times New Roman" pitchFamily="18" charset="0"/>
              </a:rPr>
              <a:t>Doctorate of </a:t>
            </a:r>
            <a:r>
              <a:rPr lang="en-US" sz="2000" dirty="0" smtClean="0">
                <a:latin typeface="Times New Roman" pitchFamily="18" charset="0"/>
                <a:cs typeface="Times New Roman" pitchFamily="18" charset="0"/>
              </a:rPr>
              <a:t>Science</a:t>
            </a:r>
          </a:p>
          <a:p>
            <a:pPr>
              <a:lnSpc>
                <a:spcPct val="200000"/>
              </a:lnSpc>
            </a:pPr>
            <a:r>
              <a:rPr lang="en-US" sz="2000" dirty="0" smtClean="0">
                <a:latin typeface="Times New Roman" pitchFamily="18" charset="0"/>
                <a:cs typeface="Times New Roman" pitchFamily="18" charset="0"/>
              </a:rPr>
              <a:t>1971 published </a:t>
            </a:r>
            <a:r>
              <a:rPr lang="en-US" sz="2000" dirty="0">
                <a:latin typeface="Times New Roman" pitchFamily="18" charset="0"/>
                <a:cs typeface="Times New Roman" pitchFamily="18" charset="0"/>
              </a:rPr>
              <a:t>her first book in, </a:t>
            </a:r>
            <a:r>
              <a:rPr lang="en-US" sz="2000" i="1" dirty="0">
                <a:latin typeface="Times New Roman" pitchFamily="18" charset="0"/>
                <a:cs typeface="Times New Roman" pitchFamily="18" charset="0"/>
              </a:rPr>
              <a:t>Community Organization in Community Health Nursing </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3534814"/>
              </p:ext>
            </p:extLst>
          </p:nvPr>
        </p:nvGraphicFramePr>
        <p:xfrm>
          <a:off x="6019800" y="6324600"/>
          <a:ext cx="2819400" cy="365760"/>
        </p:xfrm>
        <a:graphic>
          <a:graphicData uri="http://schemas.openxmlformats.org/drawingml/2006/table">
            <a:tbl>
              <a:tblPr firstRow="1" bandRow="1">
                <a:tableStyleId>{5C22544A-7EE6-4342-B048-85BDC9FD1C3A}</a:tableStyleId>
              </a:tblPr>
              <a:tblGrid>
                <a:gridCol w="2819400"/>
              </a:tblGrid>
              <a:tr h="167640">
                <a:tc>
                  <a:txBody>
                    <a:bodyPr/>
                    <a:lstStyle/>
                    <a:p>
                      <a:r>
                        <a:rPr lang="en-US" b="0" dirty="0" smtClean="0">
                          <a:latin typeface="Times New Roman" pitchFamily="18" charset="0"/>
                          <a:cs typeface="Times New Roman" pitchFamily="18" charset="0"/>
                        </a:rPr>
                        <a:t>(“</a:t>
                      </a:r>
                      <a:r>
                        <a:rPr lang="en-US" b="0" i="1" dirty="0" smtClean="0">
                          <a:latin typeface="Times New Roman" pitchFamily="18" charset="0"/>
                          <a:cs typeface="Times New Roman" pitchFamily="18" charset="0"/>
                        </a:rPr>
                        <a:t>Nursing Theory,” </a:t>
                      </a:r>
                      <a:r>
                        <a:rPr lang="en-US" b="0" i="0" dirty="0" smtClean="0">
                          <a:latin typeface="Times New Roman" pitchFamily="18" charset="0"/>
                          <a:cs typeface="Times New Roman" pitchFamily="18" charset="0"/>
                        </a:rPr>
                        <a:t>2011)</a:t>
                      </a:r>
                      <a:endParaRPr lang="en-US" b="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300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Times New Roman" pitchFamily="18" charset="0"/>
                <a:cs typeface="Times New Roman" pitchFamily="18" charset="0"/>
              </a:rPr>
              <a:t>Developing Theory</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1970, began as nursing concept model</a:t>
            </a:r>
          </a:p>
          <a:p>
            <a:r>
              <a:rPr lang="en-US" sz="2800" dirty="0" smtClean="0">
                <a:latin typeface="Times New Roman" pitchFamily="18" charset="0"/>
                <a:cs typeface="Times New Roman" pitchFamily="18" charset="0"/>
              </a:rPr>
              <a:t>Model developed to teach UCLA nursing students</a:t>
            </a:r>
          </a:p>
          <a:p>
            <a:r>
              <a:rPr lang="en-US" sz="2800" dirty="0" smtClean="0">
                <a:latin typeface="Times New Roman" pitchFamily="18" charset="0"/>
                <a:cs typeface="Times New Roman" pitchFamily="18" charset="0"/>
              </a:rPr>
              <a:t>Derived from the philosophical views of de </a:t>
            </a:r>
            <a:r>
              <a:rPr lang="en-US" sz="2800" dirty="0" err="1" smtClean="0">
                <a:latin typeface="Times New Roman" pitchFamily="18" charset="0"/>
                <a:cs typeface="Times New Roman" pitchFamily="18" charset="0"/>
              </a:rPr>
              <a:t>Chardin</a:t>
            </a:r>
            <a:r>
              <a:rPr lang="en-US" sz="2800" dirty="0" smtClean="0">
                <a:latin typeface="Times New Roman" pitchFamily="18" charset="0"/>
                <a:cs typeface="Times New Roman" pitchFamily="18" charset="0"/>
              </a:rPr>
              <a:t> and Marx</a:t>
            </a:r>
          </a:p>
          <a:p>
            <a:endParaRPr lang="en-US" dirty="0" smtClean="0"/>
          </a:p>
          <a:p>
            <a:endParaRPr lang="en-US" dirty="0" smtClean="0"/>
          </a:p>
          <a:p>
            <a:endParaRPr lang="en-US" dirty="0"/>
          </a:p>
        </p:txBody>
      </p:sp>
      <p:pic>
        <p:nvPicPr>
          <p:cNvPr id="4" name="Picture 3" descr="Ucla_logo.png"/>
          <p:cNvPicPr>
            <a:picLocks noChangeAspect="1"/>
          </p:cNvPicPr>
          <p:nvPr/>
        </p:nvPicPr>
        <p:blipFill>
          <a:blip r:embed="rId3"/>
          <a:stretch>
            <a:fillRect/>
          </a:stretch>
        </p:blipFill>
        <p:spPr>
          <a:xfrm>
            <a:off x="5638800" y="3581400"/>
            <a:ext cx="2540000" cy="2540000"/>
          </a:xfrm>
          <a:prstGeom prst="rect">
            <a:avLst/>
          </a:prstGeom>
        </p:spPr>
      </p:pic>
    </p:spTree>
    <p:extLst>
      <p:ext uri="{BB962C8B-B14F-4D97-AF65-F5344CB8AC3E}">
        <p14:creationId xmlns:p14="http://schemas.microsoft.com/office/powerpoint/2010/main" val="93006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Basic Concepts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Concentrates on explaining a person’s reaction to stressors in the environment</a:t>
            </a:r>
          </a:p>
          <a:p>
            <a:r>
              <a:rPr lang="en-US" sz="2800" dirty="0" smtClean="0">
                <a:latin typeface="Times New Roman" pitchFamily="18" charset="0"/>
                <a:cs typeface="Times New Roman" pitchFamily="18" charset="0"/>
              </a:rPr>
              <a:t>6 major concepts</a:t>
            </a:r>
          </a:p>
          <a:p>
            <a:pPr lvl="1"/>
            <a:r>
              <a:rPr lang="en-US" sz="2400" dirty="0">
                <a:latin typeface="Times New Roman" pitchFamily="18" charset="0"/>
                <a:cs typeface="Times New Roman" pitchFamily="18" charset="0"/>
              </a:rPr>
              <a:t>C</a:t>
            </a:r>
            <a:r>
              <a:rPr lang="en-US" sz="2400" dirty="0" smtClean="0">
                <a:latin typeface="Times New Roman" pitchFamily="18" charset="0"/>
                <a:cs typeface="Times New Roman" pitchFamily="18" charset="0"/>
              </a:rPr>
              <a:t>lient</a:t>
            </a:r>
          </a:p>
          <a:p>
            <a:pPr lvl="1"/>
            <a:r>
              <a:rPr lang="en-US" sz="2400" dirty="0" smtClean="0">
                <a:latin typeface="Times New Roman" pitchFamily="18" charset="0"/>
                <a:cs typeface="Times New Roman" pitchFamily="18" charset="0"/>
              </a:rPr>
              <a:t>Variables</a:t>
            </a:r>
          </a:p>
          <a:p>
            <a:pPr lvl="1"/>
            <a:r>
              <a:rPr lang="en-US" sz="2400" dirty="0" smtClean="0">
                <a:latin typeface="Times New Roman" pitchFamily="18" charset="0"/>
                <a:cs typeface="Times New Roman" pitchFamily="18" charset="0"/>
              </a:rPr>
              <a:t>Environment</a:t>
            </a:r>
          </a:p>
          <a:p>
            <a:pPr lvl="1"/>
            <a:r>
              <a:rPr lang="en-US" sz="2400" dirty="0" smtClean="0">
                <a:latin typeface="Times New Roman" pitchFamily="18" charset="0"/>
                <a:cs typeface="Times New Roman" pitchFamily="18" charset="0"/>
              </a:rPr>
              <a:t>Stressors</a:t>
            </a:r>
          </a:p>
          <a:p>
            <a:pPr lvl="1"/>
            <a:r>
              <a:rPr lang="en-US" sz="2400" dirty="0" smtClean="0">
                <a:latin typeface="Times New Roman" pitchFamily="18" charset="0"/>
                <a:cs typeface="Times New Roman" pitchFamily="18" charset="0"/>
              </a:rPr>
              <a:t>Wellness</a:t>
            </a:r>
          </a:p>
          <a:p>
            <a:pPr lvl="1"/>
            <a:r>
              <a:rPr lang="en-US" sz="2400" dirty="0" smtClean="0">
                <a:latin typeface="Times New Roman" pitchFamily="18" charset="0"/>
                <a:cs typeface="Times New Roman" pitchFamily="18" charset="0"/>
              </a:rPr>
              <a:t>Nursing Intervention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4067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a:bodyPr>
          <a:lstStyle/>
          <a:p>
            <a:r>
              <a:rPr lang="en-US" sz="2800" dirty="0" smtClean="0">
                <a:latin typeface="Times New Roman" pitchFamily="18" charset="0"/>
                <a:cs typeface="Times New Roman" pitchFamily="18" charset="0"/>
              </a:rPr>
              <a:t>Client Systems</a:t>
            </a:r>
            <a:endParaRPr lang="en-US" sz="28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81200"/>
            <a:ext cx="3931920" cy="4408488"/>
          </a:xfrm>
        </p:spPr>
        <p:txBody>
          <a:bodyPr>
            <a:normAutofit/>
          </a:bodyPr>
          <a:lstStyle/>
          <a:p>
            <a:r>
              <a:rPr lang="en-US" sz="2800" dirty="0" smtClean="0">
                <a:latin typeface="Times New Roman" pitchFamily="18" charset="0"/>
                <a:cs typeface="Times New Roman" pitchFamily="18" charset="0"/>
              </a:rPr>
              <a:t>Basic Structure</a:t>
            </a:r>
          </a:p>
          <a:p>
            <a:r>
              <a:rPr lang="en-US" sz="2800" dirty="0" smtClean="0">
                <a:latin typeface="Times New Roman" pitchFamily="18" charset="0"/>
                <a:cs typeface="Times New Roman" pitchFamily="18" charset="0"/>
              </a:rPr>
              <a:t>Lines of Resistance</a:t>
            </a:r>
          </a:p>
          <a:p>
            <a:r>
              <a:rPr lang="en-US" sz="2800" dirty="0" smtClean="0">
                <a:latin typeface="Times New Roman" pitchFamily="18" charset="0"/>
                <a:cs typeface="Times New Roman" pitchFamily="18" charset="0"/>
              </a:rPr>
              <a:t>Normal Line of Defense</a:t>
            </a:r>
          </a:p>
          <a:p>
            <a:r>
              <a:rPr lang="en-US" sz="2800" dirty="0" smtClean="0">
                <a:latin typeface="Times New Roman" pitchFamily="18" charset="0"/>
                <a:cs typeface="Times New Roman" pitchFamily="18" charset="0"/>
              </a:rPr>
              <a:t>Flexible Line of Defense</a:t>
            </a:r>
          </a:p>
        </p:txBody>
      </p:sp>
      <p:sp>
        <p:nvSpPr>
          <p:cNvPr id="5" name="Text Placeholder 4"/>
          <p:cNvSpPr>
            <a:spLocks noGrp="1"/>
          </p:cNvSpPr>
          <p:nvPr>
            <p:ph type="body" sz="quarter" idx="3"/>
          </p:nvPr>
        </p:nvSpPr>
        <p:spPr>
          <a:xfrm>
            <a:off x="4724400" y="990600"/>
            <a:ext cx="3931920" cy="639762"/>
          </a:xfrm>
        </p:spPr>
        <p:txBody>
          <a:bodyPr>
            <a:normAutofit/>
          </a:bodyPr>
          <a:lstStyle/>
          <a:p>
            <a:r>
              <a:rPr lang="en-US" sz="2800" dirty="0" smtClean="0">
                <a:latin typeface="Times New Roman" pitchFamily="18" charset="0"/>
                <a:cs typeface="Times New Roman" pitchFamily="18" charset="0"/>
              </a:rPr>
              <a:t>Variables</a:t>
            </a:r>
            <a:endParaRPr lang="en-US" sz="28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81200"/>
            <a:ext cx="3931920" cy="4408488"/>
          </a:xfrm>
        </p:spPr>
        <p:txBody>
          <a:bodyPr/>
          <a:lstStyle/>
          <a:p>
            <a:r>
              <a:rPr lang="en-US" sz="2800" dirty="0" smtClean="0">
                <a:latin typeface="Times New Roman" pitchFamily="18" charset="0"/>
                <a:cs typeface="Times New Roman" pitchFamily="18" charset="0"/>
              </a:rPr>
              <a:t>Physiological</a:t>
            </a:r>
          </a:p>
          <a:p>
            <a:r>
              <a:rPr lang="en-US" sz="2800" dirty="0" smtClean="0">
                <a:latin typeface="Times New Roman" pitchFamily="18" charset="0"/>
                <a:cs typeface="Times New Roman" pitchFamily="18" charset="0"/>
              </a:rPr>
              <a:t>Psychological</a:t>
            </a:r>
          </a:p>
          <a:p>
            <a:r>
              <a:rPr lang="en-US" sz="2800" dirty="0" smtClean="0">
                <a:latin typeface="Times New Roman" pitchFamily="18" charset="0"/>
                <a:cs typeface="Times New Roman" pitchFamily="18" charset="0"/>
              </a:rPr>
              <a:t>Developmental</a:t>
            </a:r>
          </a:p>
          <a:p>
            <a:r>
              <a:rPr lang="en-US" sz="2800" dirty="0" smtClean="0">
                <a:latin typeface="Times New Roman" pitchFamily="18" charset="0"/>
                <a:cs typeface="Times New Roman" pitchFamily="18" charset="0"/>
              </a:rPr>
              <a:t>Sociocultural</a:t>
            </a:r>
          </a:p>
          <a:p>
            <a:r>
              <a:rPr lang="en-US" sz="2800" dirty="0" smtClean="0">
                <a:latin typeface="Times New Roman" pitchFamily="18" charset="0"/>
                <a:cs typeface="Times New Roman" pitchFamily="18" charset="0"/>
              </a:rPr>
              <a:t>Spiritual</a:t>
            </a:r>
          </a:p>
          <a:p>
            <a:endParaRPr lang="en-US" dirty="0"/>
          </a:p>
        </p:txBody>
      </p:sp>
    </p:spTree>
    <p:extLst>
      <p:ext uri="{BB962C8B-B14F-4D97-AF65-F5344CB8AC3E}">
        <p14:creationId xmlns:p14="http://schemas.microsoft.com/office/powerpoint/2010/main" val="2744654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a:bodyPr>
          <a:lstStyle/>
          <a:p>
            <a:r>
              <a:rPr lang="en-US" sz="2800" dirty="0" smtClean="0">
                <a:latin typeface="Times New Roman" pitchFamily="18" charset="0"/>
                <a:cs typeface="Times New Roman" pitchFamily="18" charset="0"/>
              </a:rPr>
              <a:t>Environment</a:t>
            </a:r>
            <a:endParaRPr lang="en-US" sz="28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lstStyle/>
          <a:p>
            <a:r>
              <a:rPr lang="en-US" sz="2800" dirty="0" smtClean="0">
                <a:latin typeface="Times New Roman" pitchFamily="18" charset="0"/>
                <a:cs typeface="Times New Roman" pitchFamily="18" charset="0"/>
              </a:rPr>
              <a:t>Internal</a:t>
            </a:r>
          </a:p>
          <a:p>
            <a:r>
              <a:rPr lang="en-US" sz="2800" dirty="0" smtClean="0">
                <a:latin typeface="Times New Roman" pitchFamily="18" charset="0"/>
                <a:cs typeface="Times New Roman" pitchFamily="18" charset="0"/>
              </a:rPr>
              <a:t>External</a:t>
            </a:r>
          </a:p>
          <a:p>
            <a:r>
              <a:rPr lang="en-US" sz="2800" dirty="0" smtClean="0">
                <a:latin typeface="Times New Roman" pitchFamily="18" charset="0"/>
                <a:cs typeface="Times New Roman" pitchFamily="18" charset="0"/>
              </a:rPr>
              <a:t>Created</a:t>
            </a:r>
          </a:p>
          <a:p>
            <a:endParaRPr lang="en-US" dirty="0"/>
          </a:p>
        </p:txBody>
      </p:sp>
      <p:sp>
        <p:nvSpPr>
          <p:cNvPr id="5" name="Text Placeholder 4"/>
          <p:cNvSpPr>
            <a:spLocks noGrp="1"/>
          </p:cNvSpPr>
          <p:nvPr>
            <p:ph type="body" sz="quarter" idx="3"/>
          </p:nvPr>
        </p:nvSpPr>
        <p:spPr>
          <a:xfrm>
            <a:off x="4724400" y="990600"/>
            <a:ext cx="3931920" cy="639762"/>
          </a:xfrm>
        </p:spPr>
        <p:txBody>
          <a:bodyPr>
            <a:normAutofit/>
          </a:bodyPr>
          <a:lstStyle/>
          <a:p>
            <a:r>
              <a:rPr lang="en-US" sz="2800" dirty="0" smtClean="0">
                <a:latin typeface="Times New Roman" pitchFamily="18" charset="0"/>
                <a:cs typeface="Times New Roman" pitchFamily="18" charset="0"/>
              </a:rPr>
              <a:t>Stressors</a:t>
            </a:r>
            <a:endParaRPr lang="en-US" sz="2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lstStyle/>
          <a:p>
            <a:r>
              <a:rPr lang="en-US" sz="2800" dirty="0" smtClean="0">
                <a:latin typeface="Times New Roman" pitchFamily="18" charset="0"/>
                <a:cs typeface="Times New Roman" pitchFamily="18" charset="0"/>
              </a:rPr>
              <a:t>Intrapersonal</a:t>
            </a:r>
          </a:p>
          <a:p>
            <a:r>
              <a:rPr lang="en-US" sz="2800" dirty="0" smtClean="0">
                <a:latin typeface="Times New Roman" pitchFamily="18" charset="0"/>
                <a:cs typeface="Times New Roman" pitchFamily="18" charset="0"/>
              </a:rPr>
              <a:t>Interpersonal</a:t>
            </a:r>
          </a:p>
          <a:p>
            <a:r>
              <a:rPr lang="en-US" sz="2800" dirty="0" err="1" smtClean="0">
                <a:latin typeface="Times New Roman" pitchFamily="18" charset="0"/>
                <a:cs typeface="Times New Roman" pitchFamily="18" charset="0"/>
              </a:rPr>
              <a:t>Extrapersonal</a:t>
            </a:r>
            <a:endParaRPr lang="en-US" sz="2800"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58824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a:bodyPr>
          <a:lstStyle/>
          <a:p>
            <a:r>
              <a:rPr lang="en-US" sz="2800" dirty="0" smtClean="0">
                <a:latin typeface="Times New Roman" pitchFamily="18" charset="0"/>
                <a:cs typeface="Times New Roman" pitchFamily="18" charset="0"/>
              </a:rPr>
              <a:t>Wellness</a:t>
            </a:r>
            <a:endParaRPr lang="en-US" sz="28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normAutofit/>
          </a:bodyPr>
          <a:lstStyle/>
          <a:p>
            <a:r>
              <a:rPr lang="en-US" sz="2800" dirty="0" smtClean="0">
                <a:latin typeface="Times New Roman" pitchFamily="18" charset="0"/>
                <a:cs typeface="Times New Roman" pitchFamily="18" charset="0"/>
              </a:rPr>
              <a:t>Entropy</a:t>
            </a:r>
          </a:p>
          <a:p>
            <a:r>
              <a:rPr lang="en-US" sz="2800" dirty="0" err="1" smtClean="0">
                <a:latin typeface="Times New Roman" pitchFamily="18" charset="0"/>
                <a:cs typeface="Times New Roman" pitchFamily="18" charset="0"/>
              </a:rPr>
              <a:t>Negentropy</a:t>
            </a:r>
            <a:endParaRPr lang="en-US" sz="28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724400" y="990600"/>
            <a:ext cx="3931920" cy="639762"/>
          </a:xfrm>
        </p:spPr>
        <p:txBody>
          <a:bodyPr>
            <a:normAutofit/>
          </a:bodyPr>
          <a:lstStyle/>
          <a:p>
            <a:r>
              <a:rPr lang="en-US" sz="2800" dirty="0" smtClean="0">
                <a:latin typeface="Times New Roman" pitchFamily="18" charset="0"/>
                <a:cs typeface="Times New Roman" pitchFamily="18" charset="0"/>
              </a:rPr>
              <a:t>Nursing Intervention</a:t>
            </a:r>
            <a:endParaRPr lang="en-US" sz="28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normAutofit/>
          </a:bodyPr>
          <a:lstStyle/>
          <a:p>
            <a:r>
              <a:rPr lang="en-US" sz="2800" dirty="0" smtClean="0">
                <a:latin typeface="Times New Roman" pitchFamily="18" charset="0"/>
                <a:cs typeface="Times New Roman" pitchFamily="18" charset="0"/>
              </a:rPr>
              <a:t>Primary</a:t>
            </a:r>
          </a:p>
          <a:p>
            <a:r>
              <a:rPr lang="en-US" sz="2800" dirty="0" smtClean="0">
                <a:latin typeface="Times New Roman" pitchFamily="18" charset="0"/>
                <a:cs typeface="Times New Roman" pitchFamily="18" charset="0"/>
              </a:rPr>
              <a:t>Secondary</a:t>
            </a:r>
          </a:p>
          <a:p>
            <a:r>
              <a:rPr lang="en-US" sz="2800" dirty="0" smtClean="0">
                <a:latin typeface="Times New Roman" pitchFamily="18" charset="0"/>
                <a:cs typeface="Times New Roman" pitchFamily="18" charset="0"/>
              </a:rPr>
              <a:t>Tertiary</a:t>
            </a:r>
          </a:p>
          <a:p>
            <a:r>
              <a:rPr lang="en-US" sz="2800" dirty="0" smtClean="0">
                <a:latin typeface="Times New Roman" pitchFamily="18" charset="0"/>
                <a:cs typeface="Times New Roman" pitchFamily="18" charset="0"/>
              </a:rPr>
              <a:t>Reconstitution</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3045551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613</TotalTime>
  <Words>1662</Words>
  <Application>Microsoft Office PowerPoint</Application>
  <PresentationFormat>On-screen Show (4:3)</PresentationFormat>
  <Paragraphs>164</Paragraphs>
  <Slides>16</Slides>
  <Notes>9</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Betty Neuman</vt:lpstr>
      <vt:lpstr>PowerPoint Presentation</vt:lpstr>
      <vt:lpstr>Introduction</vt:lpstr>
      <vt:lpstr>Who is the theorist?</vt:lpstr>
      <vt:lpstr>Developing Theory</vt:lpstr>
      <vt:lpstr>Basic Concepts</vt:lpstr>
      <vt:lpstr>PowerPoint Presentation</vt:lpstr>
      <vt:lpstr>PowerPoint Presentation</vt:lpstr>
      <vt:lpstr>PowerPoint Presentation</vt:lpstr>
      <vt:lpstr>Impact on Patient Care</vt:lpstr>
      <vt:lpstr>The Three Levels of Prevention</vt:lpstr>
      <vt:lpstr>Benefits of the theory</vt:lpstr>
      <vt:lpstr>The theory provides</vt:lpstr>
      <vt:lpstr>Application of the theory</vt:lpstr>
      <vt:lpstr>The future</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Betty Neuman</dc:title>
  <dc:creator>Kaylee Liggett</dc:creator>
  <cp:lastModifiedBy>Jennifer</cp:lastModifiedBy>
  <cp:revision>58</cp:revision>
  <cp:lastPrinted>2012-06-30T21:38:50Z</cp:lastPrinted>
  <dcterms:created xsi:type="dcterms:W3CDTF">2012-06-30T19:48:40Z</dcterms:created>
  <dcterms:modified xsi:type="dcterms:W3CDTF">2012-07-01T05:58:45Z</dcterms:modified>
</cp:coreProperties>
</file>