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png" ContentType="image/png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docProps/core.xml" ContentType="application/vnd.openxmlformats-package.core-properties+xml"/>
  <Default Extension="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6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notes"/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84114" autoAdjust="0"/>
  </p:normalViewPr>
  <p:slideViewPr>
    <p:cSldViewPr>
      <p:cViewPr varScale="1">
        <p:scale>
          <a:sx n="103" d="100"/>
          <a:sy n="103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2368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E072-E170-4B0C-9D44-9BF9C00739E7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FA8D3-F7DC-4F11-BCBB-FEC601D18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16746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Neuman</a:t>
            </a:r>
            <a:r>
              <a:rPr lang="en-US" baseline="0" dirty="0" smtClean="0"/>
              <a:t> was born in 1924, to a farmer father and a homemaker mother (“</a:t>
            </a:r>
            <a:r>
              <a:rPr lang="en-US" i="1" baseline="0" dirty="0" smtClean="0"/>
              <a:t>Nursing Theory,” </a:t>
            </a:r>
            <a:r>
              <a:rPr lang="en-US" i="0" baseline="0" dirty="0" smtClean="0"/>
              <a:t>2011). 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grew up on a farm in </a:t>
            </a:r>
            <a:r>
              <a:rPr lang="en-US" i="0" baseline="0" dirty="0" err="1" smtClean="0"/>
              <a:t>Lowel</a:t>
            </a:r>
            <a:r>
              <a:rPr lang="en-US" i="0" baseline="0" dirty="0" smtClean="0"/>
              <a:t>, Ohio where she developed “a compassion for people in need”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</a:t>
            </a:r>
            <a:r>
              <a:rPr lang="en-US" i="0" baseline="0" dirty="0" smtClean="0"/>
              <a:t>  In 1947,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received her registered nurse (RN) diploma with double honors from Peoples Hospital School of Nursing in Akron, Ohio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2006; </a:t>
            </a:r>
            <a:r>
              <a:rPr lang="en-US" i="1" baseline="0" dirty="0" smtClean="0"/>
              <a:t>“Nursing Theory</a:t>
            </a:r>
            <a:r>
              <a:rPr lang="en-US" i="0" baseline="0" dirty="0" smtClean="0"/>
              <a:t>”, 2011</a:t>
            </a:r>
            <a:r>
              <a:rPr lang="en-US" i="1" baseline="0" dirty="0" smtClean="0"/>
              <a:t>). </a:t>
            </a:r>
            <a:r>
              <a:rPr lang="en-US" i="0" baseline="0" dirty="0" smtClean="0"/>
              <a:t>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lived in Los Angeles, California, she and Donna </a:t>
            </a:r>
            <a:r>
              <a:rPr lang="en-US" i="0" baseline="0" dirty="0" err="1" smtClean="0"/>
              <a:t>Aquilina</a:t>
            </a:r>
            <a:r>
              <a:rPr lang="en-US" i="0" baseline="0" dirty="0" smtClean="0"/>
              <a:t> developed “the nurse counselor role within community crisis center”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 When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to University of California Los Angeles (UCLA) for her post-master’s, she “developed, taught, and refined a community mental health program”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  </a:t>
            </a:r>
            <a:r>
              <a:rPr lang="en-US" i="0" baseline="0" dirty="0" smtClean="0"/>
              <a:t>In the late 1960s, before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developed her Systems Model, “she developed her first explicit teaching and practice model for mental health consultation” 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</a:t>
            </a:r>
            <a:r>
              <a:rPr lang="en-US" i="1" baseline="0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27231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err="1" smtClean="0"/>
              <a:t>Neuman</a:t>
            </a:r>
            <a:r>
              <a:rPr lang="en-US" baseline="0" dirty="0" smtClean="0"/>
              <a:t> received her RN diploma, she moved to Los Angeles, California where she worked many roles such as: hospital nurse, school nurse, industrial nurse, and clinical instructor </a:t>
            </a:r>
            <a:r>
              <a:rPr lang="en-US" i="0" baseline="0" dirty="0" smtClean="0"/>
              <a:t>(</a:t>
            </a:r>
            <a:r>
              <a:rPr lang="en-US" i="0" baseline="0" dirty="0" err="1" smtClean="0"/>
              <a:t>Tomey</a:t>
            </a:r>
            <a:r>
              <a:rPr lang="en-US" i="0" baseline="0" dirty="0" smtClean="0"/>
              <a:t> &amp; </a:t>
            </a:r>
            <a:r>
              <a:rPr lang="en-US" i="0" baseline="0" dirty="0" err="1" smtClean="0"/>
              <a:t>Alligood</a:t>
            </a:r>
            <a:r>
              <a:rPr lang="en-US" i="0" baseline="0" dirty="0" smtClean="0"/>
              <a:t>, 2006, p. 318). In 1957, </a:t>
            </a:r>
            <a:r>
              <a:rPr lang="en-US" i="0" baseline="0" dirty="0" err="1" smtClean="0"/>
              <a:t>Neuman</a:t>
            </a:r>
            <a:r>
              <a:rPr lang="en-US" i="0" baseline="0" dirty="0" smtClean="0"/>
              <a:t> went back to school and received her Bachelor in Science of Nursing and from then on she continued her education (“</a:t>
            </a:r>
            <a:r>
              <a:rPr lang="en-US" i="1" baseline="0" dirty="0" smtClean="0"/>
              <a:t>Nursing Theory</a:t>
            </a:r>
            <a:r>
              <a:rPr lang="en-US" i="0" baseline="0" dirty="0" smtClean="0"/>
              <a:t>”, 2011).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56826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Betty </a:t>
            </a:r>
            <a:r>
              <a:rPr lang="en-US" dirty="0" err="1" smtClean="0"/>
              <a:t>Neuman</a:t>
            </a:r>
            <a:r>
              <a:rPr lang="en-US" dirty="0" smtClean="0"/>
              <a:t> started developing her model while she was lecturing at  UCLA in mental health. It began as a nursing concept which gave the students a holistic view (“</a:t>
            </a:r>
            <a:r>
              <a:rPr lang="en-US" i="1" dirty="0" smtClean="0"/>
              <a:t>Current Nursing”</a:t>
            </a:r>
            <a:r>
              <a:rPr lang="en-US" i="0" dirty="0" smtClean="0"/>
              <a:t>, 2012).</a:t>
            </a:r>
            <a:r>
              <a:rPr lang="en-US" i="0" baseline="0" dirty="0" smtClean="0"/>
              <a:t> </a:t>
            </a:r>
            <a:r>
              <a:rPr lang="en-US" dirty="0" smtClean="0"/>
              <a:t>Her influences were  </a:t>
            </a:r>
            <a:r>
              <a:rPr lang="en-US" dirty="0" err="1" smtClean="0"/>
              <a:t>Lararus’s</a:t>
            </a:r>
            <a:r>
              <a:rPr lang="en-US" dirty="0" smtClean="0"/>
              <a:t> theory on stress and coping, </a:t>
            </a:r>
            <a:r>
              <a:rPr lang="en-US" dirty="0" err="1" smtClean="0"/>
              <a:t>Selye’s</a:t>
            </a:r>
            <a:r>
              <a:rPr lang="en-US" dirty="0" smtClean="0"/>
              <a:t> theory on stress, Ludwig Von </a:t>
            </a:r>
            <a:r>
              <a:rPr lang="en-US" dirty="0" err="1" smtClean="0"/>
              <a:t>Bertanaffy</a:t>
            </a:r>
            <a:r>
              <a:rPr lang="en-US" dirty="0" smtClean="0"/>
              <a:t> and Lazlo’s theory on general system,  two </a:t>
            </a:r>
            <a:r>
              <a:rPr lang="en-US" dirty="0" err="1" smtClean="0"/>
              <a:t>philospohical</a:t>
            </a:r>
            <a:r>
              <a:rPr lang="en-US" dirty="0" smtClean="0"/>
              <a:t> writes named de </a:t>
            </a:r>
            <a:r>
              <a:rPr lang="en-US" dirty="0" err="1" smtClean="0"/>
              <a:t>Chardin</a:t>
            </a:r>
            <a:r>
              <a:rPr lang="en-US" dirty="0" smtClean="0"/>
              <a:t> and </a:t>
            </a:r>
            <a:r>
              <a:rPr lang="en-US" dirty="0" err="1" smtClean="0"/>
              <a:t>Cronu</a:t>
            </a:r>
            <a:r>
              <a:rPr lang="en-US" dirty="0" smtClean="0"/>
              <a:t> who wrote about wholeness in a system ( “</a:t>
            </a:r>
            <a:r>
              <a:rPr lang="en-US" i="1" dirty="0" smtClean="0"/>
              <a:t>Nursing Theory</a:t>
            </a:r>
            <a:r>
              <a:rPr lang="en-US" i="0" dirty="0" smtClean="0"/>
              <a:t>”,</a:t>
            </a:r>
            <a:r>
              <a:rPr lang="en-US" dirty="0" smtClean="0"/>
              <a:t> 2011).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theory directs nurses to</a:t>
            </a:r>
            <a:r>
              <a:rPr lang="en-US" baseline="0" dirty="0" smtClean="0"/>
              <a:t> address the person as a whole, therefore giving the theory a holistic approach to care (“</a:t>
            </a:r>
            <a:r>
              <a:rPr lang="en-US" i="1" baseline="0" dirty="0" smtClean="0"/>
              <a:t>Nursing Theory</a:t>
            </a:r>
            <a:r>
              <a:rPr lang="en-US" baseline="0" dirty="0" smtClean="0"/>
              <a:t>”, 2011). Different variables including physiological, psychological, socio-cultural, spiritual, and developmental factors can influence a response the patient might have to a stressor (“</a:t>
            </a:r>
            <a:r>
              <a:rPr lang="en-US" i="1" baseline="0" dirty="0" smtClean="0"/>
              <a:t>Nursing Theory</a:t>
            </a:r>
            <a:r>
              <a:rPr lang="en-US" baseline="0" dirty="0" smtClean="0"/>
              <a:t>”, 2011). Nurses intervene with negative stressors through three different levels of prevention: primary, secondary, and tertiary 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Primary prevention</a:t>
            </a:r>
            <a:r>
              <a:rPr lang="en-US" baseline="0" dirty="0" smtClean="0"/>
              <a:t> occurs before the stressors affect the system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</a:t>
            </a:r>
            <a:r>
              <a:rPr lang="en-US" baseline="0" dirty="0" smtClean="0"/>
              <a:t>. A nurse’s goal in primary prevention is to asses the patient in order to reduce the patient’s encounters with negative stressors, as well as strengthen lines of defense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</a:t>
            </a:r>
            <a:r>
              <a:rPr lang="en-US" baseline="0" dirty="0" smtClean="0"/>
              <a:t>. Patients benefit from strengthening lines of defense because it helps them effectively handle encounters with stressors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</a:t>
            </a:r>
            <a:r>
              <a:rPr lang="en-US" baseline="0" dirty="0" smtClean="0"/>
              <a:t>. A nurse provides primary prevention through health maintenance, promotion, and risk identification to address or reduce any potential risk factors (e.g. anxiety, socio-economical status)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Nursing Theory</a:t>
            </a:r>
            <a:r>
              <a:rPr lang="en-US" baseline="0" dirty="0" smtClean="0"/>
              <a:t>”, 2011)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Secondary prevention takes place once a stressor infiltrates the patient’s normal line of defense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</a:t>
            </a:r>
            <a:r>
              <a:rPr lang="en-US" baseline="0" dirty="0" smtClean="0"/>
              <a:t>. An early identification, by the nurse, of</a:t>
            </a:r>
            <a:r>
              <a:rPr lang="en-US" baseline="0" dirty="0" smtClean="0"/>
              <a:t> the signs and symptoms from the body’s reaction to the stressor,</a:t>
            </a:r>
            <a:r>
              <a:rPr lang="en-US" baseline="0" dirty="0" smtClean="0"/>
              <a:t> allows for treatment to help remove the stressor and diminish the negative reaction within the patient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Nursing Theory</a:t>
            </a:r>
            <a:r>
              <a:rPr lang="en-US" baseline="0" dirty="0" smtClean="0"/>
              <a:t>”, 2011)</a:t>
            </a:r>
            <a:r>
              <a:rPr lang="en-US" baseline="0" dirty="0" smtClean="0"/>
              <a:t>. Nurses help strengthen the lines of resistance within the patient, to remove the stressor and help prevent further damage to the patient’s core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After treatment, tertiary prevention begins, which focuses on the patient’s return to health stability and wellness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Current Nursing</a:t>
            </a:r>
            <a:r>
              <a:rPr lang="en-US" i="0" baseline="0" dirty="0" smtClean="0"/>
              <a:t>”, 2012). </a:t>
            </a:r>
            <a:r>
              <a:rPr lang="en-US" baseline="0" dirty="0" smtClean="0"/>
              <a:t>Since the patient is in a constant state of energy exchange with environment, adjustive processes by the nurse allows energy to be increased or reduced to stabilize the patient’s system </a:t>
            </a:r>
            <a:r>
              <a:rPr lang="en-US" baseline="0" dirty="0" smtClean="0"/>
              <a:t>(“</a:t>
            </a:r>
            <a:r>
              <a:rPr lang="en-US" i="1" baseline="0" dirty="0" smtClean="0"/>
              <a:t>Nursing Theory</a:t>
            </a:r>
            <a:r>
              <a:rPr lang="en-US" baseline="0" dirty="0" smtClean="0"/>
              <a:t>”, 2011)</a:t>
            </a:r>
            <a:r>
              <a:rPr lang="en-US" baseline="0" dirty="0" smtClean="0"/>
              <a:t>. The nurse offers support and education to the patients to help cope with stressors and prevent future occurrences. 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FA8D3-F7DC-4F11-BCBB-FEC601D181B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DADF3D-A6CD-4555-ACB2-77408415CA0C}" type="datetimeFigureOut">
              <a:rPr lang="en-US" smtClean="0"/>
              <a:pPr/>
              <a:t>6/30/12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2D0A4EA-57F1-4046-B35E-B07EE5232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9906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505200"/>
            <a:ext cx="6400800" cy="2362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Team F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Kaylee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Liggett, Jennifer Callaway, 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Kathryn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Pfund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Kelsey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Madej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July 2, 2012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76910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Levels of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lvl="1"/>
            <a:r>
              <a:rPr lang="en-US" dirty="0" smtClean="0"/>
              <a:t>1. Primary – Health assessment of patient</a:t>
            </a:r>
          </a:p>
          <a:p>
            <a:pPr lvl="2"/>
            <a:r>
              <a:rPr lang="en-US" dirty="0" smtClean="0"/>
              <a:t>Nurse helps to strengthen the patient’s flexible line of defense</a:t>
            </a:r>
          </a:p>
          <a:p>
            <a:pPr lvl="2"/>
            <a:r>
              <a:rPr lang="en-US" dirty="0" smtClean="0"/>
              <a:t>Includes process of health maintenance, promotion, and risk identification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2. Secondary – Early identification and treatment</a:t>
            </a:r>
          </a:p>
          <a:p>
            <a:pPr lvl="2"/>
            <a:r>
              <a:rPr lang="en-US" dirty="0" smtClean="0"/>
              <a:t>Begins when stressors cross patient’s normal line of defense and cause a reaction</a:t>
            </a:r>
          </a:p>
          <a:p>
            <a:pPr lvl="2"/>
            <a:r>
              <a:rPr lang="en-US" dirty="0" smtClean="0"/>
              <a:t>Patients receive treatment to address the signs and symptoms of the reaction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3. Tertiary – Prevention of future occurrence</a:t>
            </a:r>
          </a:p>
          <a:p>
            <a:pPr lvl="2"/>
            <a:r>
              <a:rPr lang="en-US" dirty="0" smtClean="0"/>
              <a:t>Maintain health stability and wellness</a:t>
            </a:r>
          </a:p>
          <a:p>
            <a:pPr lvl="2"/>
            <a:r>
              <a:rPr lang="en-US" dirty="0" smtClean="0"/>
              <a:t>Nurse offers support and education to patients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6324600"/>
            <a:ext cx="5401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(“</a:t>
            </a:r>
            <a:r>
              <a:rPr lang="en-US" i="1" dirty="0" smtClean="0"/>
              <a:t>Current Nursing”</a:t>
            </a:r>
            <a:r>
              <a:rPr lang="en-US" dirty="0" smtClean="0"/>
              <a:t>, 2012); (“</a:t>
            </a:r>
            <a:r>
              <a:rPr lang="en-US" i="1" dirty="0" smtClean="0"/>
              <a:t>Nursing Theory”</a:t>
            </a:r>
            <a:r>
              <a:rPr lang="en-US" dirty="0" smtClean="0"/>
              <a:t>, 2011)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used by nurses of all degrees</a:t>
            </a:r>
          </a:p>
          <a:p>
            <a:r>
              <a:rPr lang="en-US" dirty="0" smtClean="0"/>
              <a:t>The theory helps nurses know their role</a:t>
            </a:r>
          </a:p>
          <a:p>
            <a:r>
              <a:rPr lang="en-US" dirty="0" smtClean="0"/>
              <a:t>It shows how the practice of nursing can be used today</a:t>
            </a:r>
          </a:p>
          <a:p>
            <a:r>
              <a:rPr lang="en-US" dirty="0" smtClean="0"/>
              <a:t>Increases nursing research</a:t>
            </a:r>
          </a:p>
          <a:p>
            <a:r>
              <a:rPr lang="en-US" dirty="0" smtClean="0"/>
              <a:t>Expands education</a:t>
            </a:r>
          </a:p>
          <a:p>
            <a:r>
              <a:rPr lang="en-US" dirty="0" smtClean="0"/>
              <a:t>Allows for better medical practice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613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 provides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Clarity</a:t>
            </a:r>
          </a:p>
          <a:p>
            <a:endParaRPr lang="en-US" dirty="0"/>
          </a:p>
          <a:p>
            <a:r>
              <a:rPr lang="en-US" dirty="0" smtClean="0"/>
              <a:t>Simplicity</a:t>
            </a:r>
          </a:p>
          <a:p>
            <a:endParaRPr lang="en-US" dirty="0"/>
          </a:p>
          <a:p>
            <a:r>
              <a:rPr lang="en-US" dirty="0" smtClean="0"/>
              <a:t>Generality</a:t>
            </a:r>
          </a:p>
          <a:p>
            <a:endParaRPr lang="en-US" dirty="0"/>
          </a:p>
          <a:p>
            <a:r>
              <a:rPr lang="en-US" dirty="0" smtClean="0"/>
              <a:t>Empirical Precision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05535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Client Systems</a:t>
            </a:r>
          </a:p>
          <a:p>
            <a:pPr lvl="1"/>
            <a:r>
              <a:rPr lang="en-US" dirty="0" smtClean="0"/>
              <a:t>“The continuum provides a guide for nurses and other health care providers to achieve high quality care as economically as possibly.” (Reed, 1993, p.25)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Family Client Systems </a:t>
            </a:r>
          </a:p>
          <a:p>
            <a:pPr lvl="1"/>
            <a:r>
              <a:rPr lang="en-US" dirty="0" smtClean="0"/>
              <a:t>Used for elderly individuals, disabled children, assessment on risk for elderly abuse or impaired family member</a:t>
            </a:r>
          </a:p>
          <a:p>
            <a:endParaRPr lang="en-US" dirty="0"/>
          </a:p>
          <a:p>
            <a:r>
              <a:rPr lang="en-US" dirty="0" smtClean="0"/>
              <a:t>Emphasizes holistic patient care using the 5 variables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8068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A. M</a:t>
            </a:r>
            <a:r>
              <a:rPr lang="en-US" dirty="0" smtClean="0"/>
              <a:t>., </a:t>
            </a:r>
            <a:r>
              <a:rPr lang="en-US" dirty="0" err="1" smtClean="0"/>
              <a:t>Tomey</a:t>
            </a:r>
            <a:r>
              <a:rPr lang="en-US" dirty="0" smtClean="0"/>
              <a:t> &amp; M. R., </a:t>
            </a:r>
            <a:r>
              <a:rPr lang="en-US" dirty="0" err="1" smtClean="0"/>
              <a:t>Alligood</a:t>
            </a:r>
            <a:r>
              <a:rPr lang="en-US" dirty="0" smtClean="0"/>
              <a:t> (2006). </a:t>
            </a:r>
            <a:r>
              <a:rPr lang="en-US" i="1" dirty="0" smtClean="0"/>
              <a:t>Nursing </a:t>
            </a:r>
            <a:r>
              <a:rPr lang="en-US" i="1" dirty="0" smtClean="0"/>
              <a:t>theorists</a:t>
            </a:r>
          </a:p>
          <a:p>
            <a:pPr>
              <a:buNone/>
            </a:pPr>
            <a:r>
              <a:rPr lang="en-US" i="1" dirty="0" smtClean="0"/>
              <a:t>	and </a:t>
            </a:r>
            <a:r>
              <a:rPr lang="en-US" i="1" dirty="0" smtClean="0"/>
              <a:t>	their work </a:t>
            </a:r>
            <a:r>
              <a:rPr lang="en-US" dirty="0" smtClean="0"/>
              <a:t>(6</a:t>
            </a:r>
            <a:r>
              <a:rPr lang="en-US" baseline="30000" dirty="0" smtClean="0"/>
              <a:t>th</a:t>
            </a:r>
            <a:r>
              <a:rPr lang="en-US" dirty="0" smtClean="0"/>
              <a:t> ed.). St. Louis, MO: Mosby Elsevier. </a:t>
            </a:r>
          </a:p>
          <a:p>
            <a:pPr>
              <a:buNone/>
            </a:pPr>
            <a:r>
              <a:rPr lang="en-US" dirty="0" smtClean="0"/>
              <a:t>K. S., Reed (1993). </a:t>
            </a:r>
            <a:r>
              <a:rPr lang="en-US" i="1" dirty="0" smtClean="0"/>
              <a:t>Betty </a:t>
            </a:r>
            <a:r>
              <a:rPr lang="en-US" i="1" dirty="0" err="1" smtClean="0"/>
              <a:t>Neuman</a:t>
            </a:r>
            <a:r>
              <a:rPr lang="en-US" i="1" dirty="0" smtClean="0"/>
              <a:t>: 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</a:t>
            </a:r>
            <a:r>
              <a:rPr lang="en-US" i="1" dirty="0" smtClean="0"/>
              <a:t> model</a:t>
            </a:r>
            <a:r>
              <a:rPr lang="en-US" i="1" dirty="0" smtClean="0"/>
              <a:t>. </a:t>
            </a:r>
            <a:r>
              <a:rPr lang="en-US" dirty="0" smtClean="0"/>
              <a:t>Newbury Park, CA: Sage Publications, Inc.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Neuman</a:t>
            </a:r>
            <a:r>
              <a:rPr lang="en-US" dirty="0" smtClean="0"/>
              <a:t> &amp; J. Fawcett (2011). </a:t>
            </a:r>
            <a:r>
              <a:rPr lang="en-US" i="1" dirty="0" smtClean="0"/>
              <a:t>The </a:t>
            </a:r>
            <a:r>
              <a:rPr lang="en-US" i="1" dirty="0" err="1" smtClean="0"/>
              <a:t>Neuman</a:t>
            </a:r>
            <a:r>
              <a:rPr lang="en-US" i="1" dirty="0" smtClean="0"/>
              <a:t> Systems Model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ed.) Upper Saddle River, NJ: Pearson. </a:t>
            </a:r>
          </a:p>
          <a:p>
            <a:pPr>
              <a:buNone/>
            </a:pPr>
            <a:r>
              <a:rPr lang="en-US" dirty="0"/>
              <a:t>Current Nursing (2012). Betty </a:t>
            </a:r>
            <a:r>
              <a:rPr lang="en-US" dirty="0" err="1"/>
              <a:t>neuman’s</a:t>
            </a:r>
            <a:r>
              <a:rPr lang="en-US" dirty="0"/>
              <a:t> system model.</a:t>
            </a:r>
            <a:r>
              <a:rPr lang="en-US" dirty="0" smtClean="0"/>
              <a:t> Retrieved </a:t>
            </a:r>
            <a:r>
              <a:rPr lang="en-US" dirty="0"/>
              <a:t>from</a:t>
            </a:r>
            <a:r>
              <a:rPr lang="en-US" dirty="0" smtClean="0"/>
              <a:t> http</a:t>
            </a:r>
            <a:r>
              <a:rPr lang="en-US" dirty="0"/>
              <a:t>://</a:t>
            </a:r>
            <a:r>
              <a:rPr lang="en-US" dirty="0" err="1" smtClean="0"/>
              <a:t>currentnursing.com/nursing_theory/Neuman.</a:t>
            </a:r>
            <a:r>
              <a:rPr lang="en-US" dirty="0" err="1" smtClean="0"/>
              <a:t>html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6343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Nursing theory. (2011). Betty </a:t>
            </a:r>
            <a:r>
              <a:rPr lang="en-US" dirty="0" err="1"/>
              <a:t>neuman</a:t>
            </a:r>
            <a:r>
              <a:rPr lang="en-US" dirty="0"/>
              <a:t>. Retrieved </a:t>
            </a:r>
            <a:r>
              <a:rPr lang="en-US" dirty="0" smtClean="0"/>
              <a:t>from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nursing-</a:t>
            </a:r>
            <a:r>
              <a:rPr lang="en-US" dirty="0" err="1" smtClean="0"/>
              <a:t>theory.org/nursing-theorists</a:t>
            </a:r>
            <a:r>
              <a:rPr lang="en-US" dirty="0" err="1" smtClean="0"/>
              <a:t>/Betty-Neuman</a:t>
            </a:r>
            <a:r>
              <a:rPr lang="en-US" dirty="0" err="1" smtClean="0"/>
              <a:t>.php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3198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Times New Roman" pitchFamily="18" charset="0"/>
              <a:buChar char="ⱷ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this Theorist?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Betty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in 1924,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Lowel,Ohio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Nursing Theory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2011)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Double honors from Peoples Hospital School of Nursing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Pioneer of nursing involvement in mental health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Developed, taught, and refined a community mental health program. 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first model for mental health consultation in 1960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Developed Systems model theory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2420826"/>
              </p:ext>
            </p:extLst>
          </p:nvPr>
        </p:nvGraphicFramePr>
        <p:xfrm>
          <a:off x="6324600" y="6324600"/>
          <a:ext cx="2667000" cy="38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</a:tblGrid>
              <a:tr h="381001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Tomey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&amp; </a:t>
                      </a:r>
                      <a:r>
                        <a:rPr lang="en-US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Alligood</a:t>
                      </a:r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2006)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6338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the theorist?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1957 BSN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University of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1966 MSN in Mental Health from University of California-Los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Angeles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1985 Ph.D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in clinical psychology from Pacific Western University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1992 Honorary Doctorate of Letters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1998 honorary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Doctorate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Science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1971 published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 first book in,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Community Organization in Community Health Nursing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3534814"/>
              </p:ext>
            </p:extLst>
          </p:nvPr>
        </p:nvGraphicFramePr>
        <p:xfrm>
          <a:off x="6019800" y="6324600"/>
          <a:ext cx="2819400" cy="38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</a:tblGrid>
              <a:tr h="167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imes New Roman" pitchFamily="18" charset="0"/>
                          <a:cs typeface="Times New Roman" pitchFamily="18" charset="0"/>
                        </a:rPr>
                        <a:t>(“</a:t>
                      </a:r>
                      <a:r>
                        <a:rPr lang="en-US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Nursing Theory,” </a:t>
                      </a:r>
                      <a:r>
                        <a:rPr lang="en-US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2011)</a:t>
                      </a:r>
                      <a:endParaRPr lang="en-US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300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Developing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1970, began as nursing concept model</a:t>
            </a:r>
          </a:p>
          <a:p>
            <a:r>
              <a:rPr lang="en-US" dirty="0" smtClean="0"/>
              <a:t>Model developed to teach UCLA nursing students</a:t>
            </a:r>
          </a:p>
          <a:p>
            <a:r>
              <a:rPr lang="en-US" dirty="0" smtClean="0"/>
              <a:t>Derived from the philosophical views of de </a:t>
            </a:r>
            <a:r>
              <a:rPr lang="en-US" dirty="0" err="1" smtClean="0"/>
              <a:t>Chardin</a:t>
            </a:r>
            <a:r>
              <a:rPr lang="en-US" dirty="0" smtClean="0"/>
              <a:t> and Marx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Ucla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4114800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3006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Concentrates on explaining a person’s reaction to stressors in the environment</a:t>
            </a:r>
          </a:p>
          <a:p>
            <a:r>
              <a:rPr lang="en-US" dirty="0" smtClean="0"/>
              <a:t>6 major concepts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lient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Environment</a:t>
            </a:r>
          </a:p>
          <a:p>
            <a:pPr lvl="1"/>
            <a:r>
              <a:rPr lang="en-US" dirty="0" smtClean="0"/>
              <a:t>Stressors</a:t>
            </a:r>
          </a:p>
          <a:p>
            <a:pPr lvl="1"/>
            <a:r>
              <a:rPr lang="en-US" dirty="0" smtClean="0"/>
              <a:t>Wellness</a:t>
            </a:r>
          </a:p>
          <a:p>
            <a:pPr lvl="1"/>
            <a:r>
              <a:rPr lang="en-US" dirty="0" smtClean="0"/>
              <a:t>Nursing Intervention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4067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Client Systems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3931920" cy="4408488"/>
          </a:xfrm>
        </p:spPr>
        <p:txBody>
          <a:bodyPr/>
          <a:lstStyle/>
          <a:p>
            <a:r>
              <a:rPr lang="en-US" dirty="0" smtClean="0"/>
              <a:t>Basic Structure</a:t>
            </a:r>
          </a:p>
          <a:p>
            <a:r>
              <a:rPr lang="en-US" dirty="0" smtClean="0"/>
              <a:t>Lines of Resistance</a:t>
            </a:r>
          </a:p>
          <a:p>
            <a:r>
              <a:rPr lang="en-US" dirty="0" smtClean="0"/>
              <a:t>Normal Line of Defense</a:t>
            </a:r>
          </a:p>
          <a:p>
            <a:r>
              <a:rPr lang="en-US" dirty="0" smtClean="0"/>
              <a:t>Flexible Line of Defense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81200"/>
            <a:ext cx="3931920" cy="4408488"/>
          </a:xfrm>
        </p:spPr>
        <p:txBody>
          <a:bodyPr/>
          <a:lstStyle/>
          <a:p>
            <a:r>
              <a:rPr lang="en-US" dirty="0" smtClean="0"/>
              <a:t>Physiological</a:t>
            </a:r>
          </a:p>
          <a:p>
            <a:r>
              <a:rPr lang="en-US" dirty="0" smtClean="0"/>
              <a:t>Psychological</a:t>
            </a:r>
          </a:p>
          <a:p>
            <a:r>
              <a:rPr lang="en-US" dirty="0" smtClean="0"/>
              <a:t>Developmental</a:t>
            </a:r>
          </a:p>
          <a:p>
            <a:r>
              <a:rPr lang="en-US" dirty="0" smtClean="0"/>
              <a:t>Sociocultural</a:t>
            </a:r>
          </a:p>
          <a:p>
            <a:r>
              <a:rPr lang="en-US" dirty="0" smtClean="0"/>
              <a:t>Spiritual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4465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Internal</a:t>
            </a:r>
          </a:p>
          <a:p>
            <a:r>
              <a:rPr lang="en-US" dirty="0" smtClean="0"/>
              <a:t>External</a:t>
            </a:r>
          </a:p>
          <a:p>
            <a:r>
              <a:rPr lang="en-US" dirty="0" smtClean="0"/>
              <a:t>Created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Stressors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Intrapersonal</a:t>
            </a:r>
          </a:p>
          <a:p>
            <a:r>
              <a:rPr lang="en-US" dirty="0" smtClean="0"/>
              <a:t>Interpersonal</a:t>
            </a:r>
          </a:p>
          <a:p>
            <a:r>
              <a:rPr lang="en-US" dirty="0" err="1" smtClean="0"/>
              <a:t>Extrapersonal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58824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3931920" cy="639762"/>
          </a:xfrm>
        </p:spPr>
        <p:txBody>
          <a:bodyPr/>
          <a:lstStyle/>
          <a:p>
            <a:r>
              <a:rPr lang="en-US" dirty="0" smtClean="0"/>
              <a:t>Wellness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3931920" cy="4484688"/>
          </a:xfrm>
        </p:spPr>
        <p:txBody>
          <a:bodyPr/>
          <a:lstStyle/>
          <a:p>
            <a:r>
              <a:rPr lang="en-US" dirty="0" smtClean="0"/>
              <a:t>Entropy</a:t>
            </a:r>
          </a:p>
          <a:p>
            <a:r>
              <a:rPr lang="en-US" dirty="0" err="1" smtClean="0"/>
              <a:t>Negentropy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990600"/>
            <a:ext cx="3931920" cy="639762"/>
          </a:xfrm>
        </p:spPr>
        <p:txBody>
          <a:bodyPr/>
          <a:lstStyle/>
          <a:p>
            <a:r>
              <a:rPr lang="en-US" dirty="0" smtClean="0"/>
              <a:t>Nursing Intervention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905000"/>
            <a:ext cx="3931920" cy="4484688"/>
          </a:xfrm>
        </p:spPr>
        <p:txBody>
          <a:bodyPr/>
          <a:lstStyle/>
          <a:p>
            <a:r>
              <a:rPr lang="en-US" dirty="0" smtClean="0"/>
              <a:t>Primary</a:t>
            </a:r>
          </a:p>
          <a:p>
            <a:r>
              <a:rPr lang="en-US" dirty="0" smtClean="0"/>
              <a:t>Secondary</a:t>
            </a:r>
          </a:p>
          <a:p>
            <a:r>
              <a:rPr lang="en-US" dirty="0" smtClean="0"/>
              <a:t>Tertiary</a:t>
            </a:r>
          </a:p>
          <a:p>
            <a:r>
              <a:rPr lang="en-US" dirty="0" smtClean="0"/>
              <a:t>Reconstitution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0455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Patient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Promotes optimal health by intervening with negative environmental stress factors to</a:t>
            </a:r>
            <a:r>
              <a:rPr lang="en-US" dirty="0" smtClean="0"/>
              <a:t> restore, maintain, or </a:t>
            </a:r>
            <a:r>
              <a:rPr lang="en-US" dirty="0"/>
              <a:t>strengthen each patient’s unique </a:t>
            </a:r>
            <a:r>
              <a:rPr lang="en-US" dirty="0" smtClean="0"/>
              <a:t>system</a:t>
            </a:r>
          </a:p>
          <a:p>
            <a:r>
              <a:rPr lang="en-US" dirty="0" smtClean="0"/>
              <a:t>Holistic approach to patient care</a:t>
            </a:r>
          </a:p>
          <a:p>
            <a:pPr lvl="1"/>
            <a:r>
              <a:rPr lang="en-US" dirty="0" smtClean="0"/>
              <a:t>Different variables influence response of a patient</a:t>
            </a:r>
            <a:endParaRPr lang="en-US" dirty="0" smtClean="0"/>
          </a:p>
          <a:p>
            <a:r>
              <a:rPr lang="en-US" dirty="0" smtClean="0"/>
              <a:t>Prevention </a:t>
            </a:r>
            <a:r>
              <a:rPr lang="en-US" dirty="0" smtClean="0"/>
              <a:t>= </a:t>
            </a:r>
            <a:r>
              <a:rPr lang="en-US" dirty="0" smtClean="0"/>
              <a:t>Intervention</a:t>
            </a:r>
          </a:p>
          <a:p>
            <a:pPr lvl="1"/>
            <a:r>
              <a:rPr lang="en-US" dirty="0" smtClean="0"/>
              <a:t>Nurses focus on keeping negative stressors and stress responses from damaging effects on the patient’s </a:t>
            </a:r>
            <a:r>
              <a:rPr lang="en-US" dirty="0" smtClean="0"/>
              <a:t>system</a:t>
            </a:r>
            <a:endParaRPr lang="en-US" dirty="0" smtClean="0"/>
          </a:p>
          <a:p>
            <a:r>
              <a:rPr lang="en-US" dirty="0" smtClean="0"/>
              <a:t>Three levels of nursing prevention</a:t>
            </a:r>
          </a:p>
          <a:p>
            <a:pPr lvl="1"/>
            <a:r>
              <a:rPr lang="en-US" dirty="0" smtClean="0"/>
              <a:t>1. Primary</a:t>
            </a:r>
          </a:p>
          <a:p>
            <a:pPr lvl="1"/>
            <a:r>
              <a:rPr lang="en-US" dirty="0" smtClean="0"/>
              <a:t>2. Secondary</a:t>
            </a:r>
          </a:p>
          <a:p>
            <a:pPr lvl="1"/>
            <a:r>
              <a:rPr lang="en-US" dirty="0" smtClean="0"/>
              <a:t>3. Tertiary 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05200" y="6324600"/>
            <a:ext cx="5401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(“</a:t>
            </a:r>
            <a:r>
              <a:rPr lang="en-US" i="1" dirty="0" smtClean="0"/>
              <a:t>Current Nursing”</a:t>
            </a:r>
            <a:r>
              <a:rPr lang="en-US" dirty="0" smtClean="0"/>
              <a:t>, 2012); (“</a:t>
            </a:r>
            <a:r>
              <a:rPr lang="en-US" i="1" dirty="0" smtClean="0"/>
              <a:t>Nursing Theory”</a:t>
            </a:r>
            <a:r>
              <a:rPr lang="en-US" dirty="0" smtClean="0"/>
              <a:t>, 2011) 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948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367</TotalTime>
  <Words>1515</Words>
  <Application>Microsoft Macintosh PowerPoint</Application>
  <PresentationFormat>On-screen Show (4:3)</PresentationFormat>
  <Paragraphs>138</Paragraphs>
  <Slides>15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Betty Neuman</vt:lpstr>
      <vt:lpstr>Introduction</vt:lpstr>
      <vt:lpstr>Who is the theorist?</vt:lpstr>
      <vt:lpstr>Developing Theory</vt:lpstr>
      <vt:lpstr>Basic Concepts</vt:lpstr>
      <vt:lpstr>Slide 6</vt:lpstr>
      <vt:lpstr>Slide 7</vt:lpstr>
      <vt:lpstr>Slide 8</vt:lpstr>
      <vt:lpstr>Impact on Patient Care</vt:lpstr>
      <vt:lpstr>The Three Levels of Prevention</vt:lpstr>
      <vt:lpstr>Benefits of the theory</vt:lpstr>
      <vt:lpstr>The theory provides</vt:lpstr>
      <vt:lpstr>Application of the theory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Betty Neuman</dc:title>
  <dc:creator>Kaylee Liggett</dc:creator>
  <cp:lastModifiedBy>Kathryn Pfund</cp:lastModifiedBy>
  <cp:revision>33</cp:revision>
  <cp:lastPrinted>2012-06-30T21:38:50Z</cp:lastPrinted>
  <dcterms:created xsi:type="dcterms:W3CDTF">2012-06-30T19:48:40Z</dcterms:created>
  <dcterms:modified xsi:type="dcterms:W3CDTF">2012-06-30T21:53:43Z</dcterms:modified>
</cp:coreProperties>
</file>