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84114" autoAdjust="0"/>
  </p:normalViewPr>
  <p:slideViewPr>
    <p:cSldViewPr>
      <p:cViewPr varScale="1">
        <p:scale>
          <a:sx n="91" d="100"/>
          <a:sy n="91" d="100"/>
        </p:scale>
        <p:origin x="-84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2368" y="-11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CE072-E170-4B0C-9D44-9BF9C00739E7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FA8D3-F7DC-4F11-BCBB-FEC601D181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16746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Betty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Neuman</a:t>
            </a:r>
            <a:r>
              <a:rPr lang="en-US" baseline="0" dirty="0" smtClean="0"/>
              <a:t> was born in 1924, to a farmer father and a homemaker mother (“</a:t>
            </a:r>
            <a:r>
              <a:rPr lang="en-US" i="1" baseline="0" dirty="0" smtClean="0"/>
              <a:t>Nursing Theory,” </a:t>
            </a:r>
            <a:r>
              <a:rPr lang="en-US" i="0" baseline="0" dirty="0" smtClean="0"/>
              <a:t>2011). 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grew up on a farm in </a:t>
            </a:r>
            <a:r>
              <a:rPr lang="en-US" i="0" baseline="0" dirty="0" err="1" smtClean="0"/>
              <a:t>Lowel</a:t>
            </a:r>
            <a:r>
              <a:rPr lang="en-US" i="0" baseline="0" dirty="0" smtClean="0"/>
              <a:t>, Ohio where she developed “a compassion for people in need”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2006; </a:t>
            </a:r>
            <a:r>
              <a:rPr lang="en-US" i="1" baseline="0" dirty="0" smtClean="0"/>
              <a:t>“Nursing Theory</a:t>
            </a:r>
            <a:r>
              <a:rPr lang="en-US" i="0" baseline="0" dirty="0" smtClean="0"/>
              <a:t>”, 2011</a:t>
            </a:r>
            <a:r>
              <a:rPr lang="en-US" i="1" baseline="0" dirty="0" smtClean="0"/>
              <a:t>).</a:t>
            </a:r>
            <a:r>
              <a:rPr lang="en-US" i="0" baseline="0" dirty="0" smtClean="0"/>
              <a:t>  In 1947,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received her registered nurse (RN) diploma with double honors from Peoples Hospital School of Nursing in Akron, Ohio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2006; </a:t>
            </a:r>
            <a:r>
              <a:rPr lang="en-US" i="1" baseline="0" dirty="0" smtClean="0"/>
              <a:t>“Nursing Theory</a:t>
            </a:r>
            <a:r>
              <a:rPr lang="en-US" i="0" baseline="0" dirty="0" smtClean="0"/>
              <a:t>”, 2011</a:t>
            </a:r>
            <a:r>
              <a:rPr lang="en-US" i="1" baseline="0" dirty="0" smtClean="0"/>
              <a:t>). </a:t>
            </a:r>
            <a:r>
              <a:rPr lang="en-US" i="0" baseline="0" dirty="0" smtClean="0"/>
              <a:t>When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lived in Los Angeles, California, she and Donna </a:t>
            </a:r>
            <a:r>
              <a:rPr lang="en-US" i="0" baseline="0" dirty="0" err="1" smtClean="0"/>
              <a:t>Aquilina</a:t>
            </a:r>
            <a:r>
              <a:rPr lang="en-US" i="0" baseline="0" dirty="0" smtClean="0"/>
              <a:t> developed “the nurse counselor role within community crisis center”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318).  When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went to University of California Los Angeles (UCLA) for her post-master’s, she “developed, taught, and refined a community mental health program”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</a:t>
            </a:r>
            <a:r>
              <a:rPr lang="en-US" i="1" baseline="0" dirty="0" smtClean="0"/>
              <a:t>).  </a:t>
            </a:r>
            <a:r>
              <a:rPr lang="en-US" i="0" baseline="0" dirty="0" smtClean="0"/>
              <a:t>In the late 1960s, before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developed her Systems Model, “she developed her first explicit teaching and practice model for mental health consultation”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</a:t>
            </a:r>
            <a:r>
              <a:rPr lang="en-US" i="1" baseline="0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27231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dirty="0" err="1" smtClean="0"/>
              <a:t>Neuman</a:t>
            </a:r>
            <a:r>
              <a:rPr lang="en-US" baseline="0" dirty="0" smtClean="0"/>
              <a:t> received her RN diploma, she moved to Los Angeles, California where she worked many roles such as: hospital nurse, school nurse, industrial nurse, and clinical instructor </a:t>
            </a:r>
            <a:r>
              <a:rPr lang="en-US" i="0" baseline="0" dirty="0" smtClean="0"/>
              <a:t>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318). In 1957,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went back to school and received her Bachelor in Science of Nursing and from then on she continued her education (“</a:t>
            </a:r>
            <a:r>
              <a:rPr lang="en-US" i="1" baseline="0" dirty="0" smtClean="0"/>
              <a:t>Nursing Theory</a:t>
            </a:r>
            <a:r>
              <a:rPr lang="en-US" i="0" baseline="0" dirty="0" smtClean="0"/>
              <a:t>”, 2011).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56826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Betty </a:t>
            </a:r>
            <a:r>
              <a:rPr lang="en-US" dirty="0" err="1" smtClean="0"/>
              <a:t>Neuman</a:t>
            </a:r>
            <a:r>
              <a:rPr lang="en-US" dirty="0" smtClean="0"/>
              <a:t> started developing her model while she was lecturing at  UCLA in mental health. It began as a nursing concept which gave the students a holistic view (“</a:t>
            </a:r>
            <a:r>
              <a:rPr lang="en-US" i="1" dirty="0" smtClean="0"/>
              <a:t>Current Nursing”</a:t>
            </a:r>
            <a:r>
              <a:rPr lang="en-US" i="0" dirty="0" smtClean="0"/>
              <a:t>, 2012).</a:t>
            </a:r>
            <a:r>
              <a:rPr lang="en-US" i="0" baseline="0" dirty="0" smtClean="0"/>
              <a:t> </a:t>
            </a:r>
            <a:r>
              <a:rPr lang="en-US" dirty="0" smtClean="0"/>
              <a:t>Her influences were  </a:t>
            </a:r>
            <a:r>
              <a:rPr lang="en-US" dirty="0" err="1" smtClean="0"/>
              <a:t>Lararus’s</a:t>
            </a:r>
            <a:r>
              <a:rPr lang="en-US" dirty="0" smtClean="0"/>
              <a:t> theory on stress and coping, </a:t>
            </a:r>
            <a:r>
              <a:rPr lang="en-US" dirty="0" err="1" smtClean="0"/>
              <a:t>Selye’s</a:t>
            </a:r>
            <a:r>
              <a:rPr lang="en-US" dirty="0" smtClean="0"/>
              <a:t> theory on stress, Ludwig Von </a:t>
            </a:r>
            <a:r>
              <a:rPr lang="en-US" dirty="0" err="1" smtClean="0"/>
              <a:t>Bertanaffy</a:t>
            </a:r>
            <a:r>
              <a:rPr lang="en-US" dirty="0" smtClean="0"/>
              <a:t> and Lazlo’s theory on general system,  two </a:t>
            </a:r>
            <a:r>
              <a:rPr lang="en-US" dirty="0" err="1" smtClean="0"/>
              <a:t>philospohical</a:t>
            </a:r>
            <a:r>
              <a:rPr lang="en-US" dirty="0" smtClean="0"/>
              <a:t> writes named de </a:t>
            </a:r>
            <a:r>
              <a:rPr lang="en-US" dirty="0" err="1" smtClean="0"/>
              <a:t>Chardin</a:t>
            </a:r>
            <a:r>
              <a:rPr lang="en-US" dirty="0" smtClean="0"/>
              <a:t> and </a:t>
            </a:r>
            <a:r>
              <a:rPr lang="en-US" dirty="0" err="1" smtClean="0"/>
              <a:t>Cronu</a:t>
            </a:r>
            <a:r>
              <a:rPr lang="en-US" dirty="0" smtClean="0"/>
              <a:t> who wrote about wholeness in a system ( “</a:t>
            </a:r>
            <a:r>
              <a:rPr lang="en-US" i="1" dirty="0" smtClean="0"/>
              <a:t>Nursing Theory</a:t>
            </a:r>
            <a:r>
              <a:rPr lang="en-US" i="0" dirty="0" smtClean="0"/>
              <a:t>”,</a:t>
            </a:r>
            <a:r>
              <a:rPr lang="en-US" dirty="0" smtClean="0"/>
              <a:t> 2011).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ursing-theory.org/nursing-theorists/Betty-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990600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Betty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Neuman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3505200"/>
            <a:ext cx="6400800" cy="2362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Team F</a:t>
            </a:r>
          </a:p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Kaylee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Liggett, Jennifer Callaway, 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Kathryn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Pfund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Kelsey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Madej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Lakeview College of Nursing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July 2, 2012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76910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the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used by nurses of all degrees</a:t>
            </a:r>
          </a:p>
          <a:p>
            <a:r>
              <a:rPr lang="en-US" dirty="0" smtClean="0"/>
              <a:t>The theory helps nurses know their role</a:t>
            </a:r>
          </a:p>
          <a:p>
            <a:r>
              <a:rPr lang="en-US" dirty="0" smtClean="0"/>
              <a:t>It shows how the practice of nursing can be used today</a:t>
            </a:r>
          </a:p>
          <a:p>
            <a:r>
              <a:rPr lang="en-US" dirty="0" smtClean="0"/>
              <a:t>Increases nursing research</a:t>
            </a:r>
          </a:p>
          <a:p>
            <a:r>
              <a:rPr lang="en-US" dirty="0" smtClean="0"/>
              <a:t>Expands education</a:t>
            </a:r>
          </a:p>
          <a:p>
            <a:r>
              <a:rPr lang="en-US" dirty="0" smtClean="0"/>
              <a:t>Allows for better medical practice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66132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theory provides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Clarity</a:t>
            </a:r>
          </a:p>
          <a:p>
            <a:endParaRPr lang="en-US" dirty="0"/>
          </a:p>
          <a:p>
            <a:r>
              <a:rPr lang="en-US" dirty="0" smtClean="0"/>
              <a:t>Simplicity</a:t>
            </a:r>
          </a:p>
          <a:p>
            <a:endParaRPr lang="en-US" dirty="0"/>
          </a:p>
          <a:p>
            <a:r>
              <a:rPr lang="en-US" dirty="0" smtClean="0"/>
              <a:t>Generality</a:t>
            </a:r>
          </a:p>
          <a:p>
            <a:endParaRPr lang="en-US" dirty="0"/>
          </a:p>
          <a:p>
            <a:r>
              <a:rPr lang="en-US" dirty="0" smtClean="0"/>
              <a:t>Empirical Precision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05535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the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Individual Client Systems</a:t>
            </a:r>
          </a:p>
          <a:p>
            <a:pPr lvl="1"/>
            <a:r>
              <a:rPr lang="en-US" dirty="0" smtClean="0"/>
              <a:t>“The continuum provides a guide for nurses and other health care providers to achieve high quality care as economically as possibly.” (Reed, 1993, p.25)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Family Client Systems </a:t>
            </a:r>
          </a:p>
          <a:p>
            <a:pPr lvl="1"/>
            <a:r>
              <a:rPr lang="en-US" dirty="0" smtClean="0"/>
              <a:t>Used for elderly individuals, disabled children, assessment on risk for elderly abuse or impaired family member</a:t>
            </a:r>
          </a:p>
          <a:p>
            <a:endParaRPr lang="en-US" dirty="0"/>
          </a:p>
          <a:p>
            <a:r>
              <a:rPr lang="en-US" dirty="0" smtClean="0"/>
              <a:t>Emphasizes holistic patient care using the 5 variables</a:t>
            </a:r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18068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A. M., </a:t>
            </a:r>
            <a:r>
              <a:rPr lang="en-US" dirty="0" err="1" smtClean="0"/>
              <a:t>Tomey</a:t>
            </a:r>
            <a:r>
              <a:rPr lang="en-US" dirty="0" smtClean="0"/>
              <a:t> &amp; M. R., </a:t>
            </a:r>
            <a:r>
              <a:rPr lang="en-US" dirty="0" err="1" smtClean="0"/>
              <a:t>Alligood</a:t>
            </a:r>
            <a:r>
              <a:rPr lang="en-US" dirty="0" smtClean="0"/>
              <a:t> (2006). </a:t>
            </a:r>
            <a:r>
              <a:rPr lang="en-US" i="1" dirty="0" smtClean="0"/>
              <a:t>Nursing theorists and 	their work </a:t>
            </a:r>
            <a:r>
              <a:rPr lang="en-US" dirty="0" smtClean="0"/>
              <a:t>(6</a:t>
            </a:r>
            <a:r>
              <a:rPr lang="en-US" baseline="30000" dirty="0" smtClean="0"/>
              <a:t>th</a:t>
            </a:r>
            <a:r>
              <a:rPr lang="en-US" dirty="0" smtClean="0"/>
              <a:t> ed.). St. Louis, MO: Mosby Elsevier. </a:t>
            </a:r>
          </a:p>
          <a:p>
            <a:r>
              <a:rPr lang="en-US" dirty="0" smtClean="0"/>
              <a:t>K. S., Reed (1993). </a:t>
            </a:r>
            <a:r>
              <a:rPr lang="en-US" i="1" dirty="0" smtClean="0"/>
              <a:t>Betty </a:t>
            </a:r>
            <a:r>
              <a:rPr lang="en-US" i="1" dirty="0" err="1" smtClean="0"/>
              <a:t>Neuman</a:t>
            </a:r>
            <a:r>
              <a:rPr lang="en-US" i="1" dirty="0" smtClean="0"/>
              <a:t>: The </a:t>
            </a:r>
            <a:r>
              <a:rPr lang="en-US" i="1" dirty="0" err="1" smtClean="0"/>
              <a:t>neuman</a:t>
            </a:r>
            <a:r>
              <a:rPr lang="en-US" i="1" dirty="0" smtClean="0"/>
              <a:t> systems 	model. </a:t>
            </a:r>
            <a:r>
              <a:rPr lang="en-US" dirty="0" smtClean="0"/>
              <a:t>Newbury Park, CA: Sage Publications, Inc.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Neuman</a:t>
            </a:r>
            <a:r>
              <a:rPr lang="en-US" dirty="0" smtClean="0"/>
              <a:t> &amp; J. Fawcett (2011). </a:t>
            </a:r>
            <a:r>
              <a:rPr lang="en-US" i="1" dirty="0" smtClean="0"/>
              <a:t>The </a:t>
            </a:r>
            <a:r>
              <a:rPr lang="en-US" i="1" dirty="0" err="1" smtClean="0"/>
              <a:t>Neuman</a:t>
            </a:r>
            <a:r>
              <a:rPr lang="en-US" i="1" dirty="0" smtClean="0"/>
              <a:t> Systems Model 	</a:t>
            </a:r>
            <a:r>
              <a:rPr lang="en-US" dirty="0" smtClean="0"/>
              <a:t>(5</a:t>
            </a:r>
            <a:r>
              <a:rPr lang="en-US" baseline="30000" dirty="0" smtClean="0"/>
              <a:t>th</a:t>
            </a:r>
            <a:r>
              <a:rPr lang="en-US" dirty="0" smtClean="0"/>
              <a:t> ed.) Upper Saddle River, NJ: Pearson. </a:t>
            </a:r>
          </a:p>
          <a:p>
            <a:r>
              <a:rPr lang="en-US" dirty="0"/>
              <a:t>Current Nursing (2012). Betty </a:t>
            </a:r>
            <a:r>
              <a:rPr lang="en-US" dirty="0" err="1"/>
              <a:t>neuman’s</a:t>
            </a:r>
            <a:r>
              <a:rPr lang="en-US" dirty="0"/>
              <a:t> system model. </a:t>
            </a:r>
            <a:r>
              <a:rPr lang="en-US" dirty="0" smtClean="0"/>
              <a:t>	Retrieved </a:t>
            </a:r>
            <a:r>
              <a:rPr lang="en-US" dirty="0"/>
              <a:t>from </a:t>
            </a:r>
            <a:r>
              <a:rPr lang="en-US" dirty="0" smtClean="0"/>
              <a:t>	http</a:t>
            </a:r>
            <a:r>
              <a:rPr lang="en-US" dirty="0"/>
              <a:t>://</a:t>
            </a:r>
            <a:r>
              <a:rPr lang="en-US" dirty="0" smtClean="0"/>
              <a:t>currentnursing.com/nursing_theory/Neuman.html</a:t>
            </a:r>
          </a:p>
          <a:p>
            <a:r>
              <a:rPr lang="en-US" dirty="0" err="1"/>
              <a:t>Skalski</a:t>
            </a:r>
            <a:r>
              <a:rPr lang="en-US" dirty="0"/>
              <a:t>, C., </a:t>
            </a:r>
            <a:r>
              <a:rPr lang="en-US" dirty="0" err="1"/>
              <a:t>DiGerolamo</a:t>
            </a:r>
            <a:r>
              <a:rPr lang="en-US" dirty="0"/>
              <a:t>, L., &amp; </a:t>
            </a:r>
            <a:r>
              <a:rPr lang="en-US" dirty="0" err="1"/>
              <a:t>Gigliotti</a:t>
            </a:r>
            <a:r>
              <a:rPr lang="en-US" dirty="0"/>
              <a:t>, E. (2006). Stressors in </a:t>
            </a:r>
            <a:r>
              <a:rPr lang="en-US" dirty="0" smtClean="0"/>
              <a:t>	five </a:t>
            </a:r>
            <a:r>
              <a:rPr lang="en-US" dirty="0"/>
              <a:t>client populations: </a:t>
            </a:r>
            <a:r>
              <a:rPr lang="en-US" dirty="0" err="1"/>
              <a:t>Neuman</a:t>
            </a:r>
            <a:r>
              <a:rPr lang="en-US" dirty="0"/>
              <a:t> </a:t>
            </a:r>
          </a:p>
          <a:p>
            <a:r>
              <a:rPr lang="en-US" dirty="0"/>
              <a:t>S</a:t>
            </a:r>
            <a:r>
              <a:rPr lang="en-US" dirty="0" smtClean="0"/>
              <a:t>ystems </a:t>
            </a:r>
            <a:r>
              <a:rPr lang="en-US" dirty="0"/>
              <a:t>model-based literature review. Journal Of Advanced </a:t>
            </a:r>
            <a:r>
              <a:rPr lang="en-US" dirty="0" smtClean="0"/>
              <a:t>	Nursing</a:t>
            </a:r>
            <a:r>
              <a:rPr lang="en-US" dirty="0"/>
              <a:t>, 56(1), 69-78. </a:t>
            </a:r>
            <a:r>
              <a:rPr lang="en-US" dirty="0" smtClean="0"/>
              <a:t>doi:10.1111/j.1365-	2648.2006.03981.x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6343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Nursing theory. (2011). Betty </a:t>
            </a:r>
            <a:r>
              <a:rPr lang="en-US" dirty="0" err="1"/>
              <a:t>neuman</a:t>
            </a:r>
            <a:r>
              <a:rPr lang="en-US" dirty="0"/>
              <a:t>. Retrieved from </a:t>
            </a:r>
            <a:r>
              <a:rPr lang="en-US" dirty="0" smtClean="0"/>
              <a:t>	</a:t>
            </a: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nursing-theory.org/nursing-theorists/Betty-</a:t>
            </a:r>
            <a:r>
              <a:rPr lang="en-US" dirty="0" smtClean="0"/>
              <a:t>	</a:t>
            </a:r>
            <a:r>
              <a:rPr lang="en-US" dirty="0" err="1" smtClean="0"/>
              <a:t>Neuman.php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31985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Font typeface="Times New Roman" pitchFamily="18" charset="0"/>
              <a:buChar char="ⱷ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this Theorist?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Betty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Born in 1924,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Lowel,Ohio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(“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Nursing Theory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”, 2011)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Double honors from Peoples Hospital School of Nursing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Pioneer of nursing involvement in mental health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Developed, taught, and refined a community mental health program. 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 first model for mental health consultation in 1960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 Systems model theory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52420826"/>
              </p:ext>
            </p:extLst>
          </p:nvPr>
        </p:nvGraphicFramePr>
        <p:xfrm>
          <a:off x="6324600" y="6324600"/>
          <a:ext cx="2667000" cy="381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</a:tblGrid>
              <a:tr h="381001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Tomey</a:t>
                      </a:r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&amp; </a:t>
                      </a:r>
                      <a:r>
                        <a:rPr lang="en-US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Alligood</a:t>
                      </a:r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2006)</a:t>
                      </a:r>
                      <a:endParaRPr lang="en-US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63382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the theorist?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1957 BSN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University of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California-Los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Angeles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1966 MSN in Mental Health from University of California-Los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Angeles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1985 Ph.D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in clinical psychology from Pacific Western University 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1992 Honorary Doctorate of Letters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1998 honorary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Doctorate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Science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1971 published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her first book in,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Community Organization in Community Health Nursing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23534814"/>
              </p:ext>
            </p:extLst>
          </p:nvPr>
        </p:nvGraphicFramePr>
        <p:xfrm>
          <a:off x="6019800" y="6324600"/>
          <a:ext cx="28194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</a:tblGrid>
              <a:tr h="1676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(“</a:t>
                      </a:r>
                      <a:r>
                        <a:rPr lang="en-US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Nursing Theory,” </a:t>
                      </a:r>
                      <a:r>
                        <a:rPr lang="en-US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2011)</a:t>
                      </a:r>
                      <a:endParaRPr lang="en-US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3009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Developing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1970, began as nursing concept model</a:t>
            </a:r>
          </a:p>
          <a:p>
            <a:r>
              <a:rPr lang="en-US" dirty="0" smtClean="0"/>
              <a:t>Model developed to teach UCLA nursing students</a:t>
            </a:r>
          </a:p>
          <a:p>
            <a:r>
              <a:rPr lang="en-US" dirty="0" smtClean="0"/>
              <a:t>Derived from the philosophical views of de </a:t>
            </a:r>
            <a:r>
              <a:rPr lang="en-US" dirty="0" err="1" smtClean="0"/>
              <a:t>Chardin</a:t>
            </a:r>
            <a:r>
              <a:rPr lang="en-US" dirty="0" smtClean="0"/>
              <a:t> and Marx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Ucla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4114800"/>
            <a:ext cx="2540000" cy="25400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3006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Concentrates on explaining a person’s reaction to stressors in the environment</a:t>
            </a:r>
          </a:p>
          <a:p>
            <a:r>
              <a:rPr lang="en-US" dirty="0" smtClean="0"/>
              <a:t>6 major concepts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lient</a:t>
            </a:r>
          </a:p>
          <a:p>
            <a:pPr lvl="1"/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Environment</a:t>
            </a:r>
          </a:p>
          <a:p>
            <a:pPr lvl="1"/>
            <a:r>
              <a:rPr lang="en-US" dirty="0" smtClean="0"/>
              <a:t>Stressors</a:t>
            </a:r>
          </a:p>
          <a:p>
            <a:pPr lvl="1"/>
            <a:r>
              <a:rPr lang="en-US" dirty="0" smtClean="0"/>
              <a:t>Wellness</a:t>
            </a:r>
          </a:p>
          <a:p>
            <a:pPr lvl="1"/>
            <a:r>
              <a:rPr lang="en-US" dirty="0" smtClean="0"/>
              <a:t>Nursing Intervention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4067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Client Systems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0"/>
            <a:ext cx="3931920" cy="4408488"/>
          </a:xfrm>
        </p:spPr>
        <p:txBody>
          <a:bodyPr/>
          <a:lstStyle/>
          <a:p>
            <a:r>
              <a:rPr lang="en-US" dirty="0" smtClean="0"/>
              <a:t>Basic Structure</a:t>
            </a:r>
          </a:p>
          <a:p>
            <a:r>
              <a:rPr lang="en-US" dirty="0" smtClean="0"/>
              <a:t>Lines of Resistance</a:t>
            </a:r>
          </a:p>
          <a:p>
            <a:r>
              <a:rPr lang="en-US" dirty="0" smtClean="0"/>
              <a:t>Normal Line of Defense</a:t>
            </a:r>
          </a:p>
          <a:p>
            <a:r>
              <a:rPr lang="en-US" dirty="0" smtClean="0"/>
              <a:t>Flexible Line of Defense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81200"/>
            <a:ext cx="3931920" cy="4408488"/>
          </a:xfrm>
        </p:spPr>
        <p:txBody>
          <a:bodyPr/>
          <a:lstStyle/>
          <a:p>
            <a:r>
              <a:rPr lang="en-US" dirty="0" smtClean="0"/>
              <a:t>Physiological</a:t>
            </a:r>
          </a:p>
          <a:p>
            <a:r>
              <a:rPr lang="en-US" dirty="0" smtClean="0"/>
              <a:t>Psychological</a:t>
            </a:r>
          </a:p>
          <a:p>
            <a:r>
              <a:rPr lang="en-US" dirty="0" smtClean="0"/>
              <a:t>Developmental</a:t>
            </a:r>
          </a:p>
          <a:p>
            <a:r>
              <a:rPr lang="en-US" dirty="0" smtClean="0"/>
              <a:t>Sociocultural</a:t>
            </a:r>
          </a:p>
          <a:p>
            <a:r>
              <a:rPr lang="en-US" dirty="0" smtClean="0"/>
              <a:t>Spiritual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44654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Environment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3931920" cy="4484688"/>
          </a:xfrm>
        </p:spPr>
        <p:txBody>
          <a:bodyPr/>
          <a:lstStyle/>
          <a:p>
            <a:r>
              <a:rPr lang="en-US" dirty="0" smtClean="0"/>
              <a:t>Internal</a:t>
            </a:r>
          </a:p>
          <a:p>
            <a:r>
              <a:rPr lang="en-US" dirty="0" smtClean="0"/>
              <a:t>External</a:t>
            </a:r>
          </a:p>
          <a:p>
            <a:r>
              <a:rPr lang="en-US" dirty="0" smtClean="0"/>
              <a:t>Created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Stressors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05000"/>
            <a:ext cx="3931920" cy="4484688"/>
          </a:xfrm>
        </p:spPr>
        <p:txBody>
          <a:bodyPr/>
          <a:lstStyle/>
          <a:p>
            <a:r>
              <a:rPr lang="en-US" dirty="0" smtClean="0"/>
              <a:t>Intrapersonal</a:t>
            </a:r>
          </a:p>
          <a:p>
            <a:r>
              <a:rPr lang="en-US" dirty="0" smtClean="0"/>
              <a:t>Interpersonal</a:t>
            </a:r>
          </a:p>
          <a:p>
            <a:r>
              <a:rPr lang="en-US" dirty="0" err="1" smtClean="0"/>
              <a:t>Extrapersonal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58824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Wellness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3931920" cy="4484688"/>
          </a:xfrm>
        </p:spPr>
        <p:txBody>
          <a:bodyPr/>
          <a:lstStyle/>
          <a:p>
            <a:r>
              <a:rPr lang="en-US" dirty="0" smtClean="0"/>
              <a:t>Entropy</a:t>
            </a:r>
          </a:p>
          <a:p>
            <a:r>
              <a:rPr lang="en-US" dirty="0" err="1" smtClean="0"/>
              <a:t>Negentropy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Nursing Intervention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05000"/>
            <a:ext cx="3931920" cy="4484688"/>
          </a:xfrm>
        </p:spPr>
        <p:txBody>
          <a:bodyPr/>
          <a:lstStyle/>
          <a:p>
            <a:r>
              <a:rPr lang="en-US" dirty="0" smtClean="0"/>
              <a:t>Primary</a:t>
            </a:r>
          </a:p>
          <a:p>
            <a:r>
              <a:rPr lang="en-US" dirty="0" smtClean="0"/>
              <a:t>Secondary</a:t>
            </a:r>
          </a:p>
          <a:p>
            <a:r>
              <a:rPr lang="en-US" dirty="0" smtClean="0"/>
              <a:t>Tertiary</a:t>
            </a:r>
          </a:p>
          <a:p>
            <a:r>
              <a:rPr lang="en-US" dirty="0" smtClean="0"/>
              <a:t>Reconstitution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04555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on Patient </a:t>
            </a:r>
            <a:r>
              <a:rPr lang="en-US" dirty="0"/>
              <a:t>C</a:t>
            </a:r>
            <a:r>
              <a:rPr lang="en-US" dirty="0" smtClean="0"/>
              <a:t>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Promotes optimal health by intervening with negative environmental stress factors to maintain and strengthen each patient’s unique </a:t>
            </a:r>
            <a:r>
              <a:rPr lang="en-US" dirty="0" smtClean="0"/>
              <a:t>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19483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221</TotalTime>
  <Words>993</Words>
  <Application>Microsoft Macintosh PowerPoint</Application>
  <PresentationFormat>On-screen Show (4:3)</PresentationFormat>
  <Paragraphs>106</Paragraphs>
  <Slides>14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Clarity</vt:lpstr>
      <vt:lpstr>Betty Neuman</vt:lpstr>
      <vt:lpstr>Introduction</vt:lpstr>
      <vt:lpstr>Who is the theorist?</vt:lpstr>
      <vt:lpstr>Developing Theory</vt:lpstr>
      <vt:lpstr>Basic Concepts</vt:lpstr>
      <vt:lpstr>Slide 6</vt:lpstr>
      <vt:lpstr>Slide 7</vt:lpstr>
      <vt:lpstr>Slide 8</vt:lpstr>
      <vt:lpstr>Impact on Patient Care</vt:lpstr>
      <vt:lpstr>Benefits of the theory</vt:lpstr>
      <vt:lpstr>The theory provides</vt:lpstr>
      <vt:lpstr>Application of the theory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Betty Neuman</dc:title>
  <dc:creator>Kaylee Liggett</dc:creator>
  <cp:lastModifiedBy>Kelsey Madej</cp:lastModifiedBy>
  <cp:revision>23</cp:revision>
  <dcterms:created xsi:type="dcterms:W3CDTF">2012-06-30T16:07:56Z</dcterms:created>
  <dcterms:modified xsi:type="dcterms:W3CDTF">2012-06-30T16:12:19Z</dcterms:modified>
</cp:coreProperties>
</file>