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23C73-4376-41AE-83BA-0E9F92748CAA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0B6A2-FDEF-429F-B0B4-8BA4AB5503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Tolerance = 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Decreased responsiveness to a drug as a result of repeated drug administration. Means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patient must take more of a drug to achieve the same effect.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>Dependence =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Intense subjective need for a drug, state in which an abstinence syndrome will occur if drug use is discontinued.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Quite often the s/s seen during withdrawal are the opposite of the drug.  Ex. Discontinuation of CNS depressants causes CNS excitation.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0B6A2-FDEF-429F-B0B4-8BA4AB550388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s/s are more intense with benzodiazepines with a short duration of action.</a:t>
            </a:r>
            <a:br>
              <a:rPr lang="en-US" dirty="0" smtClean="0"/>
            </a:br>
            <a:r>
              <a:rPr lang="en-US" dirty="0" smtClean="0"/>
              <a:t>To minimize withdrawal s/s</a:t>
            </a:r>
            <a:r>
              <a:rPr lang="en-US" baseline="0" dirty="0" smtClean="0"/>
              <a:t>, treatment should be discontinued gradually, slowly tapered over several weeks or months.  Substituting a benzodiazepine with a long half life for one with a short half life is also helpful.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0B6A2-FDEF-429F-B0B4-8BA4AB550388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0B6A2-FDEF-429F-B0B4-8BA4AB550388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Pregnancy</a:t>
            </a:r>
            <a:r>
              <a:rPr lang="en-US" baseline="0" dirty="0" smtClean="0"/>
              <a:t> risk category D = proven risk of fetal harm</a:t>
            </a:r>
          </a:p>
          <a:p>
            <a:r>
              <a:rPr lang="en-US" baseline="0" dirty="0" smtClean="0"/>
              <a:t>Precaution in children under 12, geriatric patients, renal/hepatic disease, addiction, suicidal ideation.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0B6A2-FDEF-429F-B0B4-8BA4AB550388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0ABE6-EF69-478F-BFA0-2BCD7CC07AB8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CF86-384B-46D1-9025-AFC7CF10E9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0ABE6-EF69-478F-BFA0-2BCD7CC07AB8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CF86-384B-46D1-9025-AFC7CF10E9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0ABE6-EF69-478F-BFA0-2BCD7CC07AB8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CF86-384B-46D1-9025-AFC7CF10E9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0ABE6-EF69-478F-BFA0-2BCD7CC07AB8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CF86-384B-46D1-9025-AFC7CF10E9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0ABE6-EF69-478F-BFA0-2BCD7CC07AB8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CF86-384B-46D1-9025-AFC7CF10E9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0ABE6-EF69-478F-BFA0-2BCD7CC07AB8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CF86-384B-46D1-9025-AFC7CF10E9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0ABE6-EF69-478F-BFA0-2BCD7CC07AB8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CF86-384B-46D1-9025-AFC7CF10E9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0ABE6-EF69-478F-BFA0-2BCD7CC07AB8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CF86-384B-46D1-9025-AFC7CF10E9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0ABE6-EF69-478F-BFA0-2BCD7CC07AB8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CF86-384B-46D1-9025-AFC7CF10E9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0ABE6-EF69-478F-BFA0-2BCD7CC07AB8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CF86-384B-46D1-9025-AFC7CF10E9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0ABE6-EF69-478F-BFA0-2BCD7CC07AB8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CF86-384B-46D1-9025-AFC7CF10E9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0ABE6-EF69-478F-BFA0-2BCD7CC07AB8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7CF86-384B-46D1-9025-AFC7CF10E9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Withdrawal Syndrome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Tolerance – Decreased response to a drug</a:t>
            </a:r>
          </a:p>
          <a:p>
            <a:r>
              <a:rPr lang="en-US" dirty="0" smtClean="0"/>
              <a:t>Dependence – Subjective need for a drug</a:t>
            </a:r>
          </a:p>
          <a:p>
            <a:pPr lvl="1"/>
            <a:r>
              <a:rPr lang="en-US" dirty="0"/>
              <a:t>Result of </a:t>
            </a:r>
            <a:r>
              <a:rPr lang="en-US" dirty="0" smtClean="0"/>
              <a:t>neurological adaptive </a:t>
            </a:r>
            <a:r>
              <a:rPr lang="en-US" dirty="0"/>
              <a:t>processes </a:t>
            </a:r>
            <a:r>
              <a:rPr lang="en-US" dirty="0" smtClean="0"/>
              <a:t>in </a:t>
            </a:r>
            <a:r>
              <a:rPr lang="en-US" dirty="0"/>
              <a:t>response to prolonged drug exposure</a:t>
            </a:r>
            <a:endParaRPr lang="en-US" dirty="0" smtClean="0"/>
          </a:p>
          <a:p>
            <a:r>
              <a:rPr lang="en-US" dirty="0" smtClean="0"/>
              <a:t>Withdrawal syndrome – symptoms that occur in individuals with dependence as a result of discontinuing use of drug or substance.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Withdrawal from Benzodiazepines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Short term use: withdrawal is generally mild and often goes unrecognized.</a:t>
            </a:r>
          </a:p>
          <a:p>
            <a:pPr marL="742950" lvl="2" indent="-342900"/>
            <a:r>
              <a:rPr lang="en-US" dirty="0" smtClean="0"/>
              <a:t>S/S: anxiety, insomnia, sweating, tremors, and dizziness.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Long term use: more serious and intense symptoms</a:t>
            </a:r>
          </a:p>
          <a:p>
            <a:pPr marL="742950" lvl="2" indent="-342900"/>
            <a:r>
              <a:rPr lang="en-US" dirty="0" smtClean="0"/>
              <a:t>S/S: panic</a:t>
            </a:r>
            <a:r>
              <a:rPr lang="en-US" dirty="0"/>
              <a:t>, paranoia, delirium, HTN, muscle twitches, </a:t>
            </a:r>
            <a:r>
              <a:rPr lang="en-US" dirty="0" smtClean="0"/>
              <a:t>and  convulsions</a:t>
            </a:r>
            <a:r>
              <a:rPr lang="en-US" dirty="0"/>
              <a:t>. </a:t>
            </a: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Also, symptoms are more intense with a medication with a short duration of action.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To minimize </a:t>
            </a:r>
            <a:r>
              <a:rPr lang="en-US" dirty="0" smtClean="0"/>
              <a:t>symptoms of withdrawal, </a:t>
            </a:r>
            <a:r>
              <a:rPr lang="en-US" dirty="0"/>
              <a:t>treatment should be discontinued </a:t>
            </a:r>
            <a:r>
              <a:rPr lang="en-US" dirty="0" smtClean="0"/>
              <a:t>gradually, over several weeks or months.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Advise </a:t>
            </a:r>
            <a:r>
              <a:rPr lang="en-US" dirty="0"/>
              <a:t>patients against abrupt cessation of treatment</a:t>
            </a:r>
            <a:r>
              <a:rPr lang="en-US" dirty="0" smtClean="0"/>
              <a:t>.</a:t>
            </a:r>
          </a:p>
          <a:p>
            <a:pPr marL="342900" lvl="1" indent="-342900"/>
            <a:endParaRPr lang="en-US" dirty="0" smtClean="0"/>
          </a:p>
          <a:p>
            <a:pPr marL="342900" lvl="1" indent="-342900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Lorazepam</a:t>
            </a:r>
            <a:r>
              <a:rPr lang="en-US" dirty="0" smtClean="0"/>
              <a:t> (</a:t>
            </a:r>
            <a:r>
              <a:rPr lang="en-US" dirty="0" err="1" smtClean="0"/>
              <a:t>Ativan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MOA: potentiates the actions of GABA</a:t>
            </a:r>
          </a:p>
          <a:p>
            <a:r>
              <a:rPr lang="en-US" dirty="0" smtClean="0"/>
              <a:t>Short-acting</a:t>
            </a:r>
          </a:p>
          <a:p>
            <a:r>
              <a:rPr lang="en-US" dirty="0" smtClean="0"/>
              <a:t>Uses: </a:t>
            </a:r>
            <a:r>
              <a:rPr lang="en-US" dirty="0"/>
              <a:t>GAD (generalized anxiety disorder), seizures, alcohol withdrawal, anesthesia induction or </a:t>
            </a:r>
            <a:r>
              <a:rPr lang="en-US" dirty="0" err="1"/>
              <a:t>preanesthesia</a:t>
            </a:r>
            <a:r>
              <a:rPr lang="en-US" dirty="0"/>
              <a:t>, panic </a:t>
            </a:r>
            <a:r>
              <a:rPr lang="en-US" dirty="0" smtClean="0"/>
              <a:t>disorders, irritability </a:t>
            </a:r>
            <a:r>
              <a:rPr lang="en-US" dirty="0"/>
              <a:t>in </a:t>
            </a:r>
            <a:r>
              <a:rPr lang="en-US" dirty="0" smtClean="0"/>
              <a:t>psychiatric disorders</a:t>
            </a:r>
            <a:r>
              <a:rPr lang="en-US" dirty="0"/>
              <a:t>, </a:t>
            </a:r>
            <a:r>
              <a:rPr lang="en-US" dirty="0" err="1" smtClean="0"/>
              <a:t>insomnia,antiemetic</a:t>
            </a:r>
            <a:r>
              <a:rPr lang="en-US" dirty="0" smtClean="0"/>
              <a:t> </a:t>
            </a:r>
            <a:r>
              <a:rPr lang="en-US" dirty="0"/>
              <a:t>prior to </a:t>
            </a:r>
            <a:r>
              <a:rPr lang="en-US" dirty="0" smtClean="0"/>
              <a:t>chemotherapy.</a:t>
            </a:r>
          </a:p>
          <a:p>
            <a:r>
              <a:rPr lang="en-US" dirty="0" smtClean="0"/>
              <a:t>Can be taken PO, IM, IV</a:t>
            </a:r>
          </a:p>
          <a:p>
            <a:r>
              <a:rPr lang="en-US" dirty="0" smtClean="0"/>
              <a:t>Metabolized by the liver and excreted by the kidneys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Lorazepam</a:t>
            </a:r>
            <a:r>
              <a:rPr lang="en-US" dirty="0" smtClean="0"/>
              <a:t> (</a:t>
            </a:r>
            <a:r>
              <a:rPr lang="en-US" dirty="0" err="1" smtClean="0"/>
              <a:t>Ativan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S/E: </a:t>
            </a:r>
            <a:r>
              <a:rPr lang="en-US" dirty="0" smtClean="0"/>
              <a:t>dizziness, drowsiness, confusion, headache, anxiety tremors, orthostatic hypotension, tachycardia, apnea, cardiac arrest (IV, rapid), blurred vision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CI: pregnancy (</a:t>
            </a:r>
            <a:r>
              <a:rPr lang="en-US" dirty="0" smtClean="0"/>
              <a:t>D), breastfeeding, closed-angle </a:t>
            </a:r>
            <a:r>
              <a:rPr lang="en-US" dirty="0"/>
              <a:t>glaucoma, psychosis, </a:t>
            </a:r>
            <a:r>
              <a:rPr lang="en-US" dirty="0" err="1"/>
              <a:t>hx</a:t>
            </a:r>
            <a:r>
              <a:rPr lang="en-US" dirty="0"/>
              <a:t> of drug abuse, COPD, sleep apnea. </a:t>
            </a: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Lorazepam</a:t>
            </a:r>
            <a:r>
              <a:rPr lang="en-US" dirty="0" smtClean="0"/>
              <a:t> (</a:t>
            </a:r>
            <a:r>
              <a:rPr lang="en-US" dirty="0" err="1" smtClean="0"/>
              <a:t>Ativan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Nursing considerations:</a:t>
            </a:r>
          </a:p>
          <a:p>
            <a:pPr lvl="1"/>
            <a:r>
              <a:rPr lang="en-US" dirty="0" smtClean="0"/>
              <a:t>Assess mental status, blood pressure, hepatic studies.  Also assess for suicidal tendencies.</a:t>
            </a:r>
          </a:p>
          <a:p>
            <a:pPr lvl="1"/>
            <a:r>
              <a:rPr lang="en-US" dirty="0" smtClean="0"/>
              <a:t>Evaluate therapeutic response.</a:t>
            </a:r>
          </a:p>
          <a:p>
            <a:pPr lvl="1"/>
            <a:r>
              <a:rPr lang="en-US" dirty="0" smtClean="0"/>
              <a:t>Educate patient about when to take the drug.  Drug should not be taken for everyday stress or for longer than 4 months.</a:t>
            </a:r>
          </a:p>
          <a:p>
            <a:pPr lvl="1"/>
            <a:r>
              <a:rPr lang="en-US" dirty="0" smtClean="0"/>
              <a:t>Patient should be warned not to discontinue </a:t>
            </a:r>
            <a:r>
              <a:rPr lang="en-US" smtClean="0"/>
              <a:t>use abruptly.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</TotalTime>
  <Words>441</Words>
  <Application>Microsoft Office PowerPoint</Application>
  <PresentationFormat>On-screen Show (4:3)</PresentationFormat>
  <Paragraphs>41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Withdrawal Syndrome</vt:lpstr>
      <vt:lpstr>Withdrawal from Benzodiazepines</vt:lpstr>
      <vt:lpstr>Lorazepam (Ativan)</vt:lpstr>
      <vt:lpstr>Lorazepam (Ativan)</vt:lpstr>
      <vt:lpstr>Lorazepam (Ativan)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Morgan</dc:creator>
  <cp:lastModifiedBy>Morgan</cp:lastModifiedBy>
  <cp:revision>8</cp:revision>
  <dcterms:created xsi:type="dcterms:W3CDTF">2013-01-22T04:42:49Z</dcterms:created>
  <dcterms:modified xsi:type="dcterms:W3CDTF">2013-01-22T23:54:11Z</dcterms:modified>
</cp:coreProperties>
</file>