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61" r:id="rId4"/>
    <p:sldId id="258" r:id="rId5"/>
    <p:sldId id="259" r:id="rId6"/>
    <p:sldId id="263" r:id="rId7"/>
    <p:sldId id="260" r:id="rId8"/>
    <p:sldId id="264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92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FE835E-4967-4473-A39F-6298ABFF92B8}" type="datetimeFigureOut">
              <a:rPr lang="en-US" smtClean="0"/>
              <a:t>9/11/2012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AF16A8-6BD1-4A97-B5D4-E225BB1ADB75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AF16A8-6BD1-4A97-B5D4-E225BB1ADB75}" type="slidenum">
              <a:rPr lang="en-US" smtClean="0"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AF16A8-6BD1-4A97-B5D4-E225BB1ADB75}" type="slidenum">
              <a:rPr lang="en-US" smtClean="0"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AF16A8-6BD1-4A97-B5D4-E225BB1ADB75}" type="slidenum">
              <a:rPr lang="en-US" smtClean="0"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AF16A8-6BD1-4A97-B5D4-E225BB1ADB75}" type="slidenum">
              <a:rPr lang="en-US" smtClean="0"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AF16A8-6BD1-4A97-B5D4-E225BB1ADB75}" type="slidenum">
              <a:rPr lang="en-US" smtClean="0"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AF16A8-6BD1-4A97-B5D4-E225BB1ADB75}" type="slidenum">
              <a:rPr lang="en-US" smtClean="0"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AF16A8-6BD1-4A97-B5D4-E225BB1ADB75}" type="slidenum">
              <a:rPr lang="en-US" smtClean="0"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AF16A8-6BD1-4A97-B5D4-E225BB1ADB75}" type="slidenum">
              <a:rPr lang="en-US" smtClean="0"/>
              <a:t>8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D7FC55-E745-456B-B589-7168B4EA3118}" type="datetimeFigureOut">
              <a:rPr lang="en-US" smtClean="0"/>
              <a:t>9/11/2012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5A574-F9E9-4103-B192-9AF8EA03854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D7FC55-E745-456B-B589-7168B4EA3118}" type="datetimeFigureOut">
              <a:rPr lang="en-US" smtClean="0"/>
              <a:t>9/11/2012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5A574-F9E9-4103-B192-9AF8EA03854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D7FC55-E745-456B-B589-7168B4EA3118}" type="datetimeFigureOut">
              <a:rPr lang="en-US" smtClean="0"/>
              <a:t>9/11/2012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5A574-F9E9-4103-B192-9AF8EA03854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D7FC55-E745-456B-B589-7168B4EA3118}" type="datetimeFigureOut">
              <a:rPr lang="en-US" smtClean="0"/>
              <a:t>9/11/2012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5A574-F9E9-4103-B192-9AF8EA03854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D7FC55-E745-456B-B589-7168B4EA3118}" type="datetimeFigureOut">
              <a:rPr lang="en-US" smtClean="0"/>
              <a:t>9/11/2012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5A574-F9E9-4103-B192-9AF8EA03854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D7FC55-E745-456B-B589-7168B4EA3118}" type="datetimeFigureOut">
              <a:rPr lang="en-US" smtClean="0"/>
              <a:t>9/11/2012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5A574-F9E9-4103-B192-9AF8EA03854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D7FC55-E745-456B-B589-7168B4EA3118}" type="datetimeFigureOut">
              <a:rPr lang="en-US" smtClean="0"/>
              <a:t>9/11/2012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5A574-F9E9-4103-B192-9AF8EA03854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D7FC55-E745-456B-B589-7168B4EA3118}" type="datetimeFigureOut">
              <a:rPr lang="en-US" smtClean="0"/>
              <a:t>9/11/2012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5A574-F9E9-4103-B192-9AF8EA03854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D7FC55-E745-456B-B589-7168B4EA3118}" type="datetimeFigureOut">
              <a:rPr lang="en-US" smtClean="0"/>
              <a:t>9/11/2012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5A574-F9E9-4103-B192-9AF8EA03854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D7FC55-E745-456B-B589-7168B4EA3118}" type="datetimeFigureOut">
              <a:rPr lang="en-US" smtClean="0"/>
              <a:t>9/11/2012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5A574-F9E9-4103-B192-9AF8EA03854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D7FC55-E745-456B-B589-7168B4EA3118}" type="datetimeFigureOut">
              <a:rPr lang="en-US" smtClean="0"/>
              <a:t>9/11/2012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5A574-F9E9-4103-B192-9AF8EA03854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D7FC55-E745-456B-B589-7168B4EA3118}" type="datetimeFigureOut">
              <a:rPr lang="en-US" smtClean="0"/>
              <a:t>9/11/2012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A5A574-F9E9-4103-B192-9AF8EA038540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2822575"/>
          </a:xfrm>
        </p:spPr>
        <p:txBody>
          <a:bodyPr>
            <a:normAutofit/>
          </a:bodyPr>
          <a:lstStyle/>
          <a:p>
            <a:r>
              <a:rPr lang="en-US" sz="8800" dirty="0" smtClean="0"/>
              <a:t>Benzodiazepines</a:t>
            </a:r>
            <a:endParaRPr lang="en-US" sz="8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Benzodiazepines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Courier New" pitchFamily="49" charset="0"/>
              <a:buChar char="o"/>
            </a:pPr>
            <a:r>
              <a:rPr lang="en-US" dirty="0" err="1" smtClean="0"/>
              <a:t>Aprazolam</a:t>
            </a:r>
            <a:endParaRPr lang="en-US" dirty="0" smtClean="0"/>
          </a:p>
          <a:p>
            <a:pPr>
              <a:buFont typeface="Courier New" pitchFamily="49" charset="0"/>
              <a:buChar char="o"/>
            </a:pPr>
            <a:r>
              <a:rPr lang="en-US" dirty="0" err="1" smtClean="0"/>
              <a:t>Diazepan</a:t>
            </a:r>
            <a:r>
              <a:rPr lang="en-US" dirty="0" smtClean="0"/>
              <a:t> (Valium)</a:t>
            </a:r>
          </a:p>
          <a:p>
            <a:pPr>
              <a:buFont typeface="Courier New" pitchFamily="49" charset="0"/>
              <a:buChar char="o"/>
            </a:pPr>
            <a:r>
              <a:rPr lang="en-US" dirty="0" err="1" smtClean="0"/>
              <a:t>Clonazepam</a:t>
            </a:r>
            <a:r>
              <a:rPr lang="en-US" dirty="0" smtClean="0"/>
              <a:t> (</a:t>
            </a:r>
            <a:r>
              <a:rPr lang="en-US" dirty="0" err="1" smtClean="0"/>
              <a:t>Klonopin</a:t>
            </a:r>
            <a:r>
              <a:rPr lang="en-US" dirty="0" smtClean="0"/>
              <a:t>)</a:t>
            </a:r>
          </a:p>
          <a:p>
            <a:pPr>
              <a:buFont typeface="Courier New" pitchFamily="49" charset="0"/>
              <a:buChar char="o"/>
            </a:pPr>
            <a:r>
              <a:rPr lang="en-US" dirty="0" err="1" smtClean="0"/>
              <a:t>Lorazepam</a:t>
            </a:r>
            <a:r>
              <a:rPr lang="en-US" dirty="0" smtClean="0"/>
              <a:t> (</a:t>
            </a:r>
            <a:r>
              <a:rPr lang="en-US" dirty="0" err="1" smtClean="0"/>
              <a:t>Ativan</a:t>
            </a:r>
            <a:r>
              <a:rPr lang="en-US" dirty="0" smtClean="0"/>
              <a:t>)</a:t>
            </a:r>
          </a:p>
          <a:p>
            <a:pPr>
              <a:buFont typeface="Courier New" pitchFamily="49" charset="0"/>
              <a:buChar char="o"/>
            </a:pPr>
            <a:r>
              <a:rPr lang="en-US" dirty="0" err="1" smtClean="0"/>
              <a:t>Temezepam</a:t>
            </a:r>
            <a:r>
              <a:rPr lang="en-US" dirty="0" smtClean="0"/>
              <a:t> (</a:t>
            </a:r>
            <a:r>
              <a:rPr lang="en-US" dirty="0" err="1" smtClean="0"/>
              <a:t>Restoril</a:t>
            </a:r>
            <a:r>
              <a:rPr lang="en-US" dirty="0" smtClean="0"/>
              <a:t>)</a:t>
            </a:r>
          </a:p>
          <a:p>
            <a:pPr>
              <a:buFont typeface="Courier New" pitchFamily="49" charset="0"/>
              <a:buChar char="o"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Benzoiazepines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US" dirty="0" smtClean="0"/>
              <a:t>Action</a:t>
            </a:r>
          </a:p>
          <a:p>
            <a:pPr lvl="3">
              <a:buFont typeface="Courier New" pitchFamily="49" charset="0"/>
              <a:buChar char="o"/>
            </a:pPr>
            <a:r>
              <a:rPr lang="en-US" dirty="0" smtClean="0"/>
              <a:t>Affects the CNS at many levels to produce </a:t>
            </a:r>
            <a:r>
              <a:rPr lang="en-US" dirty="0" err="1" smtClean="0"/>
              <a:t>anxiolytic</a:t>
            </a:r>
            <a:r>
              <a:rPr lang="en-US" dirty="0" smtClean="0"/>
              <a:t>  effect</a:t>
            </a:r>
          </a:p>
          <a:p>
            <a:pPr lvl="3">
              <a:buFont typeface="Courier New" pitchFamily="49" charset="0"/>
              <a:buChar char="o"/>
            </a:pPr>
            <a:r>
              <a:rPr lang="en-US" dirty="0" smtClean="0"/>
              <a:t>Many produce CNS depression</a:t>
            </a:r>
          </a:p>
          <a:p>
            <a:pPr lvl="3">
              <a:buFont typeface="Courier New" pitchFamily="49" charset="0"/>
              <a:buChar char="o"/>
            </a:pPr>
            <a:r>
              <a:rPr lang="en-US" dirty="0" smtClean="0"/>
              <a:t>Effects many mediated by GABA ( inhibitory neurotransmitter)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Benzodiazepines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Font typeface="Wingdings" pitchFamily="2" charset="2"/>
              <a:buChar char="Ø"/>
            </a:pPr>
            <a:r>
              <a:rPr lang="en-US" sz="4000" dirty="0" smtClean="0"/>
              <a:t>Therapeutic/ Pharmacologic Class</a:t>
            </a:r>
          </a:p>
          <a:p>
            <a:pPr>
              <a:buNone/>
            </a:pPr>
            <a:r>
              <a:rPr lang="en-US" dirty="0" smtClean="0"/>
              <a:t>		</a:t>
            </a:r>
            <a:r>
              <a:rPr lang="en-US" dirty="0" err="1" smtClean="0"/>
              <a:t>Antianxiety</a:t>
            </a:r>
            <a:r>
              <a:rPr lang="en-US" dirty="0" smtClean="0"/>
              <a:t> agent </a:t>
            </a:r>
          </a:p>
          <a:p>
            <a:pPr>
              <a:buNone/>
            </a:pPr>
            <a:r>
              <a:rPr lang="en-US" dirty="0" smtClean="0"/>
              <a:t>		</a:t>
            </a:r>
            <a:r>
              <a:rPr lang="en-US" dirty="0" smtClean="0"/>
              <a:t> anticonvulsants</a:t>
            </a:r>
            <a:endParaRPr lang="en-US" dirty="0" smtClean="0"/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	sedative-hypnotic agent/</a:t>
            </a:r>
            <a:r>
              <a:rPr lang="en-US" dirty="0" err="1" smtClean="0"/>
              <a:t>benodiazepine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	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	</a:t>
            </a:r>
          </a:p>
          <a:p>
            <a:pPr>
              <a:buNone/>
            </a:pPr>
            <a:r>
              <a:rPr lang="en-US" dirty="0"/>
              <a:t>	</a:t>
            </a:r>
            <a:endParaRPr lang="en-US" dirty="0" smtClean="0"/>
          </a:p>
          <a:p>
            <a:pPr>
              <a:buNone/>
            </a:pPr>
            <a:r>
              <a:rPr lang="en-US" dirty="0"/>
              <a:t>	</a:t>
            </a:r>
            <a:endParaRPr lang="en-US" dirty="0" smtClean="0"/>
          </a:p>
          <a:p>
            <a:pPr>
              <a:buNone/>
            </a:pPr>
            <a:r>
              <a:rPr lang="en-US" dirty="0"/>
              <a:t>	</a:t>
            </a:r>
            <a:endParaRPr lang="en-US" dirty="0" smtClean="0"/>
          </a:p>
          <a:p>
            <a:pPr>
              <a:buNone/>
            </a:pPr>
            <a:r>
              <a:rPr lang="en-US" dirty="0"/>
              <a:t>	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Benodiazepines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US" sz="4000" dirty="0" smtClean="0"/>
              <a:t>Indications </a:t>
            </a:r>
          </a:p>
          <a:p>
            <a:pPr lvl="2">
              <a:buFont typeface="Courier New" pitchFamily="49" charset="0"/>
              <a:buChar char="o"/>
            </a:pPr>
            <a:r>
              <a:rPr lang="en-US" dirty="0" smtClean="0"/>
              <a:t>Drug of choice to treat insomnia and anxiety</a:t>
            </a:r>
          </a:p>
          <a:p>
            <a:pPr lvl="2">
              <a:buFont typeface="Courier New" pitchFamily="49" charset="0"/>
              <a:buChar char="o"/>
            </a:pPr>
            <a:r>
              <a:rPr lang="en-US" dirty="0" smtClean="0"/>
              <a:t>Used to manage seizure disorders, muscle spasm, panic disorder, and withdrawal from alcohol</a:t>
            </a:r>
          </a:p>
          <a:p>
            <a:pPr lvl="2">
              <a:buFont typeface="Courier New" pitchFamily="49" charset="0"/>
              <a:buChar char="o"/>
            </a:pPr>
            <a:r>
              <a:rPr lang="en-US" dirty="0" smtClean="0"/>
              <a:t>Safer than general CNS depressants</a:t>
            </a:r>
          </a:p>
          <a:p>
            <a:pPr lvl="2">
              <a:buFont typeface="Courier New" pitchFamily="49" charset="0"/>
              <a:buChar char="o"/>
            </a:pPr>
            <a:r>
              <a:rPr lang="en-US" dirty="0" smtClean="0"/>
              <a:t>Lower potential for abuse</a:t>
            </a:r>
          </a:p>
          <a:p>
            <a:pPr>
              <a:buFont typeface="Courier New" pitchFamily="49" charset="0"/>
              <a:buChar char="o"/>
            </a:pP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Benzodiazepines</a:t>
            </a:r>
            <a:br>
              <a:rPr lang="en-US" dirty="0" smtClean="0"/>
            </a:br>
            <a:r>
              <a:rPr lang="en-US" dirty="0" smtClean="0"/>
              <a:t>Adverse Reactions/Side Effect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US" dirty="0" smtClean="0"/>
              <a:t>CNS 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lvl="1">
              <a:buFont typeface="Courier New" pitchFamily="49" charset="0"/>
              <a:buChar char="o"/>
            </a:pPr>
            <a:r>
              <a:rPr lang="en-US" dirty="0" smtClean="0"/>
              <a:t>Dizziness</a:t>
            </a:r>
          </a:p>
          <a:p>
            <a:pPr lvl="1">
              <a:buFont typeface="Courier New" pitchFamily="49" charset="0"/>
              <a:buChar char="o"/>
            </a:pPr>
            <a:r>
              <a:rPr lang="en-US" dirty="0" smtClean="0"/>
              <a:t>Drowsiness</a:t>
            </a:r>
          </a:p>
          <a:p>
            <a:pPr lvl="1">
              <a:buFont typeface="Courier New" pitchFamily="49" charset="0"/>
              <a:buChar char="o"/>
            </a:pPr>
            <a:r>
              <a:rPr lang="en-US" dirty="0" smtClean="0"/>
              <a:t>Lethargy</a:t>
            </a:r>
          </a:p>
          <a:p>
            <a:pPr lvl="1">
              <a:buFont typeface="Courier New" pitchFamily="49" charset="0"/>
              <a:buChar char="o"/>
            </a:pPr>
            <a:r>
              <a:rPr lang="en-US" dirty="0" smtClean="0"/>
              <a:t>Confusion</a:t>
            </a:r>
          </a:p>
          <a:p>
            <a:pPr lvl="1">
              <a:buFont typeface="Courier New" pitchFamily="49" charset="0"/>
              <a:buChar char="o"/>
            </a:pPr>
            <a:r>
              <a:rPr lang="en-US" dirty="0" smtClean="0"/>
              <a:t>Headache</a:t>
            </a:r>
          </a:p>
          <a:p>
            <a:pPr lvl="1">
              <a:buFont typeface="Courier New" pitchFamily="49" charset="0"/>
              <a:buChar char="o"/>
            </a:pPr>
            <a:r>
              <a:rPr lang="en-US" dirty="0" smtClean="0"/>
              <a:t>Mental depression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US" dirty="0" smtClean="0"/>
              <a:t>EENT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lvl="1">
              <a:buFont typeface="Courier New" pitchFamily="49" charset="0"/>
              <a:buChar char="o"/>
            </a:pPr>
            <a:r>
              <a:rPr lang="en-US" dirty="0" smtClean="0"/>
              <a:t>Blurred vision </a:t>
            </a:r>
          </a:p>
          <a:p>
            <a:pPr lvl="1">
              <a:buFont typeface="Wingdings" pitchFamily="2" charset="2"/>
              <a:buChar char="Ø"/>
            </a:pPr>
            <a:endParaRPr lang="en-US" dirty="0" smtClean="0"/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GI</a:t>
            </a:r>
          </a:p>
          <a:p>
            <a:pPr lvl="1">
              <a:buFont typeface="Courier New" pitchFamily="49" charset="0"/>
              <a:buChar char="o"/>
            </a:pPr>
            <a:r>
              <a:rPr lang="en-US" dirty="0" smtClean="0"/>
              <a:t>Constipation </a:t>
            </a:r>
          </a:p>
          <a:p>
            <a:pPr lvl="1">
              <a:buFont typeface="Courier New" pitchFamily="49" charset="0"/>
              <a:buChar char="o"/>
            </a:pPr>
            <a:r>
              <a:rPr lang="en-US" dirty="0" smtClean="0"/>
              <a:t>Diarrhea</a:t>
            </a:r>
          </a:p>
          <a:p>
            <a:pPr lvl="1">
              <a:buFont typeface="Courier New" pitchFamily="49" charset="0"/>
              <a:buChar char="o"/>
            </a:pPr>
            <a:r>
              <a:rPr lang="en-US" dirty="0" smtClean="0"/>
              <a:t>Nausea</a:t>
            </a:r>
          </a:p>
          <a:p>
            <a:pPr lvl="1">
              <a:buFont typeface="Courier New" pitchFamily="49" charset="0"/>
              <a:buChar char="o"/>
            </a:pPr>
            <a:r>
              <a:rPr lang="en-US" dirty="0" smtClean="0"/>
              <a:t>vomiting</a:t>
            </a:r>
          </a:p>
          <a:p>
            <a:pPr>
              <a:buFont typeface="Courier New" pitchFamily="49" charset="0"/>
              <a:buChar char="o"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Benodiazepines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en-US" sz="4000" dirty="0" smtClean="0"/>
              <a:t>Toxicity</a:t>
            </a:r>
          </a:p>
          <a:p>
            <a:pPr lvl="1">
              <a:buNone/>
            </a:pPr>
            <a:r>
              <a:rPr lang="en-US" dirty="0" smtClean="0"/>
              <a:t>Excessive sedation</a:t>
            </a:r>
          </a:p>
          <a:p>
            <a:pPr>
              <a:buNone/>
            </a:pPr>
            <a:r>
              <a:rPr lang="en-US" sz="4000" dirty="0"/>
              <a:t>	</a:t>
            </a:r>
            <a:r>
              <a:rPr lang="en-US" dirty="0" smtClean="0"/>
              <a:t>Respiratory depression</a:t>
            </a:r>
          </a:p>
          <a:p>
            <a:pPr>
              <a:buNone/>
            </a:pPr>
            <a:r>
              <a:rPr lang="en-US" sz="4000" dirty="0"/>
              <a:t>	</a:t>
            </a:r>
            <a:r>
              <a:rPr lang="en-US" dirty="0" smtClean="0"/>
              <a:t>Coma</a:t>
            </a:r>
          </a:p>
          <a:p>
            <a:pPr>
              <a:buNone/>
            </a:pPr>
            <a:r>
              <a:rPr lang="en-US" sz="4000" dirty="0" smtClean="0"/>
              <a:t>Antidote: </a:t>
            </a:r>
            <a:r>
              <a:rPr lang="en-US" sz="4000" dirty="0" err="1" smtClean="0"/>
              <a:t>Flumezenil</a:t>
            </a:r>
            <a:r>
              <a:rPr lang="en-US" sz="4000" dirty="0" smtClean="0"/>
              <a:t> (</a:t>
            </a:r>
            <a:r>
              <a:rPr lang="en-US" sz="4000" dirty="0" err="1" smtClean="0"/>
              <a:t>Romazicon</a:t>
            </a:r>
            <a:r>
              <a:rPr lang="en-US" sz="4000" dirty="0" smtClean="0"/>
              <a:t>)</a:t>
            </a:r>
            <a:endParaRPr lang="en-US" sz="4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Benzodiazepines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US" dirty="0" smtClean="0"/>
              <a:t>Client education</a:t>
            </a:r>
          </a:p>
          <a:p>
            <a:pPr lvl="2">
              <a:buFont typeface="Courier New" pitchFamily="49" charset="0"/>
              <a:buChar char="o"/>
            </a:pPr>
            <a:r>
              <a:rPr lang="en-US" dirty="0" smtClean="0"/>
              <a:t>Take medication exactly as directed</a:t>
            </a:r>
          </a:p>
          <a:p>
            <a:pPr lvl="2">
              <a:buFont typeface="Courier New" pitchFamily="49" charset="0"/>
              <a:buChar char="o"/>
            </a:pPr>
            <a:r>
              <a:rPr lang="en-US" dirty="0" smtClean="0"/>
              <a:t>May cause drowsiness or dizziness</a:t>
            </a:r>
          </a:p>
          <a:p>
            <a:pPr lvl="2">
              <a:buFont typeface="Courier New" pitchFamily="49" charset="0"/>
              <a:buChar char="o"/>
            </a:pPr>
            <a:r>
              <a:rPr lang="en-US" dirty="0" smtClean="0"/>
              <a:t>Avoid drinking grapefruit juice </a:t>
            </a:r>
          </a:p>
          <a:p>
            <a:pPr lvl="2">
              <a:buFont typeface="Courier New" pitchFamily="49" charset="0"/>
              <a:buChar char="o"/>
            </a:pPr>
            <a:r>
              <a:rPr lang="en-US" dirty="0" smtClean="0"/>
              <a:t>Avoid the use of alcohol or other CNS depressants 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140</Words>
  <Application>Microsoft Office PowerPoint</Application>
  <PresentationFormat>On-screen Show (4:3)</PresentationFormat>
  <Paragraphs>66</Paragraphs>
  <Slides>8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Benzodiazepines</vt:lpstr>
      <vt:lpstr> Benzodiazepines</vt:lpstr>
      <vt:lpstr>Benzoiazepines</vt:lpstr>
      <vt:lpstr>Benzodiazepines</vt:lpstr>
      <vt:lpstr>Benodiazepines</vt:lpstr>
      <vt:lpstr>Benzodiazepines Adverse Reactions/Side Effect</vt:lpstr>
      <vt:lpstr>Benodiazepines</vt:lpstr>
      <vt:lpstr>Benzodiazepines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Benzodiazepines</dc:title>
  <dc:creator>Flowers</dc:creator>
  <cp:lastModifiedBy>Flowers</cp:lastModifiedBy>
  <cp:revision>5</cp:revision>
  <dcterms:created xsi:type="dcterms:W3CDTF">2012-09-11T15:15:05Z</dcterms:created>
  <dcterms:modified xsi:type="dcterms:W3CDTF">2012-09-11T16:03:41Z</dcterms:modified>
</cp:coreProperties>
</file>