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1"/>
  </p:notesMasterIdLst>
  <p:sldIdLst>
    <p:sldId id="265" r:id="rId2"/>
    <p:sldId id="264" r:id="rId3"/>
    <p:sldId id="257" r:id="rId4"/>
    <p:sldId id="258" r:id="rId5"/>
    <p:sldId id="259" r:id="rId6"/>
    <p:sldId id="260" r:id="rId7"/>
    <p:sldId id="261" r:id="rId8"/>
    <p:sldId id="262" r:id="rId9"/>
    <p:sldId id="263"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79" d="100"/>
          <a:sy n="79" d="100"/>
        </p:scale>
        <p:origin x="-984" y="-10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notesMaster" Target="notesMasters/notesMaster1.xml"/><Relationship Id="rId12" Type="http://schemas.openxmlformats.org/officeDocument/2006/relationships/printerSettings" Target="printerSettings/printerSettings1.bin"/><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512EAB8-6F39-444E-99FB-2DBA3A8777B4}" type="datetimeFigureOut">
              <a:rPr lang="en-US" smtClean="0"/>
              <a:t>6/28/12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796D16D-FEDA-0647-9061-44BF6DF93B94}" type="slidenum">
              <a:rPr lang="en-US" smtClean="0"/>
              <a:t>‹#›</a:t>
            </a:fld>
            <a:endParaRPr lang="en-US"/>
          </a:p>
        </p:txBody>
      </p:sp>
    </p:spTree>
    <p:extLst>
      <p:ext uri="{BB962C8B-B14F-4D97-AF65-F5344CB8AC3E}">
        <p14:creationId xmlns:p14="http://schemas.microsoft.com/office/powerpoint/2010/main" val="124974823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For example, if you are interested</a:t>
            </a:r>
            <a:r>
              <a:rPr lang="en-US" baseline="0" dirty="0" smtClean="0"/>
              <a:t> in mountain climbing you would not move to Chicago. Also, if you like to keep your belongings tidy, then you would not want to live somewhere dirty. Another example could be an American citizen learning to speak Chinese; this person would be likely to move to China than to Japan. </a:t>
            </a:r>
            <a:endParaRPr lang="en-US" dirty="0"/>
          </a:p>
        </p:txBody>
      </p:sp>
      <p:sp>
        <p:nvSpPr>
          <p:cNvPr id="4" name="Slide Number Placeholder 3"/>
          <p:cNvSpPr>
            <a:spLocks noGrp="1"/>
          </p:cNvSpPr>
          <p:nvPr>
            <p:ph type="sldNum" sz="quarter" idx="10"/>
          </p:nvPr>
        </p:nvSpPr>
        <p:spPr/>
        <p:txBody>
          <a:bodyPr/>
          <a:lstStyle/>
          <a:p>
            <a:fld id="{E796D16D-FEDA-0647-9061-44BF6DF93B94}" type="slidenum">
              <a:rPr lang="en-US" smtClean="0"/>
              <a:t>3</a:t>
            </a:fld>
            <a:endParaRPr lang="en-US"/>
          </a:p>
        </p:txBody>
      </p:sp>
    </p:spTree>
    <p:extLst>
      <p:ext uri="{BB962C8B-B14F-4D97-AF65-F5344CB8AC3E}">
        <p14:creationId xmlns:p14="http://schemas.microsoft.com/office/powerpoint/2010/main" val="40432989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latin typeface="+mn-lt"/>
                <a:ea typeface="+mn-ea"/>
                <a:cs typeface="+mn-cs"/>
              </a:rPr>
              <a:t>This is something that most people do on an almost daily basis. It is good to be in check with your</a:t>
            </a:r>
            <a:r>
              <a:rPr lang="en-US" sz="1200" kern="1200" baseline="0" dirty="0" smtClean="0">
                <a:solidFill>
                  <a:schemeClr val="tx1"/>
                </a:solidFill>
                <a:latin typeface="+mn-lt"/>
                <a:ea typeface="+mn-ea"/>
                <a:cs typeface="+mn-cs"/>
              </a:rPr>
              <a:t> progress/success in life; however, you should not compare yourself in a negative light so much so that you become down on yourself. Someone will always be better than you at something, but you will also always be better than someone else at something different. You cannot be perfect, but this assumption states that we do analyze how competent we are as humans. </a:t>
            </a:r>
            <a:r>
              <a:rPr lang="en-US" sz="1200" kern="1200" dirty="0" smtClean="0">
                <a:solidFill>
                  <a:schemeClr val="tx1"/>
                </a:solidFill>
                <a:latin typeface="+mn-lt"/>
                <a:ea typeface="+mn-ea"/>
                <a:cs typeface="+mn-cs"/>
              </a:rPr>
              <a:t>According</a:t>
            </a:r>
            <a:r>
              <a:rPr lang="en-US" sz="1200" kern="1200" baseline="0" dirty="0" smtClean="0">
                <a:solidFill>
                  <a:schemeClr val="tx1"/>
                </a:solidFill>
                <a:latin typeface="+mn-lt"/>
                <a:ea typeface="+mn-ea"/>
                <a:cs typeface="+mn-cs"/>
              </a:rPr>
              <a:t> to “Competencies” (</a:t>
            </a:r>
            <a:r>
              <a:rPr lang="en-US" sz="1200" kern="1200" baseline="0" dirty="0" err="1" smtClean="0">
                <a:solidFill>
                  <a:schemeClr val="tx1"/>
                </a:solidFill>
                <a:latin typeface="+mn-lt"/>
                <a:ea typeface="+mn-ea"/>
                <a:cs typeface="+mn-cs"/>
              </a:rPr>
              <a:t>n.d.</a:t>
            </a:r>
            <a:r>
              <a:rPr lang="en-US" sz="1200" kern="1200" baseline="0" dirty="0" smtClean="0">
                <a:solidFill>
                  <a:schemeClr val="tx1"/>
                </a:solidFill>
                <a:latin typeface="+mn-lt"/>
                <a:ea typeface="+mn-ea"/>
                <a:cs typeface="+mn-cs"/>
              </a:rPr>
              <a:t>), c</a:t>
            </a:r>
            <a:r>
              <a:rPr lang="en-US" sz="1200" kern="1200" dirty="0" smtClean="0">
                <a:solidFill>
                  <a:schemeClr val="tx1"/>
                </a:solidFill>
                <a:latin typeface="+mn-lt"/>
                <a:ea typeface="+mn-ea"/>
                <a:cs typeface="+mn-cs"/>
              </a:rPr>
              <a:t>ompetencies are identified behaviors, knowledge, skills, and abilities.</a:t>
            </a:r>
            <a:endParaRPr lang="en-US" dirty="0"/>
          </a:p>
        </p:txBody>
      </p:sp>
      <p:sp>
        <p:nvSpPr>
          <p:cNvPr id="4" name="Slide Number Placeholder 3"/>
          <p:cNvSpPr>
            <a:spLocks noGrp="1"/>
          </p:cNvSpPr>
          <p:nvPr>
            <p:ph type="sldNum" sz="quarter" idx="10"/>
          </p:nvPr>
        </p:nvSpPr>
        <p:spPr/>
        <p:txBody>
          <a:bodyPr/>
          <a:lstStyle/>
          <a:p>
            <a:fld id="{E796D16D-FEDA-0647-9061-44BF6DF93B94}" type="slidenum">
              <a:rPr lang="en-US" smtClean="0"/>
              <a:t>4</a:t>
            </a:fld>
            <a:endParaRPr lang="en-US"/>
          </a:p>
        </p:txBody>
      </p:sp>
    </p:spTree>
    <p:extLst>
      <p:ext uri="{BB962C8B-B14F-4D97-AF65-F5344CB8AC3E}">
        <p14:creationId xmlns:p14="http://schemas.microsoft.com/office/powerpoint/2010/main" val="30192883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main reason Nola Pender developed the</a:t>
            </a:r>
            <a:r>
              <a:rPr lang="en-US" baseline="0" dirty="0" smtClean="0"/>
              <a:t> Health Promotion Model was because she noticed that healthcare providers focused on treating problems after they arose instead of teaching people how to prevent these problems. She also recognized that most previous health guidelines focused on the “can’t”. This assumption is saying that people like to see improvements being made in their life. It also says that people want to gradually incorporate the changes that have to made in order to make a positive difference in their life. </a:t>
            </a:r>
            <a:endParaRPr lang="en-US" dirty="0"/>
          </a:p>
        </p:txBody>
      </p:sp>
      <p:sp>
        <p:nvSpPr>
          <p:cNvPr id="4" name="Slide Number Placeholder 3"/>
          <p:cNvSpPr>
            <a:spLocks noGrp="1"/>
          </p:cNvSpPr>
          <p:nvPr>
            <p:ph type="sldNum" sz="quarter" idx="10"/>
          </p:nvPr>
        </p:nvSpPr>
        <p:spPr/>
        <p:txBody>
          <a:bodyPr/>
          <a:lstStyle/>
          <a:p>
            <a:fld id="{E796D16D-FEDA-0647-9061-44BF6DF93B94}" type="slidenum">
              <a:rPr lang="en-US" smtClean="0"/>
              <a:t>5</a:t>
            </a:fld>
            <a:endParaRPr lang="en-US"/>
          </a:p>
        </p:txBody>
      </p:sp>
    </p:spTree>
    <p:extLst>
      <p:ext uri="{BB962C8B-B14F-4D97-AF65-F5344CB8AC3E}">
        <p14:creationId xmlns:p14="http://schemas.microsoft.com/office/powerpoint/2010/main" val="14513724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a:t>
            </a:r>
            <a:r>
              <a:rPr lang="en-US" baseline="0" dirty="0" smtClean="0"/>
              <a:t> general, people enjoy feeling like they are in control of their lives. When someone is trying to improve their health, people often choose diets and exercise programs that they believe they can handle. Even when people choose to have a trainer help them, the person has to actively seek someone to help them as well as a gym to attend. </a:t>
            </a:r>
            <a:endParaRPr lang="en-US" dirty="0"/>
          </a:p>
        </p:txBody>
      </p:sp>
      <p:sp>
        <p:nvSpPr>
          <p:cNvPr id="4" name="Slide Number Placeholder 3"/>
          <p:cNvSpPr>
            <a:spLocks noGrp="1"/>
          </p:cNvSpPr>
          <p:nvPr>
            <p:ph type="sldNum" sz="quarter" idx="10"/>
          </p:nvPr>
        </p:nvSpPr>
        <p:spPr/>
        <p:txBody>
          <a:bodyPr/>
          <a:lstStyle/>
          <a:p>
            <a:fld id="{E796D16D-FEDA-0647-9061-44BF6DF93B94}" type="slidenum">
              <a:rPr lang="en-US" smtClean="0"/>
              <a:t>6</a:t>
            </a:fld>
            <a:endParaRPr lang="en-US"/>
          </a:p>
        </p:txBody>
      </p:sp>
    </p:spTree>
    <p:extLst>
      <p:ext uri="{BB962C8B-B14F-4D97-AF65-F5344CB8AC3E}">
        <p14:creationId xmlns:p14="http://schemas.microsoft.com/office/powerpoint/2010/main" val="36800768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One example</a:t>
            </a:r>
            <a:r>
              <a:rPr lang="en-US" baseline="0" dirty="0" smtClean="0"/>
              <a:t> of this could be the destruction of forests to expand urbanization. If there is decreased parks and land to play on when children are young, they will most likely spend more time indoors. This can lead to decreased amount of Vitamin D and obesity. Of course you could argue that gyms, hospitals, and health food stores can be built in the cities.</a:t>
            </a:r>
            <a:endParaRPr lang="en-US" dirty="0"/>
          </a:p>
        </p:txBody>
      </p:sp>
      <p:sp>
        <p:nvSpPr>
          <p:cNvPr id="4" name="Slide Number Placeholder 3"/>
          <p:cNvSpPr>
            <a:spLocks noGrp="1"/>
          </p:cNvSpPr>
          <p:nvPr>
            <p:ph type="sldNum" sz="quarter" idx="10"/>
          </p:nvPr>
        </p:nvSpPr>
        <p:spPr/>
        <p:txBody>
          <a:bodyPr/>
          <a:lstStyle/>
          <a:p>
            <a:fld id="{E796D16D-FEDA-0647-9061-44BF6DF93B94}" type="slidenum">
              <a:rPr lang="en-US" smtClean="0"/>
              <a:t>7</a:t>
            </a:fld>
            <a:endParaRPr lang="en-US"/>
          </a:p>
        </p:txBody>
      </p:sp>
    </p:spTree>
    <p:extLst>
      <p:ext uri="{BB962C8B-B14F-4D97-AF65-F5344CB8AC3E}">
        <p14:creationId xmlns:p14="http://schemas.microsoft.com/office/powerpoint/2010/main" val="25982989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latin typeface="+mn-lt"/>
                <a:ea typeface="+mn-ea"/>
                <a:cs typeface="+mn-cs"/>
              </a:rPr>
              <a:t>Interpersonal influences include: norms (expectations of significant others), social support (instrumental and emotional encouragement) and modeling (vicarious learning through observing others engaged in a particular behavior)</a:t>
            </a:r>
            <a:r>
              <a:rPr lang="en-US" sz="1200" kern="1200" baseline="0" dirty="0" smtClean="0">
                <a:solidFill>
                  <a:schemeClr val="tx1"/>
                </a:solidFill>
                <a:latin typeface="+mn-lt"/>
                <a:ea typeface="+mn-ea"/>
                <a:cs typeface="+mn-cs"/>
              </a:rPr>
              <a:t> and p</a:t>
            </a:r>
            <a:r>
              <a:rPr lang="en-US" sz="1200" kern="1200" dirty="0" smtClean="0">
                <a:solidFill>
                  <a:schemeClr val="tx1"/>
                </a:solidFill>
                <a:latin typeface="+mn-lt"/>
                <a:ea typeface="+mn-ea"/>
                <a:cs typeface="+mn-cs"/>
              </a:rPr>
              <a:t>rimary sources of interpersonal influences are families, peers, and healthcare providers (</a:t>
            </a:r>
            <a:r>
              <a:rPr lang="en-US" sz="1200" i="1" kern="1200" dirty="0" smtClean="0">
                <a:solidFill>
                  <a:schemeClr val="tx1"/>
                </a:solidFill>
                <a:effectLst/>
                <a:latin typeface="+mn-lt"/>
                <a:ea typeface="+mn-ea"/>
                <a:cs typeface="+mn-cs"/>
              </a:rPr>
              <a:t>Health promotion model</a:t>
            </a:r>
            <a:r>
              <a:rPr lang="en-US" sz="1200" i="0" kern="1200" dirty="0" smtClean="0">
                <a:solidFill>
                  <a:schemeClr val="tx1"/>
                </a:solidFill>
                <a:effectLst/>
                <a:latin typeface="+mn-lt"/>
                <a:ea typeface="+mn-ea"/>
                <a:cs typeface="+mn-cs"/>
              </a:rPr>
              <a:t>,</a:t>
            </a:r>
            <a:r>
              <a:rPr lang="en-US" sz="1200" i="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2012, January 31</a:t>
            </a:r>
            <a:r>
              <a:rPr lang="en-US" sz="1200" kern="1200" dirty="0" smtClean="0">
                <a:solidFill>
                  <a:schemeClr val="tx1"/>
                </a:solidFill>
                <a:latin typeface="+mn-lt"/>
                <a:ea typeface="+mn-ea"/>
                <a:cs typeface="+mn-cs"/>
              </a:rPr>
              <a:t>). </a:t>
            </a:r>
            <a:r>
              <a:rPr lang="en-US" dirty="0" smtClean="0"/>
              <a:t>The</a:t>
            </a:r>
            <a:r>
              <a:rPr lang="en-US" baseline="0" dirty="0" smtClean="0"/>
              <a:t> interpersonal environment can include being kind to the patient and going out of your way to help him or her. Even if it is something as simple as getting a hot towel or an ice pack, the patient may remember the action for the remainder of his or her life. By focusing on generating a positive attitude about the reputation of nurses, Nola Pender was working towards increasing people’s health. This is true because if nursing is seen in a positive light, then more nurses will be needed and more care can be given. </a:t>
            </a:r>
            <a:endParaRPr lang="en-US" dirty="0"/>
          </a:p>
        </p:txBody>
      </p:sp>
      <p:sp>
        <p:nvSpPr>
          <p:cNvPr id="4" name="Slide Number Placeholder 3"/>
          <p:cNvSpPr>
            <a:spLocks noGrp="1"/>
          </p:cNvSpPr>
          <p:nvPr>
            <p:ph type="sldNum" sz="quarter" idx="10"/>
          </p:nvPr>
        </p:nvSpPr>
        <p:spPr/>
        <p:txBody>
          <a:bodyPr/>
          <a:lstStyle/>
          <a:p>
            <a:fld id="{E796D16D-FEDA-0647-9061-44BF6DF93B94}" type="slidenum">
              <a:rPr lang="en-US" smtClean="0"/>
              <a:t>8</a:t>
            </a:fld>
            <a:endParaRPr lang="en-US"/>
          </a:p>
        </p:txBody>
      </p:sp>
    </p:spTree>
    <p:extLst>
      <p:ext uri="{BB962C8B-B14F-4D97-AF65-F5344CB8AC3E}">
        <p14:creationId xmlns:p14="http://schemas.microsoft.com/office/powerpoint/2010/main" val="34131954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If you want to change the</a:t>
            </a:r>
            <a:r>
              <a:rPr lang="en-US" baseline="0" dirty="0" smtClean="0"/>
              <a:t> elements of your life then it makes sense that you would most likely need to change your surroundings. For example, if you are experiencing depression, then you may want to find optimistic friends to help you be happy </a:t>
            </a:r>
            <a:r>
              <a:rPr lang="en-US" baseline="0" smtClean="0"/>
              <a:t>and positive. </a:t>
            </a:r>
            <a:endParaRPr lang="en-US" dirty="0"/>
          </a:p>
        </p:txBody>
      </p:sp>
      <p:sp>
        <p:nvSpPr>
          <p:cNvPr id="4" name="Slide Number Placeholder 3"/>
          <p:cNvSpPr>
            <a:spLocks noGrp="1"/>
          </p:cNvSpPr>
          <p:nvPr>
            <p:ph type="sldNum" sz="quarter" idx="10"/>
          </p:nvPr>
        </p:nvSpPr>
        <p:spPr/>
        <p:txBody>
          <a:bodyPr/>
          <a:lstStyle/>
          <a:p>
            <a:fld id="{E796D16D-FEDA-0647-9061-44BF6DF93B94}" type="slidenum">
              <a:rPr lang="en-US" smtClean="0"/>
              <a:t>9</a:t>
            </a:fld>
            <a:endParaRPr lang="en-US"/>
          </a:p>
        </p:txBody>
      </p:sp>
    </p:spTree>
    <p:extLst>
      <p:ext uri="{BB962C8B-B14F-4D97-AF65-F5344CB8AC3E}">
        <p14:creationId xmlns:p14="http://schemas.microsoft.com/office/powerpoint/2010/main" val="3058573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A9EEC3B-9DC9-B840-BBF7-1EBCD9DF42A5}" type="datetimeFigureOut">
              <a:rPr lang="en-US" smtClean="0"/>
              <a:t>6/28/12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68EC61-17C1-024F-9DA9-A3B2BE82F186}" type="slidenum">
              <a:rPr lang="en-US" smtClean="0"/>
              <a:t>‹#›</a:t>
            </a:fld>
            <a:endParaRPr lang="en-US"/>
          </a:p>
        </p:txBody>
      </p:sp>
    </p:spTree>
    <p:extLst>
      <p:ext uri="{BB962C8B-B14F-4D97-AF65-F5344CB8AC3E}">
        <p14:creationId xmlns:p14="http://schemas.microsoft.com/office/powerpoint/2010/main" val="1805086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A9EEC3B-9DC9-B840-BBF7-1EBCD9DF42A5}" type="datetimeFigureOut">
              <a:rPr lang="en-US" smtClean="0"/>
              <a:t>6/28/12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68EC61-17C1-024F-9DA9-A3B2BE82F186}" type="slidenum">
              <a:rPr lang="en-US" smtClean="0"/>
              <a:t>‹#›</a:t>
            </a:fld>
            <a:endParaRPr lang="en-US"/>
          </a:p>
        </p:txBody>
      </p:sp>
    </p:spTree>
    <p:extLst>
      <p:ext uri="{BB962C8B-B14F-4D97-AF65-F5344CB8AC3E}">
        <p14:creationId xmlns:p14="http://schemas.microsoft.com/office/powerpoint/2010/main" val="32607806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A9EEC3B-9DC9-B840-BBF7-1EBCD9DF42A5}" type="datetimeFigureOut">
              <a:rPr lang="en-US" smtClean="0"/>
              <a:t>6/28/12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68EC61-17C1-024F-9DA9-A3B2BE82F186}" type="slidenum">
              <a:rPr lang="en-US" smtClean="0"/>
              <a:t>‹#›</a:t>
            </a:fld>
            <a:endParaRPr lang="en-US"/>
          </a:p>
        </p:txBody>
      </p:sp>
    </p:spTree>
    <p:extLst>
      <p:ext uri="{BB962C8B-B14F-4D97-AF65-F5344CB8AC3E}">
        <p14:creationId xmlns:p14="http://schemas.microsoft.com/office/powerpoint/2010/main" val="34723508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A9EEC3B-9DC9-B840-BBF7-1EBCD9DF42A5}" type="datetimeFigureOut">
              <a:rPr lang="en-US" smtClean="0"/>
              <a:t>6/28/12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68EC61-17C1-024F-9DA9-A3B2BE82F186}" type="slidenum">
              <a:rPr lang="en-US" smtClean="0"/>
              <a:t>‹#›</a:t>
            </a:fld>
            <a:endParaRPr lang="en-US"/>
          </a:p>
        </p:txBody>
      </p:sp>
    </p:spTree>
    <p:extLst>
      <p:ext uri="{BB962C8B-B14F-4D97-AF65-F5344CB8AC3E}">
        <p14:creationId xmlns:p14="http://schemas.microsoft.com/office/powerpoint/2010/main" val="35156960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A9EEC3B-9DC9-B840-BBF7-1EBCD9DF42A5}" type="datetimeFigureOut">
              <a:rPr lang="en-US" smtClean="0"/>
              <a:t>6/28/12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68EC61-17C1-024F-9DA9-A3B2BE82F186}" type="slidenum">
              <a:rPr lang="en-US" smtClean="0"/>
              <a:t>‹#›</a:t>
            </a:fld>
            <a:endParaRPr lang="en-US"/>
          </a:p>
        </p:txBody>
      </p:sp>
    </p:spTree>
    <p:extLst>
      <p:ext uri="{BB962C8B-B14F-4D97-AF65-F5344CB8AC3E}">
        <p14:creationId xmlns:p14="http://schemas.microsoft.com/office/powerpoint/2010/main" val="31306550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A9EEC3B-9DC9-B840-BBF7-1EBCD9DF42A5}" type="datetimeFigureOut">
              <a:rPr lang="en-US" smtClean="0"/>
              <a:t>6/28/12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D68EC61-17C1-024F-9DA9-A3B2BE82F186}" type="slidenum">
              <a:rPr lang="en-US" smtClean="0"/>
              <a:t>‹#›</a:t>
            </a:fld>
            <a:endParaRPr lang="en-US"/>
          </a:p>
        </p:txBody>
      </p:sp>
    </p:spTree>
    <p:extLst>
      <p:ext uri="{BB962C8B-B14F-4D97-AF65-F5344CB8AC3E}">
        <p14:creationId xmlns:p14="http://schemas.microsoft.com/office/powerpoint/2010/main" val="35201171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A9EEC3B-9DC9-B840-BBF7-1EBCD9DF42A5}" type="datetimeFigureOut">
              <a:rPr lang="en-US" smtClean="0"/>
              <a:t>6/28/12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D68EC61-17C1-024F-9DA9-A3B2BE82F186}" type="slidenum">
              <a:rPr lang="en-US" smtClean="0"/>
              <a:t>‹#›</a:t>
            </a:fld>
            <a:endParaRPr lang="en-US"/>
          </a:p>
        </p:txBody>
      </p:sp>
    </p:spTree>
    <p:extLst>
      <p:ext uri="{BB962C8B-B14F-4D97-AF65-F5344CB8AC3E}">
        <p14:creationId xmlns:p14="http://schemas.microsoft.com/office/powerpoint/2010/main" val="10527537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A9EEC3B-9DC9-B840-BBF7-1EBCD9DF42A5}" type="datetimeFigureOut">
              <a:rPr lang="en-US" smtClean="0"/>
              <a:t>6/28/12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D68EC61-17C1-024F-9DA9-A3B2BE82F186}" type="slidenum">
              <a:rPr lang="en-US" smtClean="0"/>
              <a:t>‹#›</a:t>
            </a:fld>
            <a:endParaRPr lang="en-US"/>
          </a:p>
        </p:txBody>
      </p:sp>
    </p:spTree>
    <p:extLst>
      <p:ext uri="{BB962C8B-B14F-4D97-AF65-F5344CB8AC3E}">
        <p14:creationId xmlns:p14="http://schemas.microsoft.com/office/powerpoint/2010/main" val="10474546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A9EEC3B-9DC9-B840-BBF7-1EBCD9DF42A5}" type="datetimeFigureOut">
              <a:rPr lang="en-US" smtClean="0"/>
              <a:t>6/28/12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D68EC61-17C1-024F-9DA9-A3B2BE82F186}" type="slidenum">
              <a:rPr lang="en-US" smtClean="0"/>
              <a:t>‹#›</a:t>
            </a:fld>
            <a:endParaRPr lang="en-US"/>
          </a:p>
        </p:txBody>
      </p:sp>
    </p:spTree>
    <p:extLst>
      <p:ext uri="{BB962C8B-B14F-4D97-AF65-F5344CB8AC3E}">
        <p14:creationId xmlns:p14="http://schemas.microsoft.com/office/powerpoint/2010/main" val="5738026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A9EEC3B-9DC9-B840-BBF7-1EBCD9DF42A5}" type="datetimeFigureOut">
              <a:rPr lang="en-US" smtClean="0"/>
              <a:t>6/28/12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D68EC61-17C1-024F-9DA9-A3B2BE82F186}" type="slidenum">
              <a:rPr lang="en-US" smtClean="0"/>
              <a:t>‹#›</a:t>
            </a:fld>
            <a:endParaRPr lang="en-US"/>
          </a:p>
        </p:txBody>
      </p:sp>
    </p:spTree>
    <p:extLst>
      <p:ext uri="{BB962C8B-B14F-4D97-AF65-F5344CB8AC3E}">
        <p14:creationId xmlns:p14="http://schemas.microsoft.com/office/powerpoint/2010/main" val="41904364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A9EEC3B-9DC9-B840-BBF7-1EBCD9DF42A5}" type="datetimeFigureOut">
              <a:rPr lang="en-US" smtClean="0"/>
              <a:t>6/28/12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D68EC61-17C1-024F-9DA9-A3B2BE82F186}" type="slidenum">
              <a:rPr lang="en-US" smtClean="0"/>
              <a:t>‹#›</a:t>
            </a:fld>
            <a:endParaRPr lang="en-US"/>
          </a:p>
        </p:txBody>
      </p:sp>
    </p:spTree>
    <p:extLst>
      <p:ext uri="{BB962C8B-B14F-4D97-AF65-F5344CB8AC3E}">
        <p14:creationId xmlns:p14="http://schemas.microsoft.com/office/powerpoint/2010/main" val="2638006413"/>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9EEC3B-9DC9-B840-BBF7-1EBCD9DF42A5}" type="datetimeFigureOut">
              <a:rPr lang="en-US" smtClean="0"/>
              <a:t>6/28/12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68EC61-17C1-024F-9DA9-A3B2BE82F186}" type="slidenum">
              <a:rPr lang="en-US" smtClean="0"/>
              <a:t>‹#›</a:t>
            </a:fld>
            <a:endParaRPr lang="en-US"/>
          </a:p>
        </p:txBody>
      </p:sp>
    </p:spTree>
    <p:extLst>
      <p:ext uri="{BB962C8B-B14F-4D97-AF65-F5344CB8AC3E}">
        <p14:creationId xmlns:p14="http://schemas.microsoft.com/office/powerpoint/2010/main" val="30064546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nursingplanet.com/health_promotion_model.html" TargetMode="External"/><Relationship Id="rId4" Type="http://schemas.openxmlformats.org/officeDocument/2006/relationships/hyperlink" Target="http://deepblue.lib.umich.edu/bitstream/2027.42/85350/1/HEALTH_PROMOTION_MANUAL_Rev_5-2011.pdf" TargetMode="External"/><Relationship Id="rId1" Type="http://schemas.openxmlformats.org/officeDocument/2006/relationships/slideLayout" Target="../slideLayouts/slideLayout2.xml"/><Relationship Id="rId2" Type="http://schemas.openxmlformats.org/officeDocument/2006/relationships/hyperlink" Target="http://jobs.virginia.gov/cd_competencies.html"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lstStyle/>
          <a:p>
            <a:r>
              <a:rPr lang="en-US" sz="2000" i="1" dirty="0"/>
              <a:t>Competencies</a:t>
            </a:r>
            <a:r>
              <a:rPr lang="en-US" sz="2000" dirty="0"/>
              <a:t>. (</a:t>
            </a:r>
            <a:r>
              <a:rPr lang="en-US" sz="2000" dirty="0" err="1"/>
              <a:t>n.d.</a:t>
            </a:r>
            <a:r>
              <a:rPr lang="en-US" sz="2000" dirty="0"/>
              <a:t>). Retrieved from </a:t>
            </a:r>
            <a:r>
              <a:rPr lang="en-US" sz="2000" dirty="0">
                <a:hlinkClick r:id="rId2"/>
              </a:rPr>
              <a:t>http://jobs.virginia.gov/</a:t>
            </a:r>
            <a:r>
              <a:rPr lang="en-US" sz="2000" dirty="0" smtClean="0">
                <a:hlinkClick r:id="rId2"/>
              </a:rPr>
              <a:t>cd_competencies.html</a:t>
            </a:r>
            <a:endParaRPr lang="en-US" sz="2000" dirty="0" smtClean="0"/>
          </a:p>
          <a:p>
            <a:endParaRPr lang="en-US" sz="2000" i="1" dirty="0" smtClean="0"/>
          </a:p>
          <a:p>
            <a:r>
              <a:rPr lang="en-US" sz="2000" i="1" dirty="0" smtClean="0"/>
              <a:t>Health </a:t>
            </a:r>
            <a:r>
              <a:rPr lang="en-US" sz="2000" i="1" dirty="0"/>
              <a:t>promotion model</a:t>
            </a:r>
            <a:r>
              <a:rPr lang="en-US" sz="2000" dirty="0"/>
              <a:t>. (2012, January 31). Retrieved from </a:t>
            </a:r>
            <a:r>
              <a:rPr lang="en-US" sz="2000" u="sng" dirty="0">
                <a:hlinkClick r:id="rId3"/>
              </a:rPr>
              <a:t>http://nursingplanet.com/health_promotion_model.html</a:t>
            </a:r>
            <a:endParaRPr lang="en-US" sz="2000" dirty="0"/>
          </a:p>
          <a:p>
            <a:endParaRPr lang="en-US" sz="2000" dirty="0" smtClean="0"/>
          </a:p>
          <a:p>
            <a:r>
              <a:rPr lang="en-US" sz="2000" dirty="0" smtClean="0"/>
              <a:t>Pender, N. J. (2011). </a:t>
            </a:r>
            <a:r>
              <a:rPr lang="en-US" sz="2000" i="1" dirty="0" smtClean="0"/>
              <a:t>The health promotion model manual</a:t>
            </a:r>
            <a:r>
              <a:rPr lang="en-US" sz="2000" dirty="0" smtClean="0"/>
              <a:t>. Retrieved from </a:t>
            </a:r>
            <a:r>
              <a:rPr lang="en-US" sz="2000" u="sng" dirty="0" smtClean="0">
                <a:hlinkClick r:id="rId4"/>
              </a:rPr>
              <a:t>http://deepblue.lib.umich.edu/bitstream/2027.42/85350/1/HEALTH_PROMOTION_MANUAL_Rev_5-2011.pdf</a:t>
            </a:r>
            <a:endParaRPr lang="en-US" sz="2000" dirty="0" smtClean="0"/>
          </a:p>
          <a:p>
            <a:endParaRPr lang="en-US" dirty="0"/>
          </a:p>
        </p:txBody>
      </p:sp>
    </p:spTree>
    <p:extLst>
      <p:ext uri="{BB962C8B-B14F-4D97-AF65-F5344CB8AC3E}">
        <p14:creationId xmlns:p14="http://schemas.microsoft.com/office/powerpoint/2010/main" val="1536911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There are seven assumptions made to create the basis of the HPM. These are found on the following slides. </a:t>
            </a:r>
            <a:endParaRPr lang="en-US" dirty="0"/>
          </a:p>
        </p:txBody>
      </p:sp>
    </p:spTree>
    <p:extLst>
      <p:ext uri="{BB962C8B-B14F-4D97-AF65-F5344CB8AC3E}">
        <p14:creationId xmlns:p14="http://schemas.microsoft.com/office/powerpoint/2010/main" val="17158570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Basis of HPM</a:t>
            </a:r>
            <a:endParaRPr lang="en-US" dirty="0"/>
          </a:p>
        </p:txBody>
      </p:sp>
      <p:sp>
        <p:nvSpPr>
          <p:cNvPr id="3" name="Content Placeholder 2"/>
          <p:cNvSpPr>
            <a:spLocks noGrp="1"/>
          </p:cNvSpPr>
          <p:nvPr>
            <p:ph idx="1"/>
          </p:nvPr>
        </p:nvSpPr>
        <p:spPr/>
        <p:txBody>
          <a:bodyPr>
            <a:normAutofit/>
          </a:bodyPr>
          <a:lstStyle/>
          <a:p>
            <a:endParaRPr lang="en-US" dirty="0"/>
          </a:p>
          <a:p>
            <a:r>
              <a:rPr lang="en-US" dirty="0"/>
              <a:t>People try to create conditions of living through which they can express their unique human potential</a:t>
            </a:r>
            <a:r>
              <a:rPr lang="en-US" dirty="0" smtClean="0"/>
              <a:t>.</a:t>
            </a:r>
            <a:endParaRPr lang="en-US" dirty="0"/>
          </a:p>
        </p:txBody>
      </p:sp>
    </p:spTree>
    <p:extLst>
      <p:ext uri="{BB962C8B-B14F-4D97-AF65-F5344CB8AC3E}">
        <p14:creationId xmlns:p14="http://schemas.microsoft.com/office/powerpoint/2010/main" val="2346598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t>People have the capacity for reflective self-awareness, including assessment of their own competencies.</a:t>
            </a:r>
          </a:p>
          <a:p>
            <a:endParaRPr lang="en-US" dirty="0"/>
          </a:p>
        </p:txBody>
      </p:sp>
    </p:spTree>
    <p:extLst>
      <p:ext uri="{BB962C8B-B14F-4D97-AF65-F5344CB8AC3E}">
        <p14:creationId xmlns:p14="http://schemas.microsoft.com/office/powerpoint/2010/main" val="39571913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t>People value positive growth, and strive to find a balance between stability and change.</a:t>
            </a:r>
          </a:p>
          <a:p>
            <a:endParaRPr lang="en-US" dirty="0"/>
          </a:p>
        </p:txBody>
      </p:sp>
    </p:spTree>
    <p:extLst>
      <p:ext uri="{BB962C8B-B14F-4D97-AF65-F5344CB8AC3E}">
        <p14:creationId xmlns:p14="http://schemas.microsoft.com/office/powerpoint/2010/main" val="11557554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t>Individuals seek to actively regulate their own behavior.</a:t>
            </a:r>
          </a:p>
          <a:p>
            <a:endParaRPr lang="en-US" dirty="0"/>
          </a:p>
        </p:txBody>
      </p:sp>
    </p:spTree>
    <p:extLst>
      <p:ext uri="{BB962C8B-B14F-4D97-AF65-F5344CB8AC3E}">
        <p14:creationId xmlns:p14="http://schemas.microsoft.com/office/powerpoint/2010/main" val="18575633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t>People interact with their environment, transforming it and themselves over time.</a:t>
            </a:r>
          </a:p>
          <a:p>
            <a:endParaRPr lang="en-US" dirty="0"/>
          </a:p>
        </p:txBody>
      </p:sp>
    </p:spTree>
    <p:extLst>
      <p:ext uri="{BB962C8B-B14F-4D97-AF65-F5344CB8AC3E}">
        <p14:creationId xmlns:p14="http://schemas.microsoft.com/office/powerpoint/2010/main" val="41526127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Nurses and other health professionals make up a part of the interpersonal environment, which exerts influence on people throughout their lifespan.</a:t>
            </a:r>
          </a:p>
          <a:p>
            <a:endParaRPr lang="en-US" dirty="0"/>
          </a:p>
        </p:txBody>
      </p:sp>
    </p:spTree>
    <p:extLst>
      <p:ext uri="{BB962C8B-B14F-4D97-AF65-F5344CB8AC3E}">
        <p14:creationId xmlns:p14="http://schemas.microsoft.com/office/powerpoint/2010/main" val="7751758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Self-initiated reconfiguration of the interactive patterns between people and their environments is necessary for a change in behavior.</a:t>
            </a:r>
          </a:p>
          <a:p>
            <a:endParaRPr lang="en-US" dirty="0"/>
          </a:p>
        </p:txBody>
      </p:sp>
    </p:spTree>
    <p:extLst>
      <p:ext uri="{BB962C8B-B14F-4D97-AF65-F5344CB8AC3E}">
        <p14:creationId xmlns:p14="http://schemas.microsoft.com/office/powerpoint/2010/main" val="4329010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125</TotalTime>
  <Words>839</Words>
  <Application>Microsoft Macintosh PowerPoint</Application>
  <PresentationFormat>On-screen Show (4:3)</PresentationFormat>
  <Paragraphs>30</Paragraphs>
  <Slides>9</Slides>
  <Notes>7</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References</vt:lpstr>
      <vt:lpstr>PowerPoint Presentation</vt:lpstr>
      <vt:lpstr>Basis of HPM</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13</cp:revision>
  <dcterms:created xsi:type="dcterms:W3CDTF">2012-06-28T22:08:12Z</dcterms:created>
  <dcterms:modified xsi:type="dcterms:W3CDTF">2012-06-29T00:13:21Z</dcterms:modified>
</cp:coreProperties>
</file>