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70"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11" autoAdjust="0"/>
  </p:normalViewPr>
  <p:slideViewPr>
    <p:cSldViewPr>
      <p:cViewPr varScale="1">
        <p:scale>
          <a:sx n="68" d="100"/>
          <a:sy n="68" d="100"/>
        </p:scale>
        <p:origin x="-8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A5C2A-BD78-4DCD-967D-5050BB81DB9C}" type="datetimeFigureOut">
              <a:rPr lang="en-US" smtClean="0"/>
              <a:t>4/10/2011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066D6-6079-4221-93C8-782E8CE5CD87}" type="slidenum">
              <a:rPr lang="en-US" smtClean="0"/>
              <a:t>‹#›</a:t>
            </a:fld>
            <a:endParaRPr lang="en-US"/>
          </a:p>
        </p:txBody>
      </p:sp>
    </p:spTree>
    <p:extLst>
      <p:ext uri="{BB962C8B-B14F-4D97-AF65-F5344CB8AC3E}">
        <p14:creationId xmlns:p14="http://schemas.microsoft.com/office/powerpoint/2010/main" val="84078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hq92BI8FuW4&amp;feature=relat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omhd/populations/AsianAm/AsianAm.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presentation is to demonstrate how important it is to practice as a culturally competent nurse. Cultural competence is becoming an important quality to possess in order to become an effective nurse due to the nation’s dramatic demographic change. It is important to recognize that cultural sensitivity begins with the health care provider. Nurses who do not care for patients with cultural competence often cause a strain in the patient nurse relationship. Understanding one’s culture will help provide a respectful, understanding, and dignified care to patients. This presentation will give information regarding the demographic representation of Asian American culture in the U.S, an overview of culture’s health preferences, the impact of preferences on nursing care, and a summary of these topics. (Chitty and Black, 2011, p. 393)</a:t>
            </a:r>
          </a:p>
          <a:p>
            <a:r>
              <a:rPr lang="en-US" dirty="0" smtClean="0"/>
              <a:t>Asian Americans face cultural and linguistic barriers that may discourage them from accessing health care services available to them. Asian Americans deal with illness different from the general population. Many Asian Americans who have trouble speaking English believe that doctors and nurses do not understand their culture. They also have trouble understanding the health care systems and have problems communicating with health care workers. These restraints can cause individuals from seeking proper care. Asian Americans may not perceive the value or identify the purpose or necessity in obtaining care. (Asian American Health Initiative, 2005)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2</a:t>
            </a:fld>
            <a:endParaRPr lang="en-US"/>
          </a:p>
        </p:txBody>
      </p:sp>
    </p:spTree>
    <p:extLst>
      <p:ext uri="{BB962C8B-B14F-4D97-AF65-F5344CB8AC3E}">
        <p14:creationId xmlns:p14="http://schemas.microsoft.com/office/powerpoint/2010/main" val="302891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have been efforts to provide ethnically and culturally competent care and address language and culture gaps. </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12</a:t>
            </a:fld>
            <a:endParaRPr lang="en-US"/>
          </a:p>
        </p:txBody>
      </p:sp>
    </p:spTree>
    <p:extLst>
      <p:ext uri="{BB962C8B-B14F-4D97-AF65-F5344CB8AC3E}">
        <p14:creationId xmlns:p14="http://schemas.microsoft.com/office/powerpoint/2010/main" val="213229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 Americans</a:t>
            </a:r>
            <a:r>
              <a:rPr lang="en-US" baseline="0" dirty="0" smtClean="0"/>
              <a:t> are peoples from far east, southeast </a:t>
            </a:r>
            <a:r>
              <a:rPr lang="en-US" baseline="0" dirty="0" err="1" smtClean="0"/>
              <a:t>asia</a:t>
            </a:r>
            <a:r>
              <a:rPr lang="en-US" baseline="0" dirty="0" smtClean="0"/>
              <a:t>, or the Indian subcontinent.  There are approximately</a:t>
            </a:r>
            <a:r>
              <a:rPr lang="en-US" dirty="0" smtClean="0"/>
              <a:t> 10 million</a:t>
            </a:r>
            <a:r>
              <a:rPr lang="en-US" baseline="0" dirty="0" smtClean="0"/>
              <a:t> Asian American’s living in the United States and that number is expected to grow to 37.6 million people by 2050.  Asian’s believe in the idea of unison between the mind, body, and spirit so in order for a person to be healthy according to this belief, a person must maintain balance between </a:t>
            </a:r>
            <a:r>
              <a:rPr lang="en-US" baseline="0" dirty="0" err="1" smtClean="0"/>
              <a:t>themself’s</a:t>
            </a:r>
            <a:r>
              <a:rPr lang="en-US" baseline="0" dirty="0" smtClean="0"/>
              <a:t> and their environment.  Some remedies that are used to help maintain this balance include herbal medicines and acupuncture.  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t>
            </a:r>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13</a:t>
            </a:fld>
            <a:endParaRPr lang="en-US"/>
          </a:p>
        </p:txBody>
      </p:sp>
    </p:spTree>
    <p:extLst>
      <p:ext uri="{BB962C8B-B14F-4D97-AF65-F5344CB8AC3E}">
        <p14:creationId xmlns:p14="http://schemas.microsoft.com/office/powerpoint/2010/main" val="276434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of utmost importance to be able to recognize and respect these cultural differences when providing healthcare to Asian American’s in your nursing practice.  Not only will it help the client feel comfortable and be more open to you the nurse, it will also help physically heal the person if they are in the right mental frame of mind. We must always respect our client’s wishes and understand that every culture has their own opinions and outlooks when it comes to their healthcare and it is our jobs as nurses to provide quality healthcare and implement our practice in regards to any individual’s wishes. </a:t>
            </a:r>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14</a:t>
            </a:fld>
            <a:endParaRPr lang="en-US"/>
          </a:p>
        </p:txBody>
      </p:sp>
    </p:spTree>
    <p:extLst>
      <p:ext uri="{BB962C8B-B14F-4D97-AF65-F5344CB8AC3E}">
        <p14:creationId xmlns:p14="http://schemas.microsoft.com/office/powerpoint/2010/main" val="211686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Earth video from </a:t>
            </a:r>
            <a:r>
              <a:rPr lang="en-US" dirty="0" smtClean="0">
                <a:hlinkClick r:id="rId3"/>
              </a:rPr>
              <a:t>http://www.youtube.com/watch?v=hq92BI8FuW4&amp;feature=related</a:t>
            </a:r>
            <a:endParaRPr lang="en-US" dirty="0" smtClean="0"/>
          </a:p>
          <a:p>
            <a:pPr>
              <a:spcBef>
                <a:spcPct val="0"/>
              </a:spcBef>
            </a:pPr>
            <a:r>
              <a:rPr lang="en-US" dirty="0" smtClean="0"/>
              <a:t>Graph from Center for Disease Control: http:/www.cdc.gov/nchs/data/hus/hus08.pdf#028</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3</a:t>
            </a:fld>
            <a:endParaRPr lang="en-US"/>
          </a:p>
        </p:txBody>
      </p:sp>
    </p:spTree>
    <p:extLst>
      <p:ext uri="{BB962C8B-B14F-4D97-AF65-F5344CB8AC3E}">
        <p14:creationId xmlns:p14="http://schemas.microsoft.com/office/powerpoint/2010/main" val="77432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Center for Disease Control </a:t>
            </a:r>
            <a:r>
              <a:rPr lang="en-US" u="sng" dirty="0" smtClean="0">
                <a:hlinkClick r:id="rId3"/>
              </a:rPr>
              <a:t>http://www.cdc.gov/omhd/populations/AsianAm/AsianAm.htm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4</a:t>
            </a:fld>
            <a:endParaRPr lang="en-US"/>
          </a:p>
        </p:txBody>
      </p:sp>
    </p:spTree>
    <p:extLst>
      <p:ext uri="{BB962C8B-B14F-4D97-AF65-F5344CB8AC3E}">
        <p14:creationId xmlns:p14="http://schemas.microsoft.com/office/powerpoint/2010/main" val="111489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Asian Americans are a diverse ethnic group with many different religious backgrounds. Among them are: “Christian, Muslim, Hindu, and a host of others, but many follow Buddhist concepts” (Leadership Management Institute, 1990). Within religion, the belief in karma is introduced with spirituality. Karma is the “law of cause and affect over countless lifetimes”. (Leadership Management Institute, 1990) Asian Americans who follow Buddhism are also taught that “art and science can exist in an always changing context and events and objects depend on the perception of the beholder as much as their own qualities.” (Leadership Management Institute, 1990) Therefore, healing is both spiritual in which it is something to guided by as well as scientific where measures of the environment are included (Leadership Management Institute, 1990). The philosophy that Asian Americans tend to adopt with the belief in Buddhism also impacts “health care beliefs and practices” (Leadership Management Institute, 1990). Of this philosophy, respect and the cycle of life are centered around. A respect of elders and those in authority are encouraged. Health care providers are also looked upon with respect. (Leadership Management Institute, 1990) They are someone who can bring healing and restoration to the body and the mind. The cycle of life teaches that “life is a cycle of suffering and rebirth” (Leadership Management Institute, 1990). Oftentimes, in a time of suffering, “pain and illness are endured and health seeking remedies are delayed.” (Leadership Management Institute, 1990) For in the cycle, their must be a time of suffering for their to be a time of rebirth.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4066D6-6079-4221-93C8-782E8CE5CD87}" type="slidenum">
              <a:rPr lang="en-US" smtClean="0"/>
              <a:t>6</a:t>
            </a:fld>
            <a:endParaRPr lang="en-US"/>
          </a:p>
        </p:txBody>
      </p:sp>
    </p:spTree>
    <p:extLst>
      <p:ext uri="{BB962C8B-B14F-4D97-AF65-F5344CB8AC3E}">
        <p14:creationId xmlns:p14="http://schemas.microsoft.com/office/powerpoint/2010/main" val="338427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culture has its own health and healing remedies. For Asian Americans, the idea of unison between mind, body, and spirit is the “belief that each part influences the others” (Leadership Management Institute, 1990). In this belief, balance between the person and environment is key to curing illness and disease. Also, the belief in forces of “hot” and “cold”, which are countering forces meant to align the environment of the person. Factors such as pregnancy, fatigue, and diet can tip the scale and lead to an imbalance of these forces. (Leadership Management Institute, 1990) </a:t>
            </a:r>
          </a:p>
          <a:p>
            <a:r>
              <a:rPr lang="en-US" sz="1200" kern="1200" dirty="0" smtClean="0">
                <a:solidFill>
                  <a:schemeClr val="tx1"/>
                </a:solidFill>
                <a:effectLst/>
                <a:latin typeface="+mn-lt"/>
                <a:ea typeface="+mn-ea"/>
                <a:cs typeface="+mn-cs"/>
              </a:rPr>
              <a:t>According to </a:t>
            </a:r>
            <a:r>
              <a:rPr lang="en-US" sz="1200" kern="1200" dirty="0" err="1" smtClean="0">
                <a:solidFill>
                  <a:schemeClr val="tx1"/>
                </a:solidFill>
                <a:effectLst/>
                <a:latin typeface="+mn-lt"/>
                <a:ea typeface="+mn-ea"/>
                <a:cs typeface="+mn-cs"/>
              </a:rPr>
              <a:t>Hussain</a:t>
            </a:r>
            <a:r>
              <a:rPr lang="en-US" sz="1200" kern="1200" dirty="0" smtClean="0">
                <a:solidFill>
                  <a:schemeClr val="tx1"/>
                </a:solidFill>
                <a:effectLst/>
                <a:latin typeface="+mn-lt"/>
                <a:ea typeface="+mn-ea"/>
                <a:cs typeface="+mn-cs"/>
              </a:rPr>
              <a:t> and Cochrane (2002) some illnesses, such has depression are often times diagnosed based on “not only the severity but also the visibility it shows” and how it affects the “social obligations of that culture” (</a:t>
            </a:r>
            <a:r>
              <a:rPr lang="en-US" sz="1200" kern="1200" dirty="0" err="1" smtClean="0">
                <a:solidFill>
                  <a:schemeClr val="tx1"/>
                </a:solidFill>
                <a:effectLst/>
                <a:latin typeface="+mn-lt"/>
                <a:ea typeface="+mn-ea"/>
                <a:cs typeface="+mn-cs"/>
              </a:rPr>
              <a:t>Hussain</a:t>
            </a:r>
            <a:r>
              <a:rPr lang="en-US" sz="1200" kern="1200" dirty="0" smtClean="0">
                <a:solidFill>
                  <a:schemeClr val="tx1"/>
                </a:solidFill>
                <a:effectLst/>
                <a:latin typeface="+mn-lt"/>
                <a:ea typeface="+mn-ea"/>
                <a:cs typeface="+mn-cs"/>
              </a:rPr>
              <a:t> &amp; Cochrane, 2002, p. 286). </a:t>
            </a:r>
          </a:p>
          <a:p>
            <a:r>
              <a:rPr lang="en-US" sz="1200" kern="1200" dirty="0" smtClean="0">
                <a:solidFill>
                  <a:schemeClr val="tx1"/>
                </a:solidFill>
                <a:effectLst/>
                <a:latin typeface="+mn-lt"/>
                <a:ea typeface="+mn-ea"/>
                <a:cs typeface="+mn-cs"/>
              </a:rPr>
              <a:t>Ayurveda is termed “knowledge of life” and is a system that works to prevent. (Leadership Management Institute, 1990) In this system, the body is make up of three forces and imbalance is the illness or disease. Equilibrium between the body’s forces causes good health. Any upset between the forces can lead to disease. (Leadership Management Institute, 1990)</a:t>
            </a:r>
          </a:p>
          <a:p>
            <a:r>
              <a:rPr lang="en-US" sz="1200" kern="1200" dirty="0" smtClean="0">
                <a:solidFill>
                  <a:schemeClr val="tx1"/>
                </a:solidFill>
                <a:effectLst/>
                <a:latin typeface="+mn-lt"/>
                <a:ea typeface="+mn-ea"/>
                <a:cs typeface="+mn-cs"/>
              </a:rPr>
              <a:t>A healing remedy used by Asian Americans is acupuncture. It is believed that this healing maneuver assists in preserving homeostasis. (Management Sciences for Health, p. 4) It is used more by women than men and offers a traditional healing technique in which the Asian culture of medicine can be implemented (Management Sciences for Health, p. 9). </a:t>
            </a:r>
          </a:p>
          <a:p>
            <a:r>
              <a:rPr lang="en-US" sz="1200" kern="1200" dirty="0" smtClean="0">
                <a:solidFill>
                  <a:schemeClr val="tx1"/>
                </a:solidFill>
                <a:effectLst/>
                <a:latin typeface="+mn-lt"/>
                <a:ea typeface="+mn-ea"/>
                <a:cs typeface="+mn-cs"/>
              </a:rPr>
              <a:t>Herbal medicines are also used within Asian American culture. In fact, “about 1400 plants are used in the Ayurveda medicine”. (Leadership Management Institute, 1990) In this idea, Asian Americans see humans as part of the environment or universe. Humans are natural. Therefore, it would make sense that someone needing healing would look to something nature made-a plant.</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7</a:t>
            </a:fld>
            <a:endParaRPr lang="en-US"/>
          </a:p>
        </p:txBody>
      </p:sp>
    </p:spTree>
    <p:extLst>
      <p:ext uri="{BB962C8B-B14F-4D97-AF65-F5344CB8AC3E}">
        <p14:creationId xmlns:p14="http://schemas.microsoft.com/office/powerpoint/2010/main" val="219712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Rice is the mainstay of the Asian diet and is commonly eaten at every meal.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Meals primarily consist of grains, vegetables and fruit.  They commonly don’t eat much dairy, but rather substitute soy milk and tofu as sources of protein and calcium.  Fish, pork and poultry may also be eaten, but only a few times a month and only in small quantities.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Asian Americans like to use fresh food for most of their cooking.  They are likely to make frequent trips to the local market place for seafood, vegetables and fruits that are seasonal.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Asian cuisine is prepared more meticulously than the typical American cuisine.  They view eating as part of their socialization in a more formal manner.  The meal must not only be nutritious, but visual appeal is appreciated.</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8</a:t>
            </a:fld>
            <a:endParaRPr lang="en-US"/>
          </a:p>
        </p:txBody>
      </p:sp>
    </p:spTree>
    <p:extLst>
      <p:ext uri="{BB962C8B-B14F-4D97-AF65-F5344CB8AC3E}">
        <p14:creationId xmlns:p14="http://schemas.microsoft.com/office/powerpoint/2010/main" val="289324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Asian Americans face many barriers to their health because of language and cultural differences.  They may find it hard to communicate with American health care providers.  Asian Americans may not feel that their personal care is of value because of cultural beliefs.</a:t>
            </a:r>
          </a:p>
          <a:p>
            <a:r>
              <a:rPr lang="en-US" sz="1200" kern="1200" dirty="0" smtClean="0">
                <a:solidFill>
                  <a:schemeClr val="tx1"/>
                </a:solidFill>
                <a:effectLst/>
                <a:latin typeface="+mn-lt"/>
                <a:ea typeface="+mn-ea"/>
                <a:cs typeface="+mn-cs"/>
              </a:rPr>
              <a:t>These factors lead to later diagnosis of disease, which makes it more difficult to treat successfully.</a:t>
            </a:r>
          </a:p>
          <a:p>
            <a:r>
              <a:rPr lang="en-US" sz="1200" kern="1200" dirty="0" smtClean="0">
                <a:solidFill>
                  <a:schemeClr val="tx1"/>
                </a:solidFill>
                <a:effectLst/>
                <a:latin typeface="+mn-lt"/>
                <a:ea typeface="+mn-ea"/>
                <a:cs typeface="+mn-cs"/>
              </a:rPr>
              <a:t>Two leading causes of death for Asian Americans in the US are cancer and cardiovascular disease.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Asian American women have the lowest cancer screening rates and therefore are less likely to find disease at an early stage.  Therefore cancer is the leading cause of death in this group.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Asian American women age 65 years and over have the highest suicide rate in the country when compared to other populations of the same age.</a:t>
            </a:r>
          </a:p>
          <a:p>
            <a:r>
              <a:rPr lang="en-US" sz="1200" kern="1200" dirty="0" smtClean="0">
                <a:solidFill>
                  <a:schemeClr val="tx1"/>
                </a:solidFill>
                <a:effectLst/>
                <a:latin typeface="+mn-lt"/>
                <a:ea typeface="+mn-ea"/>
                <a:cs typeface="+mn-cs"/>
              </a:rPr>
              <a:t>Asian American girls also have the highest rates of depressive symptoms compared to girls of other ethnicities.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Increased drug and alcohol abuse among Asian Americans is thought to be related to the stress of adjusting to the vastly different life styles and challenges of living in the US.</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9</a:t>
            </a:fld>
            <a:endParaRPr lang="en-US"/>
          </a:p>
        </p:txBody>
      </p:sp>
    </p:spTree>
    <p:extLst>
      <p:ext uri="{BB962C8B-B14F-4D97-AF65-F5344CB8AC3E}">
        <p14:creationId xmlns:p14="http://schemas.microsoft.com/office/powerpoint/2010/main" val="235563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Asians assessed their experience as worse than that of whites in 6 out of 8 indicators. They feel that the experience that they are given is lacking in what they believe it should be more than any other ethnic race.  Asians tend to have higher levels of educations than those of other races. As a result, they tend to question others more often.  The overall satisfaction in the health care system is lowest for Asians.  There were the lowest scare for those satisfied with the USC staff</a:t>
            </a:r>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10</a:t>
            </a:fld>
            <a:endParaRPr lang="en-US"/>
          </a:p>
        </p:txBody>
      </p:sp>
    </p:spTree>
    <p:extLst>
      <p:ext uri="{BB962C8B-B14F-4D97-AF65-F5344CB8AC3E}">
        <p14:creationId xmlns:p14="http://schemas.microsoft.com/office/powerpoint/2010/main" val="284151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Asians have higher odds of having to wait more than 30 minutes with an appointment. Asians are also more likely to report that their provider did not ask about other treatments. </a:t>
            </a:r>
          </a:p>
          <a:p>
            <a:endParaRPr lang="en-US" dirty="0"/>
          </a:p>
        </p:txBody>
      </p:sp>
      <p:sp>
        <p:nvSpPr>
          <p:cNvPr id="4" name="Slide Number Placeholder 3"/>
          <p:cNvSpPr>
            <a:spLocks noGrp="1"/>
          </p:cNvSpPr>
          <p:nvPr>
            <p:ph type="sldNum" sz="quarter" idx="10"/>
          </p:nvPr>
        </p:nvSpPr>
        <p:spPr/>
        <p:txBody>
          <a:bodyPr/>
          <a:lstStyle/>
          <a:p>
            <a:fld id="{654066D6-6079-4221-93C8-782E8CE5CD87}" type="slidenum">
              <a:rPr lang="en-US" smtClean="0"/>
              <a:t>11</a:t>
            </a:fld>
            <a:endParaRPr lang="en-US"/>
          </a:p>
        </p:txBody>
      </p:sp>
    </p:spTree>
    <p:extLst>
      <p:ext uri="{BB962C8B-B14F-4D97-AF65-F5344CB8AC3E}">
        <p14:creationId xmlns:p14="http://schemas.microsoft.com/office/powerpoint/2010/main" val="125430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9B98966-8F53-4C7A-B975-6A23EFCCBE1F}" type="datetimeFigureOut">
              <a:rPr lang="en-US" smtClean="0"/>
              <a:t>4/9/2011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A23A78B-C07B-4A93-8BC6-D0B833C4701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98966-8F53-4C7A-B975-6A23EFCCBE1F}" type="datetimeFigureOut">
              <a:rPr lang="en-US" smtClean="0"/>
              <a:t>4/9/2011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3A78B-C07B-4A93-8BC6-D0B833C470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98966-8F53-4C7A-B975-6A23EFCCBE1F}" type="datetimeFigureOut">
              <a:rPr lang="en-US" smtClean="0"/>
              <a:t>4/9/2011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3A78B-C07B-4A93-8BC6-D0B833C470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9B98966-8F53-4C7A-B975-6A23EFCCBE1F}" type="datetimeFigureOut">
              <a:rPr lang="en-US" smtClean="0"/>
              <a:t>4/9/2011</a:t>
            </a:fld>
            <a:endParaRPr lang="en-US"/>
          </a:p>
        </p:txBody>
      </p:sp>
      <p:sp>
        <p:nvSpPr>
          <p:cNvPr id="9" name="Slide Number Placeholder 8"/>
          <p:cNvSpPr>
            <a:spLocks noGrp="1"/>
          </p:cNvSpPr>
          <p:nvPr>
            <p:ph type="sldNum" sz="quarter" idx="15"/>
          </p:nvPr>
        </p:nvSpPr>
        <p:spPr/>
        <p:txBody>
          <a:bodyPr rtlCol="0"/>
          <a:lstStyle/>
          <a:p>
            <a:fld id="{AA23A78B-C07B-4A93-8BC6-D0B833C4701B}"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9B98966-8F53-4C7A-B975-6A23EFCCBE1F}" type="datetimeFigureOut">
              <a:rPr lang="en-US" smtClean="0"/>
              <a:t>4/9/2011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A23A78B-C07B-4A93-8BC6-D0B833C4701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B98966-8F53-4C7A-B975-6A23EFCCBE1F}" type="datetimeFigureOut">
              <a:rPr lang="en-US" smtClean="0"/>
              <a:t>4/9/2011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3A78B-C07B-4A93-8BC6-D0B833C4701B}"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9B98966-8F53-4C7A-B975-6A23EFCCBE1F}" type="datetimeFigureOut">
              <a:rPr lang="en-US" smtClean="0"/>
              <a:t>4/9/2011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3A78B-C07B-4A93-8BC6-D0B833C4701B}"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9B98966-8F53-4C7A-B975-6A23EFCCBE1F}" type="datetimeFigureOut">
              <a:rPr lang="en-US" smtClean="0"/>
              <a:t>4/9/2011</a:t>
            </a:fld>
            <a:endParaRPr lang="en-US"/>
          </a:p>
        </p:txBody>
      </p:sp>
      <p:sp>
        <p:nvSpPr>
          <p:cNvPr id="7" name="Slide Number Placeholder 6"/>
          <p:cNvSpPr>
            <a:spLocks noGrp="1"/>
          </p:cNvSpPr>
          <p:nvPr>
            <p:ph type="sldNum" sz="quarter" idx="11"/>
          </p:nvPr>
        </p:nvSpPr>
        <p:spPr/>
        <p:txBody>
          <a:bodyPr rtlCol="0"/>
          <a:lstStyle/>
          <a:p>
            <a:fld id="{AA23A78B-C07B-4A93-8BC6-D0B833C4701B}"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98966-8F53-4C7A-B975-6A23EFCCBE1F}" type="datetimeFigureOut">
              <a:rPr lang="en-US" smtClean="0"/>
              <a:t>4/9/2011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3A78B-C07B-4A93-8BC6-D0B833C470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9B98966-8F53-4C7A-B975-6A23EFCCBE1F}" type="datetimeFigureOut">
              <a:rPr lang="en-US" smtClean="0"/>
              <a:t>4/9/2011</a:t>
            </a:fld>
            <a:endParaRPr lang="en-US"/>
          </a:p>
        </p:txBody>
      </p:sp>
      <p:sp>
        <p:nvSpPr>
          <p:cNvPr id="22" name="Slide Number Placeholder 21"/>
          <p:cNvSpPr>
            <a:spLocks noGrp="1"/>
          </p:cNvSpPr>
          <p:nvPr>
            <p:ph type="sldNum" sz="quarter" idx="15"/>
          </p:nvPr>
        </p:nvSpPr>
        <p:spPr/>
        <p:txBody>
          <a:bodyPr rtlCol="0"/>
          <a:lstStyle/>
          <a:p>
            <a:fld id="{AA23A78B-C07B-4A93-8BC6-D0B833C4701B}"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9B98966-8F53-4C7A-B975-6A23EFCCBE1F}" type="datetimeFigureOut">
              <a:rPr lang="en-US" smtClean="0"/>
              <a:t>4/9/2011</a:t>
            </a:fld>
            <a:endParaRPr lang="en-US"/>
          </a:p>
        </p:txBody>
      </p:sp>
      <p:sp>
        <p:nvSpPr>
          <p:cNvPr id="18" name="Slide Number Placeholder 17"/>
          <p:cNvSpPr>
            <a:spLocks noGrp="1"/>
          </p:cNvSpPr>
          <p:nvPr>
            <p:ph type="sldNum" sz="quarter" idx="11"/>
          </p:nvPr>
        </p:nvSpPr>
        <p:spPr/>
        <p:txBody>
          <a:bodyPr rtlCol="0"/>
          <a:lstStyle/>
          <a:p>
            <a:fld id="{AA23A78B-C07B-4A93-8BC6-D0B833C4701B}"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B98966-8F53-4C7A-B975-6A23EFCCBE1F}" type="datetimeFigureOut">
              <a:rPr lang="en-US" smtClean="0"/>
              <a:t>4/9/2011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A23A78B-C07B-4A93-8BC6-D0B833C4701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rds.yahoo.com/_ylt=A0PDoX71FaVNDWgAoPmJzbkF;_ylu=X3oDMTBxcWdwZ21zBHBvcwMxMQRzZWMDc3IEdnRpZANJMTMzXzgz/SIG=1fueaq6o6/EXP=1302693493/**http%3a/images.search.yahoo.com/images/view%3fback=http%253A%252F%252Fimages.search.yahoo.com%252Fsearch%252Fimages%253F_adv_prop%253Dimage%2526va%253Dasian%252Bequality%2526fr%253Dyfp-t-701%26w=400%26h=385%26imgurl=aafe.org%252Frsr%252Faafe-35yrs.jpg%26rurl=http%253A%252F%252Faafe.org%252F%26size=67KB%26name=Asian%2bAmericans%2b...%26p=asian%2bequality%26oid=fa3c8101edff3e134cc3ed756187a092%26fr2=%26no=11%26tt=7130%26sigr=10g2v317l%26sigi=10rish6f7%26sigb=12rtt1klv%26.crumb=Zt9c6lZ0fJ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ahiinfo.org/english/asianAmericans.php" TargetMode="External"/><Relationship Id="rId2" Type="http://schemas.openxmlformats.org/officeDocument/2006/relationships/hyperlink" Target="http://erc.msh.org/provider/informatic/AAPI_Disparities_CAM.pdf" TargetMode="External"/><Relationship Id="rId1" Type="http://schemas.openxmlformats.org/officeDocument/2006/relationships/slideLayout" Target="../slideLayouts/slideLayout2.xml"/><Relationship Id="rId4" Type="http://schemas.openxmlformats.org/officeDocument/2006/relationships/hyperlink" Target="http://www.cdc.gov/omhd/populations/AsianAm/AsianAm.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omhd/populations/AsianAm/AsianAm.htm#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28600"/>
            <a:ext cx="6812380" cy="1676400"/>
          </a:xfrm>
        </p:spPr>
        <p:txBody>
          <a:bodyPr>
            <a:normAutofit/>
          </a:bodyPr>
          <a:lstStyle/>
          <a:p>
            <a:r>
              <a:rPr lang="en-US" sz="4400" dirty="0" smtClean="0">
                <a:effectLst>
                  <a:outerShdw blurRad="38100" dist="38100" dir="2700000" algn="tl">
                    <a:srgbClr val="000000">
                      <a:alpha val="43137"/>
                    </a:srgbClr>
                  </a:outerShdw>
                </a:effectLst>
              </a:rPr>
              <a:t>Cultural Preferences: 	Asian Americans</a:t>
            </a:r>
            <a:endParaRPr lang="en-US" sz="4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286000" y="5791200"/>
            <a:ext cx="6172200" cy="888522"/>
          </a:xfrm>
        </p:spPr>
        <p:txBody>
          <a:bodyPr>
            <a:normAutofit/>
          </a:bodyPr>
          <a:lstStyle/>
          <a:p>
            <a:r>
              <a:rPr lang="en-US" dirty="0" smtClean="0"/>
              <a:t>By: Ashley </a:t>
            </a:r>
            <a:r>
              <a:rPr lang="en-US" dirty="0" err="1" smtClean="0"/>
              <a:t>Winnett</a:t>
            </a:r>
            <a:r>
              <a:rPr lang="en-US" dirty="0" smtClean="0"/>
              <a:t>, Sara </a:t>
            </a:r>
            <a:r>
              <a:rPr lang="en-US" dirty="0" err="1" smtClean="0"/>
              <a:t>Upoff</a:t>
            </a:r>
            <a:r>
              <a:rPr lang="en-US" dirty="0" smtClean="0"/>
              <a:t>, Gentry Scott, Theresa </a:t>
            </a:r>
            <a:r>
              <a:rPr lang="en-US" dirty="0" err="1" smtClean="0"/>
              <a:t>Pollum</a:t>
            </a:r>
            <a:r>
              <a:rPr lang="en-US" dirty="0" smtClean="0"/>
              <a:t>, Amanda </a:t>
            </a:r>
            <a:r>
              <a:rPr lang="en-US" dirty="0" err="1" smtClean="0"/>
              <a:t>Michaelec</a:t>
            </a:r>
            <a:r>
              <a:rPr lang="en-US" dirty="0" smtClean="0"/>
              <a:t>, and Adam Moon</a:t>
            </a:r>
            <a:endParaRPr lang="en-US" dirty="0"/>
          </a:p>
        </p:txBody>
      </p:sp>
      <p:pic>
        <p:nvPicPr>
          <p:cNvPr id="7174" name="Picture 6" descr="C:\Documents and Settings\Ryan\Local Settings\Temporary Internet Files\Content.IE5\YFJ9F43E\MP9004388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09800"/>
            <a:ext cx="5943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38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Impact of Preferences on Nursing Care</a:t>
            </a:r>
            <a:endParaRPr lang="en-US" sz="4800" dirty="0"/>
          </a:p>
        </p:txBody>
      </p:sp>
      <p:sp>
        <p:nvSpPr>
          <p:cNvPr id="3" name="Content Placeholder 2"/>
          <p:cNvSpPr>
            <a:spLocks noGrp="1"/>
          </p:cNvSpPr>
          <p:nvPr>
            <p:ph sz="quarter" idx="1"/>
          </p:nvPr>
        </p:nvSpPr>
        <p:spPr>
          <a:xfrm>
            <a:off x="457200" y="1591994"/>
            <a:ext cx="7467600" cy="4873752"/>
          </a:xfrm>
        </p:spPr>
        <p:txBody>
          <a:bodyPr>
            <a:normAutofit/>
          </a:bodyPr>
          <a:lstStyle/>
          <a:p>
            <a:r>
              <a:rPr lang="en-US" sz="3600" dirty="0" smtClean="0"/>
              <a:t>Overall </a:t>
            </a:r>
            <a:r>
              <a:rPr lang="en-US" sz="3600" dirty="0"/>
              <a:t>experience</a:t>
            </a:r>
          </a:p>
          <a:p>
            <a:pPr lvl="0"/>
            <a:r>
              <a:rPr lang="en-US" sz="3600" dirty="0"/>
              <a:t>Education</a:t>
            </a:r>
          </a:p>
          <a:p>
            <a:pPr lvl="0"/>
            <a:r>
              <a:rPr lang="en-US" sz="3600" dirty="0"/>
              <a:t>Health Care satisfaction</a:t>
            </a:r>
          </a:p>
          <a:p>
            <a:endParaRPr lang="en-US" sz="3600" dirty="0" smtClean="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05311"/>
            <a:ext cx="487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71600"/>
            <a:ext cx="2209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85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Impact of Preferences on </a:t>
            </a:r>
            <a:r>
              <a:rPr lang="en-US" sz="3200" dirty="0" smtClean="0"/>
              <a:t/>
            </a:r>
            <a:br>
              <a:rPr lang="en-US" sz="3200" dirty="0" smtClean="0"/>
            </a:br>
            <a:r>
              <a:rPr lang="en-US" sz="3200" dirty="0" smtClean="0"/>
              <a:t>Nursing </a:t>
            </a:r>
            <a:r>
              <a:rPr lang="en-US" sz="3200" dirty="0"/>
              <a:t>Care</a:t>
            </a:r>
            <a:endParaRPr lang="en-US" dirty="0"/>
          </a:p>
        </p:txBody>
      </p:sp>
      <p:sp>
        <p:nvSpPr>
          <p:cNvPr id="3" name="Content Placeholder 2"/>
          <p:cNvSpPr>
            <a:spLocks noGrp="1"/>
          </p:cNvSpPr>
          <p:nvPr>
            <p:ph sz="quarter" idx="1"/>
          </p:nvPr>
        </p:nvSpPr>
        <p:spPr/>
        <p:txBody>
          <a:bodyPr>
            <a:normAutofit/>
          </a:bodyPr>
          <a:lstStyle/>
          <a:p>
            <a:r>
              <a:rPr lang="en-US" sz="3600" dirty="0" smtClean="0"/>
              <a:t>Unequal treatment???</a:t>
            </a:r>
            <a:endParaRPr lang="en-US" sz="3600" dirty="0"/>
          </a:p>
        </p:txBody>
      </p:sp>
      <p:pic>
        <p:nvPicPr>
          <p:cNvPr id="9220" name="Picture 4" descr="Go to full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5638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539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Impact of Preferences on </a:t>
            </a:r>
            <a:r>
              <a:rPr lang="en-US" sz="3200" dirty="0" smtClean="0"/>
              <a:t/>
            </a:r>
            <a:br>
              <a:rPr lang="en-US" sz="3200" dirty="0" smtClean="0"/>
            </a:br>
            <a:r>
              <a:rPr lang="en-US" sz="3200" dirty="0" smtClean="0"/>
              <a:t>Nursing </a:t>
            </a:r>
            <a:r>
              <a:rPr lang="en-US" sz="3200" dirty="0"/>
              <a:t>Care</a:t>
            </a:r>
            <a:endParaRPr lang="en-US" dirty="0"/>
          </a:p>
        </p:txBody>
      </p:sp>
      <p:sp>
        <p:nvSpPr>
          <p:cNvPr id="3" name="Content Placeholder 2"/>
          <p:cNvSpPr>
            <a:spLocks noGrp="1"/>
          </p:cNvSpPr>
          <p:nvPr>
            <p:ph sz="quarter" idx="1"/>
          </p:nvPr>
        </p:nvSpPr>
        <p:spPr/>
        <p:txBody>
          <a:bodyPr/>
          <a:lstStyle/>
          <a:p>
            <a:pPr lvl="0"/>
            <a:endParaRPr lang="en-US" sz="3600" dirty="0" smtClean="0"/>
          </a:p>
          <a:p>
            <a:pPr lvl="0"/>
            <a:r>
              <a:rPr lang="en-US" sz="3600" dirty="0" smtClean="0"/>
              <a:t>Improvements</a:t>
            </a:r>
          </a:p>
          <a:p>
            <a:pPr marL="0" lvl="0" indent="0">
              <a:buNone/>
            </a:pPr>
            <a:r>
              <a:rPr lang="en-US" sz="3600" dirty="0"/>
              <a:t> </a:t>
            </a:r>
            <a:r>
              <a:rPr lang="en-US" sz="3600" dirty="0" smtClean="0"/>
              <a:t>    Relations</a:t>
            </a:r>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73348"/>
            <a:ext cx="2514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142" y="4237196"/>
            <a:ext cx="2514600" cy="209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521371"/>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143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3600" dirty="0"/>
              <a:t>Population</a:t>
            </a:r>
          </a:p>
          <a:p>
            <a:r>
              <a:rPr lang="en-US" sz="3600" dirty="0" smtClean="0"/>
              <a:t>Cultural </a:t>
            </a:r>
            <a:endParaRPr lang="en-US" sz="3600" dirty="0"/>
          </a:p>
          <a:p>
            <a:pPr marL="0" indent="0">
              <a:buNone/>
            </a:pPr>
            <a:r>
              <a:rPr lang="en-US" sz="3600" dirty="0"/>
              <a:t>   </a:t>
            </a:r>
            <a:r>
              <a:rPr lang="en-US" sz="3600" dirty="0" smtClean="0"/>
              <a:t>Preferences</a:t>
            </a:r>
            <a:endParaRPr lang="en-US" sz="3600" dirty="0"/>
          </a:p>
        </p:txBody>
      </p:sp>
      <p:pic>
        <p:nvPicPr>
          <p:cNvPr id="4" name="Picture 3" descr="C:\Documents and Settings\Ryan\Local Settings\Temporary Internet Files\Content.IE5\62FHT6K5\MC9003049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08706"/>
            <a:ext cx="3200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Ryan\Local Settings\Temporary Internet Files\Content.IE5\62FHT6K5\MP90044645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41706"/>
            <a:ext cx="440377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26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rPr>
              <a:t>Summary</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3600" dirty="0" smtClean="0"/>
              <a:t>Nursing Implications</a:t>
            </a:r>
            <a:endParaRPr lang="en-US" sz="3600" dirty="0"/>
          </a:p>
        </p:txBody>
      </p:sp>
      <p:pic>
        <p:nvPicPr>
          <p:cNvPr id="10243" name="Picture 3" descr="C:\Documents and Settings\Ryan\Local Settings\Temporary Internet Files\Content.IE5\Q55M8JLS\MP9004305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858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68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rPr>
              <a:t>References</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lnSpcReduction="20000"/>
          </a:bodyPr>
          <a:lstStyle/>
          <a:p>
            <a:pPr lvl="0"/>
            <a:r>
              <a:rPr lang="en-US" sz="1300" dirty="0"/>
              <a:t>Asian American Health Forum, Inc. (1990). Asian </a:t>
            </a:r>
            <a:r>
              <a:rPr lang="en-US" sz="1300" dirty="0" err="1"/>
              <a:t>americans</a:t>
            </a:r>
            <a:r>
              <a:rPr lang="en-US" sz="1300" dirty="0"/>
              <a:t> and specific islanders: Health disparities. </a:t>
            </a:r>
            <a:r>
              <a:rPr lang="en-US" sz="1300" i="1" dirty="0"/>
              <a:t>Reducing Health Disparities in Asian American and Pacific </a:t>
            </a:r>
            <a:r>
              <a:rPr lang="en-US" sz="1300" i="1" dirty="0" smtClean="0"/>
              <a:t>Islander Populations</a:t>
            </a:r>
            <a:r>
              <a:rPr lang="en-US" sz="1300" i="1" dirty="0"/>
              <a:t>: A Provider’s Guide to Quality &amp; Culture Seminar </a:t>
            </a:r>
            <a:r>
              <a:rPr lang="en-US" sz="1300" dirty="0"/>
              <a:t>San Francisco: AAHF. </a:t>
            </a:r>
            <a:r>
              <a:rPr lang="en-US" sz="1300" dirty="0" smtClean="0"/>
              <a:t>Retrieved </a:t>
            </a:r>
            <a:r>
              <a:rPr lang="en-US" sz="1300" dirty="0"/>
              <a:t>from </a:t>
            </a:r>
            <a:r>
              <a:rPr lang="en-US" sz="1300" u="sng" dirty="0">
                <a:hlinkClick r:id="rId2"/>
              </a:rPr>
              <a:t>http://erc.msh.org/provider/informatic/AAPI_Disparities_CAM.pdf</a:t>
            </a:r>
            <a:endParaRPr lang="en-US" sz="1300" dirty="0"/>
          </a:p>
          <a:p>
            <a:pPr lvl="0"/>
            <a:r>
              <a:rPr lang="en-US" sz="1300" dirty="0"/>
              <a:t>Asian American Health Initiative. (2005). </a:t>
            </a:r>
            <a:r>
              <a:rPr lang="en-US" sz="1300" i="1" dirty="0"/>
              <a:t>Cultural barriers</a:t>
            </a:r>
            <a:r>
              <a:rPr lang="en-US" sz="1300" dirty="0"/>
              <a:t>. Retrieved from </a:t>
            </a:r>
            <a:r>
              <a:rPr lang="en-US" sz="1300" u="sng" dirty="0">
                <a:hlinkClick r:id="rId3"/>
              </a:rPr>
              <a:t>http://www.aahiinfo.org/english/asianAmericans.php</a:t>
            </a:r>
            <a:endParaRPr lang="en-US" sz="1300" dirty="0"/>
          </a:p>
          <a:p>
            <a:r>
              <a:rPr lang="en-US" sz="1300" dirty="0"/>
              <a:t>Center for Disease Control </a:t>
            </a:r>
            <a:r>
              <a:rPr lang="en-US" sz="1300" u="sng" dirty="0">
                <a:hlinkClick r:id="rId4"/>
              </a:rPr>
              <a:t>http://www.cdc.gov/omhd/populations/AsianAm/AsianAm.htm</a:t>
            </a:r>
            <a:r>
              <a:rPr lang="en-US" sz="1300" dirty="0"/>
              <a:t> </a:t>
            </a:r>
          </a:p>
          <a:p>
            <a:pPr lvl="0"/>
            <a:r>
              <a:rPr lang="en-US" sz="1300" dirty="0" smtClean="0"/>
              <a:t>Chitty</a:t>
            </a:r>
            <a:r>
              <a:rPr lang="en-US" sz="1300" dirty="0"/>
              <a:t>, K., &amp; Black, B. (2011). </a:t>
            </a:r>
            <a:r>
              <a:rPr lang="en-US" sz="1300" i="1" dirty="0"/>
              <a:t>Professional nursing: Concepts &amp; challenges</a:t>
            </a:r>
            <a:r>
              <a:rPr lang="en-US" sz="1300" dirty="0"/>
              <a:t>. Maryland Heights, MO: Saunders Elsevier. </a:t>
            </a:r>
          </a:p>
          <a:p>
            <a:pPr lvl="0"/>
            <a:r>
              <a:rPr lang="en-US" sz="1300" dirty="0" err="1" smtClean="0"/>
              <a:t>Hussain</a:t>
            </a:r>
            <a:r>
              <a:rPr lang="en-US" sz="1300" dirty="0"/>
              <a:t>, F. A. &amp; </a:t>
            </a:r>
            <a:r>
              <a:rPr lang="en-US" sz="1300" dirty="0" err="1"/>
              <a:t>Chochrane</a:t>
            </a:r>
            <a:r>
              <a:rPr lang="en-US" sz="1300" dirty="0"/>
              <a:t>, R. (2002). Depression in south </a:t>
            </a:r>
            <a:r>
              <a:rPr lang="en-US" sz="1300" dirty="0" err="1"/>
              <a:t>asian</a:t>
            </a:r>
            <a:r>
              <a:rPr lang="en-US" sz="1300" dirty="0"/>
              <a:t> women:  Asian women’s beliefs on causes and cures. </a:t>
            </a:r>
            <a:r>
              <a:rPr lang="en-US" sz="1300" i="1" dirty="0"/>
              <a:t>Mental Health, Religion &amp; Culture, 5</a:t>
            </a:r>
            <a:r>
              <a:rPr lang="en-US" sz="1300" dirty="0"/>
              <a:t>(3), 286. Retrieved from </a:t>
            </a:r>
            <a:r>
              <a:rPr lang="en-US" sz="1300" u="sng" dirty="0"/>
              <a:t>http://proxy.library.eiu.edu:2053/ehost/pdfviewer/pdfviewer?vid=4&amp;hid=110&amp;sid=89cc4 74c-87a2-4cf3-b439-bdf8cfa1dc95%40sessionmgr114</a:t>
            </a:r>
            <a:endParaRPr lang="en-US" sz="1300" dirty="0"/>
          </a:p>
          <a:p>
            <a:pPr lvl="0"/>
            <a:r>
              <a:rPr lang="en-US" sz="1300" dirty="0" smtClean="0"/>
              <a:t>Kim</a:t>
            </a:r>
            <a:r>
              <a:rPr lang="en-US" sz="1300" dirty="0"/>
              <a:t>, K., Chen, E., Cross, N, Kim, J., &amp; </a:t>
            </a:r>
            <a:r>
              <a:rPr lang="en-US" sz="1300" dirty="0" err="1"/>
              <a:t>Brintnal</a:t>
            </a:r>
            <a:r>
              <a:rPr lang="en-US" sz="1300" dirty="0"/>
              <a:t>, R. (2000)  Nutritional status of </a:t>
            </a:r>
            <a:r>
              <a:rPr lang="en-US" sz="1300" dirty="0" smtClean="0"/>
              <a:t>Korean Americans: Implications for cancer risk.  </a:t>
            </a:r>
            <a:r>
              <a:rPr lang="en-US" sz="1300" i="1" dirty="0" smtClean="0"/>
              <a:t>Oncology nursing forum. 27</a:t>
            </a:r>
            <a:r>
              <a:rPr lang="en-US" sz="1300" dirty="0" smtClean="0"/>
              <a:t>(10), 1573-1583.</a:t>
            </a:r>
          </a:p>
          <a:p>
            <a:pPr lvl="0"/>
            <a:r>
              <a:rPr lang="en-US" sz="1300" dirty="0" err="1" smtClean="0"/>
              <a:t>Lutsy</a:t>
            </a:r>
            <a:r>
              <a:rPr lang="en-US" sz="1300" dirty="0"/>
              <a:t>, P., </a:t>
            </a:r>
            <a:r>
              <a:rPr lang="en-US" sz="1300" dirty="0" err="1"/>
              <a:t>Diez</a:t>
            </a:r>
            <a:r>
              <a:rPr lang="en-US" sz="1300" dirty="0"/>
              <a:t> Roux, A., Jacobs, D., Burke, G., &amp; Shea, S. (2008) Association of </a:t>
            </a:r>
            <a:r>
              <a:rPr lang="en-US" sz="1300" dirty="0" smtClean="0"/>
              <a:t>acculturation and </a:t>
            </a:r>
            <a:r>
              <a:rPr lang="en-US" sz="1300" dirty="0"/>
              <a:t>socioeconomic status with subclinical cardiovascular disease of the multi-</a:t>
            </a:r>
            <a:r>
              <a:rPr lang="en-US" sz="1300" dirty="0" err="1"/>
              <a:t>ehnic</a:t>
            </a:r>
            <a:r>
              <a:rPr lang="en-US" sz="1300" dirty="0"/>
              <a:t> study </a:t>
            </a:r>
            <a:r>
              <a:rPr lang="en-US" sz="1300" dirty="0" smtClean="0"/>
              <a:t> of </a:t>
            </a:r>
            <a:r>
              <a:rPr lang="en-US" sz="1300" dirty="0" err="1"/>
              <a:t>artherosclerosis</a:t>
            </a:r>
            <a:r>
              <a:rPr lang="en-US" sz="1300" dirty="0"/>
              <a:t>. </a:t>
            </a:r>
            <a:r>
              <a:rPr lang="en-US" sz="1300" i="1" dirty="0"/>
              <a:t>American Journal of Public Health. 98</a:t>
            </a:r>
            <a:r>
              <a:rPr lang="en-US" sz="1300" dirty="0"/>
              <a:t>(11), 1963-1970.</a:t>
            </a:r>
          </a:p>
          <a:p>
            <a:pPr lvl="0"/>
            <a:r>
              <a:rPr lang="en-US" sz="1300" dirty="0"/>
              <a:t>Madrigal, L., Brady, J., </a:t>
            </a:r>
            <a:r>
              <a:rPr lang="en-US" sz="1300" dirty="0" err="1"/>
              <a:t>Raxter</a:t>
            </a:r>
            <a:r>
              <a:rPr lang="en-US" sz="1300" dirty="0"/>
              <a:t>, M., Ruiz, E., </a:t>
            </a:r>
            <a:r>
              <a:rPr lang="en-US" sz="1300" dirty="0" err="1"/>
              <a:t>Oturola</a:t>
            </a:r>
            <a:r>
              <a:rPr lang="en-US" sz="1300" dirty="0"/>
              <a:t>, F., &amp; </a:t>
            </a:r>
            <a:r>
              <a:rPr lang="en-US" sz="1300" dirty="0" err="1"/>
              <a:t>Blell</a:t>
            </a:r>
            <a:r>
              <a:rPr lang="en-US" sz="1300" dirty="0"/>
              <a:t>, M. (2011). Obesity, </a:t>
            </a:r>
          </a:p>
          <a:p>
            <a:pPr marL="0" indent="0">
              <a:buNone/>
            </a:pPr>
            <a:r>
              <a:rPr lang="en-US" sz="1300" dirty="0"/>
              <a:t> </a:t>
            </a:r>
            <a:r>
              <a:rPr lang="en-US" sz="1300" dirty="0" smtClean="0"/>
              <a:t>      hypertension</a:t>
            </a:r>
            <a:r>
              <a:rPr lang="en-US" sz="1300" dirty="0"/>
              <a:t>, &amp; migration: A meta-analysis of populations of the South</a:t>
            </a:r>
          </a:p>
          <a:p>
            <a:pPr marL="0" indent="0">
              <a:buNone/>
            </a:pPr>
            <a:r>
              <a:rPr lang="en-US" sz="1300" dirty="0"/>
              <a:t> </a:t>
            </a:r>
            <a:r>
              <a:rPr lang="en-US" sz="1300" dirty="0" smtClean="0"/>
              <a:t>      Asian </a:t>
            </a:r>
            <a:r>
              <a:rPr lang="en-US" sz="1300" dirty="0"/>
              <a:t>diaspora.  </a:t>
            </a:r>
            <a:r>
              <a:rPr lang="en-US" sz="1300" i="1" dirty="0"/>
              <a:t>Human Biology: An international record of research. 83</a:t>
            </a:r>
            <a:r>
              <a:rPr lang="en-US" sz="1300" dirty="0"/>
              <a:t>(1), 71-86.</a:t>
            </a:r>
          </a:p>
          <a:p>
            <a:pPr lvl="0"/>
            <a:r>
              <a:rPr lang="en-US" sz="1300" dirty="0"/>
              <a:t>Spencer, M., Chen, J., Gee, G., Fabian, C., &amp; Takeuchi, D.  (2010).  Discrimination &amp; mental </a:t>
            </a:r>
          </a:p>
          <a:p>
            <a:pPr marL="0" indent="0">
              <a:buNone/>
            </a:pPr>
            <a:r>
              <a:rPr lang="en-US" sz="1300" dirty="0"/>
              <a:t> </a:t>
            </a:r>
            <a:r>
              <a:rPr lang="en-US" sz="1300" dirty="0" smtClean="0"/>
              <a:t>       Health-related </a:t>
            </a:r>
            <a:r>
              <a:rPr lang="en-US" sz="1300" dirty="0"/>
              <a:t>service used in a national study of Asian Americans. </a:t>
            </a:r>
            <a:r>
              <a:rPr lang="en-US" sz="1300" i="1" dirty="0"/>
              <a:t>American Journal of </a:t>
            </a:r>
            <a:endParaRPr lang="en-US" sz="1300" dirty="0"/>
          </a:p>
          <a:p>
            <a:pPr marL="0" indent="0">
              <a:buNone/>
            </a:pPr>
            <a:r>
              <a:rPr lang="en-US" sz="1300" i="1" dirty="0"/>
              <a:t> </a:t>
            </a:r>
            <a:r>
              <a:rPr lang="en-US" sz="1300" i="1" dirty="0" smtClean="0"/>
              <a:t>       Public </a:t>
            </a:r>
            <a:r>
              <a:rPr lang="en-US" sz="1300" i="1" dirty="0"/>
              <a:t>Health, 100</a:t>
            </a:r>
            <a:r>
              <a:rPr lang="en-US" sz="1300" dirty="0"/>
              <a:t>(12), 2410-2417.   </a:t>
            </a:r>
          </a:p>
          <a:p>
            <a:endParaRPr lang="en-US" sz="1200" dirty="0" smtClean="0">
              <a:hlinkClick r:id="rId3"/>
            </a:endParaRPr>
          </a:p>
        </p:txBody>
      </p:sp>
    </p:spTree>
    <p:extLst>
      <p:ext uri="{BB962C8B-B14F-4D97-AF65-F5344CB8AC3E}">
        <p14:creationId xmlns:p14="http://schemas.microsoft.com/office/powerpoint/2010/main" val="6633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effectLst>
                  <a:outerShdw blurRad="38100" dist="38100" dir="2700000" algn="tl">
                    <a:srgbClr val="000000">
                      <a:alpha val="43137"/>
                    </a:srgbClr>
                  </a:outerShdw>
                </a:effectLst>
              </a:rPr>
              <a:t>Introduction</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66932" y="1449324"/>
            <a:ext cx="7467600" cy="4873752"/>
          </a:xfrm>
        </p:spPr>
        <p:txBody>
          <a:bodyPr>
            <a:normAutofit/>
          </a:bodyPr>
          <a:lstStyle/>
          <a:p>
            <a:endParaRPr lang="en-US" sz="3200" dirty="0" smtClean="0"/>
          </a:p>
          <a:p>
            <a:r>
              <a:rPr lang="en-US" sz="3600" dirty="0" smtClean="0"/>
              <a:t>Purpose </a:t>
            </a:r>
          </a:p>
          <a:p>
            <a:r>
              <a:rPr lang="en-US" sz="3600" dirty="0" smtClean="0"/>
              <a:t>Goal </a:t>
            </a:r>
          </a:p>
          <a:p>
            <a:r>
              <a:rPr lang="en-US" sz="3600" dirty="0" smtClean="0"/>
              <a:t>Background</a:t>
            </a:r>
            <a:endParaRPr lang="en-US" sz="3600" dirty="0"/>
          </a:p>
        </p:txBody>
      </p:sp>
      <p:pic>
        <p:nvPicPr>
          <p:cNvPr id="4" name="Picture 11" descr="aaHeader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029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799" y="5043100"/>
            <a:ext cx="3874593" cy="276999"/>
          </a:xfrm>
          <a:prstGeom prst="rect">
            <a:avLst/>
          </a:prstGeom>
        </p:spPr>
        <p:txBody>
          <a:bodyPr wrap="square">
            <a:spAutoFit/>
          </a:bodyPr>
          <a:lstStyle/>
          <a:p>
            <a:pPr>
              <a:spcBef>
                <a:spcPct val="30000"/>
              </a:spcBef>
            </a:pPr>
            <a:r>
              <a:rPr lang="en-US" sz="1200" dirty="0" smtClean="0"/>
              <a:t>(Asian American Health Initiative, 2005) </a:t>
            </a:r>
            <a:endParaRPr lang="en-US" sz="1200" dirty="0"/>
          </a:p>
        </p:txBody>
      </p:sp>
      <p:pic>
        <p:nvPicPr>
          <p:cNvPr id="8194" name="Picture 2" descr="C:\Documents and Settings\Ryan\Local Settings\Temporary Internet Files\Content.IE5\YFJ9F43E\MC9002150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181599"/>
            <a:ext cx="3515762" cy="141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17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066800"/>
          </a:xfrm>
        </p:spPr>
        <p:txBody>
          <a:bodyPr>
            <a:normAutofit fontScale="90000"/>
          </a:bodyPr>
          <a:lstStyle/>
          <a:p>
            <a:pPr algn="ctr"/>
            <a:r>
              <a:rPr lang="en-US" sz="4800" dirty="0" smtClean="0">
                <a:effectLst>
                  <a:outerShdw blurRad="38100" dist="38100" dir="2700000" algn="tl">
                    <a:srgbClr val="000000">
                      <a:alpha val="43137"/>
                    </a:srgbClr>
                  </a:outerShdw>
                </a:effectLst>
              </a:rPr>
              <a:t>Cultural Overview In America</a:t>
            </a:r>
            <a:endParaRPr lang="en-US" sz="4800" dirty="0">
              <a:effectLst>
                <a:outerShdw blurRad="38100" dist="38100" dir="2700000" algn="tl">
                  <a:srgbClr val="000000">
                    <a:alpha val="43137"/>
                  </a:srgbClr>
                </a:outerShdw>
              </a:effectLst>
            </a:endParaRPr>
          </a:p>
        </p:txBody>
      </p:sp>
      <p:pic>
        <p:nvPicPr>
          <p:cNvPr id="4" name="Picture 12" descr="Picture1Graph of Asian Americans from CDC.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57200" y="1143001"/>
            <a:ext cx="8305800" cy="518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61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4800" dirty="0" smtClean="0">
                <a:effectLst>
                  <a:outerShdw blurRad="38100" dist="38100" dir="2700000" algn="tl">
                    <a:srgbClr val="000000">
                      <a:alpha val="43137"/>
                    </a:srgbClr>
                  </a:outerShdw>
                </a:effectLst>
              </a:rPr>
              <a:t>Demographic Representation</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000" dirty="0"/>
              <a:t>Asian Americans -original peoples of the Far East, Southeast Asia, or the Indian </a:t>
            </a:r>
            <a:r>
              <a:rPr lang="en-US" sz="2000" dirty="0" smtClean="0"/>
              <a:t>subcontinent.</a:t>
            </a:r>
            <a:r>
              <a:rPr lang="en-US" sz="2000" u="sng" baseline="30000" dirty="0" smtClean="0">
                <a:hlinkClick r:id="rId3"/>
              </a:rPr>
              <a:t>1</a:t>
            </a:r>
            <a:endParaRPr lang="en-US" sz="2000" dirty="0" smtClean="0"/>
          </a:p>
          <a:p>
            <a:r>
              <a:rPr lang="en-US" sz="2000" dirty="0"/>
              <a:t>2000 U.S. Census-identify only as Asian-American = 3.6 percent of the American population (10 million </a:t>
            </a:r>
            <a:r>
              <a:rPr lang="en-US" sz="2000" dirty="0" smtClean="0"/>
              <a:t>individuals)</a:t>
            </a:r>
            <a:endParaRPr lang="en-US" sz="2000" dirty="0"/>
          </a:p>
          <a:p>
            <a:r>
              <a:rPr lang="en-US" sz="2000" dirty="0"/>
              <a:t>Census Bureau -Asian-American population will grow to 37.6 million individuals by 2050 (9.3 percent of the population)</a:t>
            </a:r>
          </a:p>
          <a:p>
            <a:r>
              <a:rPr lang="en-US" sz="2000" dirty="0"/>
              <a:t>Asian Americans including those of more than one race estimated at 15.5 million (5 percent of population) Census Bureau July 1, 2008 Census Bureau.</a:t>
            </a:r>
          </a:p>
          <a:p>
            <a:r>
              <a:rPr lang="en-US" sz="2000" dirty="0" smtClean="0"/>
              <a:t>Asian-American </a:t>
            </a:r>
            <a:r>
              <a:rPr lang="en-US" sz="2000" dirty="0"/>
              <a:t>populations - generally concentrated in the western states, the Northeast, and parts of the South</a:t>
            </a:r>
            <a:r>
              <a:rPr lang="en-US" sz="2000" dirty="0" smtClean="0"/>
              <a:t>. Greatest </a:t>
            </a:r>
            <a:r>
              <a:rPr lang="en-US" sz="2000" dirty="0"/>
              <a:t>concentration: Hawaii, California, Washington, New Jersey, and New York</a:t>
            </a:r>
          </a:p>
          <a:p>
            <a:endParaRPr lang="en-US" sz="2000" dirty="0"/>
          </a:p>
        </p:txBody>
      </p:sp>
    </p:spTree>
    <p:extLst>
      <p:ext uri="{BB962C8B-B14F-4D97-AF65-F5344CB8AC3E}">
        <p14:creationId xmlns:p14="http://schemas.microsoft.com/office/powerpoint/2010/main" val="331296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pPr algn="ctr"/>
            <a:r>
              <a:rPr lang="en-US" sz="4800" dirty="0" smtClean="0">
                <a:effectLst>
                  <a:outerShdw blurRad="38100" dist="38100" dir="2700000" algn="tl">
                    <a:srgbClr val="000000">
                      <a:alpha val="43137"/>
                    </a:srgbClr>
                  </a:outerShdw>
                </a:effectLst>
              </a:rPr>
              <a:t>Asian American’s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Health Preferences</a:t>
            </a:r>
            <a:endParaRPr lang="en-US" sz="4800" dirty="0">
              <a:effectLst>
                <a:outerShdw blurRad="38100" dist="38100" dir="2700000" algn="tl">
                  <a:srgbClr val="000000">
                    <a:alpha val="43137"/>
                  </a:srgbClr>
                </a:outerShdw>
              </a:effectLst>
            </a:endParaRPr>
          </a:p>
        </p:txBody>
      </p:sp>
      <p:pic>
        <p:nvPicPr>
          <p:cNvPr id="4" name="Picture 11" descr="Asian-American diets are based on rice and rice products, with less emphasis on the regular consumption of meat and dairy products, which differs from traditional American fare. [AP/Wide World Photos. Reproduced by permissi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63600" y="1782762"/>
            <a:ext cx="6832600"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8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pPr algn="ctr"/>
            <a:r>
              <a:rPr lang="en-US" sz="4800" dirty="0" smtClean="0">
                <a:effectLst>
                  <a:outerShdw blurRad="38100" dist="38100" dir="2700000" algn="tl">
                    <a:srgbClr val="000000">
                      <a:alpha val="43137"/>
                    </a:srgbClr>
                  </a:outerShdw>
                </a:effectLst>
              </a:rPr>
              <a:t>Factors for Health</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3400" y="1531034"/>
            <a:ext cx="7467600" cy="4873752"/>
          </a:xfrm>
        </p:spPr>
        <p:txBody>
          <a:bodyPr>
            <a:normAutofit/>
          </a:bodyPr>
          <a:lstStyle/>
          <a:p>
            <a:r>
              <a:rPr lang="en-US" sz="3200" dirty="0"/>
              <a:t>Spirituality</a:t>
            </a:r>
          </a:p>
          <a:p>
            <a:pPr lvl="1"/>
            <a:r>
              <a:rPr lang="en-US" sz="3200" dirty="0" smtClean="0"/>
              <a:t>Karma</a:t>
            </a:r>
          </a:p>
          <a:p>
            <a:r>
              <a:rPr lang="en-US" sz="3200" dirty="0"/>
              <a:t>Religion</a:t>
            </a:r>
          </a:p>
          <a:p>
            <a:pPr lvl="1"/>
            <a:r>
              <a:rPr lang="en-US" sz="3200" dirty="0"/>
              <a:t>Buddhism</a:t>
            </a:r>
          </a:p>
          <a:p>
            <a:r>
              <a:rPr lang="en-US" sz="3200" dirty="0"/>
              <a:t>Philosophy</a:t>
            </a:r>
          </a:p>
          <a:p>
            <a:pPr lvl="1"/>
            <a:r>
              <a:rPr lang="en-US" sz="3200" dirty="0"/>
              <a:t>Respect</a:t>
            </a:r>
          </a:p>
          <a:p>
            <a:pPr lvl="1"/>
            <a:r>
              <a:rPr lang="en-US" sz="3200" dirty="0"/>
              <a:t>Cycle of life</a:t>
            </a:r>
          </a:p>
          <a:p>
            <a:pPr marL="365760" lvl="1" indent="0">
              <a:buNone/>
            </a:pPr>
            <a:endParaRPr lang="en-US" sz="3200" dirty="0"/>
          </a:p>
          <a:p>
            <a:endParaRPr lang="en-US" sz="3200" dirty="0"/>
          </a:p>
        </p:txBody>
      </p:sp>
      <p:pic>
        <p:nvPicPr>
          <p:cNvPr id="2058" name="Picture 10" descr="C:\Documents and Settings\Ryan\Local Settings\Temporary Internet Files\Content.IE5\V4FNU17K\MC9002171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384495"/>
            <a:ext cx="1805026" cy="172455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Documents and Settings\Ryan\Local Settings\Temporary Internet Files\Content.IE5\Z69CDLZN\MP9003994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473" y="3352800"/>
            <a:ext cx="2386818" cy="316508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Documents and Settings\Ryan\Local Settings\Temporary Internet Files\Content.IE5\V4FNU17K\MC90035050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531" y="1143000"/>
            <a:ext cx="2183489" cy="231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762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pPr algn="ctr"/>
            <a:r>
              <a:rPr lang="en-US" sz="4800" dirty="0" smtClean="0">
                <a:effectLst>
                  <a:outerShdw blurRad="38100" dist="38100" dir="2700000" algn="tl">
                    <a:srgbClr val="000000">
                      <a:alpha val="43137"/>
                    </a:srgbClr>
                  </a:outerShdw>
                </a:effectLst>
              </a:rPr>
              <a:t>Health and Healing</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r>
              <a:rPr lang="en-US" sz="3600" dirty="0"/>
              <a:t>Mind/Body/Spirit</a:t>
            </a:r>
          </a:p>
          <a:p>
            <a:r>
              <a:rPr lang="en-US" sz="3600" dirty="0"/>
              <a:t>Ayurveda</a:t>
            </a:r>
          </a:p>
          <a:p>
            <a:r>
              <a:rPr lang="en-US" sz="3600" dirty="0"/>
              <a:t>Acupuncture</a:t>
            </a:r>
          </a:p>
          <a:p>
            <a:r>
              <a:rPr lang="en-US" sz="3600" dirty="0"/>
              <a:t>Herbal Medicines</a:t>
            </a:r>
          </a:p>
          <a:p>
            <a:endParaRPr lang="en-US" dirty="0"/>
          </a:p>
        </p:txBody>
      </p:sp>
      <p:pic>
        <p:nvPicPr>
          <p:cNvPr id="1026" name="Picture 2" descr="C:\Documents and Settings\Ryan\Local Settings\Temporary Internet Files\Content.IE5\Z69CDLZN\MP9004229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842"/>
            <a:ext cx="35814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Ryan\Local Settings\Temporary Internet Files\Content.IE5\YFJ9F43E\MM90018925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77711" y="381000"/>
            <a:ext cx="7905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Ryan\Local Settings\Temporary Internet Files\Content.IE5\62FHT6K5\MC9002902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147" y="4207903"/>
            <a:ext cx="3496147" cy="226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22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rPr>
              <a:t>Diet</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525524"/>
            <a:ext cx="7467600" cy="4873752"/>
          </a:xfrm>
        </p:spPr>
        <p:txBody>
          <a:bodyPr/>
          <a:lstStyle/>
          <a:p>
            <a:r>
              <a:rPr lang="en-US" sz="3200" dirty="0"/>
              <a:t>Rice</a:t>
            </a:r>
          </a:p>
          <a:p>
            <a:r>
              <a:rPr lang="en-US" sz="3200" dirty="0"/>
              <a:t>Dairy, veggies</a:t>
            </a:r>
          </a:p>
          <a:p>
            <a:r>
              <a:rPr lang="en-US" sz="3200" dirty="0"/>
              <a:t>Freshness is key to healthiness</a:t>
            </a:r>
          </a:p>
          <a:p>
            <a:r>
              <a:rPr lang="en-US" sz="3200" dirty="0"/>
              <a:t>Eating is a part of social matrix</a:t>
            </a:r>
          </a:p>
          <a:p>
            <a:pPr marL="0" indent="0">
              <a:buNone/>
            </a:pPr>
            <a:endParaRPr lang="en-US" dirty="0"/>
          </a:p>
        </p:txBody>
      </p:sp>
      <p:pic>
        <p:nvPicPr>
          <p:cNvPr id="4098" name="Picture 2" descr="C:\Documents and Settings\Ryan\Local Settings\Temporary Internet Files\Content.IE5\Z69CDLZN\MP9102187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080" y="3962400"/>
            <a:ext cx="481584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Ryan\Local Settings\Temporary Internet Files\Content.IE5\V4FNU17K\MC9000017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990600"/>
            <a:ext cx="1811426" cy="156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2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4800" dirty="0" smtClean="0">
                <a:effectLst>
                  <a:outerShdw blurRad="38100" dist="38100" dir="2700000" algn="tl">
                    <a:srgbClr val="000000">
                      <a:alpha val="43137"/>
                    </a:srgbClr>
                  </a:outerShdw>
                </a:effectLst>
              </a:rPr>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Challenges to Gaining Health</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r>
              <a:rPr lang="en-US" dirty="0"/>
              <a:t>Cardiovascular disease</a:t>
            </a:r>
          </a:p>
          <a:p>
            <a:r>
              <a:rPr lang="en-US" dirty="0"/>
              <a:t>Carcinomas</a:t>
            </a:r>
          </a:p>
          <a:p>
            <a:r>
              <a:rPr lang="en-US" dirty="0"/>
              <a:t>Depression</a:t>
            </a:r>
          </a:p>
          <a:p>
            <a:r>
              <a:rPr lang="en-US" dirty="0"/>
              <a:t>Drug/Alcohol abuse</a:t>
            </a:r>
          </a:p>
          <a:p>
            <a:endParaRPr lang="en-US" dirty="0"/>
          </a:p>
        </p:txBody>
      </p:sp>
      <p:pic>
        <p:nvPicPr>
          <p:cNvPr id="5122" name="Picture 2" descr="C:\Documents and Settings\Ryan\Local Settings\Temporary Internet Files\Content.IE5\62FHT6K5\MP9004393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191000" cy="3532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ocuments and Settings\Ryan\Local Settings\Temporary Internet Files\Content.IE5\V4FNU17K\MC9004395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2329526" cy="244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23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4575</TotalTime>
  <Words>1977</Words>
  <Application>Microsoft Office PowerPoint</Application>
  <PresentationFormat>On-screen Show (4:3)</PresentationFormat>
  <Paragraphs>116</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Cultural Preferences:  Asian Americans</vt:lpstr>
      <vt:lpstr>Introduction</vt:lpstr>
      <vt:lpstr>Cultural Overview In America</vt:lpstr>
      <vt:lpstr>Demographic Representation</vt:lpstr>
      <vt:lpstr>Asian American’s  Health Preferences</vt:lpstr>
      <vt:lpstr>Factors for Health</vt:lpstr>
      <vt:lpstr>Health and Healing</vt:lpstr>
      <vt:lpstr>Diet</vt:lpstr>
      <vt:lpstr> Challenges to Gaining Health</vt:lpstr>
      <vt:lpstr>Impact of Preferences on Nursing Care</vt:lpstr>
      <vt:lpstr>Impact of Preferences on  Nursing Care</vt:lpstr>
      <vt:lpstr>Impact of Preferences on  Nursing Care</vt:lpstr>
      <vt:lpstr>Summary</vt:lpstr>
      <vt:lpstr>Summary</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Ryan</cp:lastModifiedBy>
  <cp:revision>26</cp:revision>
  <dcterms:created xsi:type="dcterms:W3CDTF">2011-04-09T23:16:26Z</dcterms:created>
  <dcterms:modified xsi:type="dcterms:W3CDTF">2011-04-13T03:32:09Z</dcterms:modified>
</cp:coreProperties>
</file>