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8" r:id="rId12"/>
    <p:sldId id="269" r:id="rId13"/>
    <p:sldId id="266" r:id="rId14"/>
    <p:sldId id="270" r:id="rId15"/>
    <p:sldId id="267"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09" autoAdjust="0"/>
  </p:normalViewPr>
  <p:slideViewPr>
    <p:cSldViewPr>
      <p:cViewPr>
        <p:scale>
          <a:sx n="75" d="100"/>
          <a:sy n="75" d="100"/>
        </p:scale>
        <p:origin x="-366" y="11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A5FAB25-3BB7-438A-BFC7-5BDCBF4C1778}" type="datetimeFigureOut">
              <a:rPr lang="en-US"/>
              <a:pPr>
                <a:defRPr/>
              </a:pPr>
              <a:t>4/13/2011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05DF6EB-72DC-4C36-B549-A08599C2080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youtube.com/watch?v=hq92BI8FuW4&amp;feature=relate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dc.gov/omhd/populations/AsianAm/AsianAm.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purpose of this presentation is to demonstrate how important it is to practice as a culturally competent nurse. Cultural competence is becoming an important quality to possess in order to become an effective nurse due to the nation’s dramatic demographic change. It is important to recognize that cultural sensitivity begins with the health care provider. Nurses who do not care for patients with cultural competence often cause a strain in the patient nurse relationship. Understanding one’s culture will help provide a respectful, understanding, and dignified care to patients. This presentation will give information regarding the demographic representation of Asian American culture in the U.S, an overview of culture’s health preferences, the impact of preferences on nursing care, and a summary of these topics. (Chitty and Black, 2011, p. 393)</a:t>
            </a:r>
          </a:p>
          <a:p>
            <a:pPr>
              <a:spcBef>
                <a:spcPct val="0"/>
              </a:spcBef>
            </a:pPr>
            <a:r>
              <a:rPr lang="en-US" smtClean="0"/>
              <a:t>Asian Americans face cultural and linguistic barriers that may discourage them from accessing health care services available to them. Asian Americans deal with illness different from the general population. Many Asian Americans who have trouble speaking English believe that doctors and nurses do not understand their culture. They also have trouble understanding the health care systems and have problems communicating with health care workers. These restraints can cause individuals from seeking proper care. Asian Americans may not perceive the value or identify the purpose or necessity in obtaining care. (Asian American Health Initiative, 2005) </a:t>
            </a:r>
          </a:p>
          <a:p>
            <a:pPr>
              <a:spcBef>
                <a:spcPct val="0"/>
              </a:spcBef>
            </a:pPr>
            <a:endParaRPr lang="en-US" smtClean="0"/>
          </a:p>
          <a:p>
            <a:pPr>
              <a:spcBef>
                <a:spcPct val="0"/>
              </a:spcBef>
            </a:pPr>
            <a:endParaRPr lang="en-US" smtClean="0"/>
          </a:p>
          <a:p>
            <a:pPr>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F793FF-9931-4E58-938D-74CEB51E8300}" type="slidenum">
              <a:rPr lang="en-US"/>
              <a:pPr fontAlgn="base">
                <a:spcBef>
                  <a:spcPct val="0"/>
                </a:spcBef>
                <a:spcAft>
                  <a:spcPct val="0"/>
                </a:spcAft>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There have been efforts to provide ethnically and culturally competent care and address language and culture gaps. </a:t>
            </a:r>
          </a:p>
          <a:p>
            <a:pPr>
              <a:spcBef>
                <a:spcPct val="0"/>
              </a:spcBef>
            </a:pPr>
            <a:endParaRPr lang="en-US"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1AC09A-0B6C-420B-B854-08D821CABE8E}" type="slidenum">
              <a:rPr lang="en-US"/>
              <a:pPr fontAlgn="base">
                <a:spcBef>
                  <a:spcPct val="0"/>
                </a:spcBef>
                <a:spcAft>
                  <a:spcPct val="0"/>
                </a:spcAft>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Asian Americans are peoples from far east, southeast asia, or the Indian subcontinent.  There are approximately 10 million Asian American’s living in the United States and that number is expected to grow to 37.6 million people by 2050.  Asian’s believe in the idea of unison between the mind, body, and spirit so in order for a person to be healthy according to this belief, a person must maintain balance between themself’s and their environment.  Some remedies that are used to help maintain this balance include herbal medicines and acupuncture.  It is of utmost importance to be able to recognize and respect these cultural differences when providing healthcare to Asian American’s in your nursing practice.  Not only will it help the client feel comfortable and be more open to you the nurse, it will also help physically heal the person if they are in the right mental frame of mind. We must always respect our client’s wishes and understand that every culture has their own opinions and outlooks when it comes to their healthcare.   </a:t>
            </a:r>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ABB2BE-E82A-4178-9857-544F3B0F350F}" type="slidenum">
              <a:rPr lang="en-US"/>
              <a:pPr fontAlgn="base">
                <a:spcBef>
                  <a:spcPct val="0"/>
                </a:spcBef>
                <a:spcAft>
                  <a:spcPct val="0"/>
                </a:spcAft>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It is of utmost importance to be able to recognize and respect these cultural differences when providing healthcare to Asian American’s in your nursing practice.  Not only will it help the client feel comfortable and be more open to you the nurse, it will also help physically heal the person if they are in the right mental frame of mind. We must always respect our client’s wishes and understand that every culture has their own opinions and outlooks when it comes to their healthcare and it is our jobs as nurses to provide quality healthcare and implement our practice in regards to any individual’s wishes. With the Asian population on the rise, it is our duty to expand our cultural knowledge and offer competent healthcare that fills in the culture gaps.  </a:t>
            </a: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D63BD0-492F-4FDF-A47B-97FACE6B937D}" type="slidenum">
              <a:rPr lang="en-US"/>
              <a:pPr fontAlgn="base">
                <a:spcBef>
                  <a:spcPct val="0"/>
                </a:spcBef>
                <a:spcAft>
                  <a:spcPct val="0"/>
                </a:spcAft>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Earth video from </a:t>
            </a:r>
            <a:r>
              <a:rPr lang="en-US" smtClean="0">
                <a:hlinkClick r:id="rId3"/>
              </a:rPr>
              <a:t>http://www.youtube.com/watch?v=hq92BI8FuW4&amp;feature=related</a:t>
            </a:r>
            <a:endParaRPr lang="en-US" smtClean="0"/>
          </a:p>
          <a:p>
            <a:pPr>
              <a:spcBef>
                <a:spcPct val="0"/>
              </a:spcBef>
            </a:pPr>
            <a:r>
              <a:rPr lang="en-US" smtClean="0"/>
              <a:t>Graph from Center for Disease Control: http:/www.cdc.gov/nchs/data/hus/hus08.pdf#028</a:t>
            </a:r>
          </a:p>
          <a:p>
            <a:pPr>
              <a:spcBef>
                <a:spcPct val="0"/>
              </a:spcBef>
            </a:pPr>
            <a:endParaRPr lang="en-US"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365A3D-2C94-4C6A-A4CB-89381D1CE997}" type="slidenum">
              <a:rPr lang="en-US"/>
              <a:pPr fontAlgn="base">
                <a:spcBef>
                  <a:spcPct val="0"/>
                </a:spcBef>
                <a:spcAft>
                  <a:spcPct val="0"/>
                </a:spcAft>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Center for Disease Control </a:t>
            </a:r>
            <a:r>
              <a:rPr lang="en-US" u="sng" smtClean="0">
                <a:hlinkClick r:id="rId3"/>
              </a:rPr>
              <a:t>http://www.cdc.gov/omhd/populations/AsianAm/AsianAm.htm</a:t>
            </a:r>
            <a:r>
              <a:rPr lang="en-US" smtClean="0"/>
              <a:t> </a:t>
            </a:r>
          </a:p>
          <a:p>
            <a:pPr>
              <a:spcBef>
                <a:spcPct val="0"/>
              </a:spcBef>
            </a:pPr>
            <a:endParaRPr lang="en-US"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959D56-039E-456B-985F-2060F3F1BBC4}" type="slidenum">
              <a:rPr lang="en-US"/>
              <a:pPr fontAlgn="base">
                <a:spcBef>
                  <a:spcPct val="0"/>
                </a:spcBef>
                <a:spcAft>
                  <a:spcPct val="0"/>
                </a:spcAft>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Asian Americans are a diverse ethnic group with many different religious backgrounds. Among them are: “Christian, Muslim, Hindu, and a host of others, but many follow Buddhist concepts” (Leadership Management Institute, 1990). Within religion, the belief in karma is introduced with spirituality. Karma is the “law of cause and affect over countless lifetimes”. (Leadership Management Institute, 1990) Asian Americans who follow Buddhism are also taught that “art and science can exist in an always changing context and events and objects depend on the perception of the beholder as much as their own qualities.” (Leadership Management Institute, 1990) Therefore, healing is both spiritual in which it is something to guided by as well as scientific where measures of the environment are included (Leadership Management Institute, 1990). The philosophy that Asian Americans tend to adopt with the belief in Buddhism also impacts “health care beliefs and practices” (Leadership Management Institute, 1990). Of this philosophy, respect and the cycle of life are centered around. A respect of elders and those in authority are encouraged. Health care providers are also looked upon with respect. (Leadership Management Institute, 1990) They are someone who can bring healing and restoration to the body and the mind. The cycle of life teaches that “life is a cycle of suffering and rebirth” (Leadership Management Institute, 1990). Oftentimes, in a time of suffering, “pain and illness are endured and health seeking remedies are delayed.” (Leadership Management Institute, 1990) For in the cycle, their must be a time of suffering for their to be a time of rebirth. </a:t>
            </a: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00628D-0530-4086-ABCE-E16F9AC6806E}" type="slidenum">
              <a:rPr lang="en-US"/>
              <a:pPr fontAlgn="base">
                <a:spcBef>
                  <a:spcPct val="0"/>
                </a:spcBef>
                <a:spcAft>
                  <a:spcPct val="0"/>
                </a:spcAft>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Each culture has its own health and healing remedies. For Asian Americans, the idea of unison between mind, body, and spirit is the “belief that each part influences the others” (Leadership Management Institute, 1990). In this belief, balance between the person and environment is key to curing illness and disease. Also, the belief in forces of “hot” and “cold”, which are countering forces meant to align the environment of the person. Factors such as pregnancy, fatigue, and diet can tip the scale and lead to an imbalance of these forces. (Leadership Management Institute, 1990) </a:t>
            </a:r>
          </a:p>
          <a:p>
            <a:pPr>
              <a:spcBef>
                <a:spcPct val="0"/>
              </a:spcBef>
            </a:pPr>
            <a:r>
              <a:rPr lang="en-US" smtClean="0"/>
              <a:t>According to Hussain and Cochrane (2002) some illnesses, such has depression are often times diagnosed based on “not only the severity but also the visibility it shows” and how it affects the “social obligations of that culture” (Hussain &amp; Cochrane, 2002, p. 286). </a:t>
            </a:r>
          </a:p>
          <a:p>
            <a:pPr>
              <a:spcBef>
                <a:spcPct val="0"/>
              </a:spcBef>
            </a:pPr>
            <a:r>
              <a:rPr lang="en-US" smtClean="0"/>
              <a:t>Ayurveda is termed “knowledge of life” and is a system that works to prevent. (Leadership Management Institute, 1990) In this system, the body is make up of three forces and imbalance is the illness or disease. Equilibrium between the body’s forces causes good health. Any upset between the forces can lead to disease. (Leadership Management Institute, 1990)</a:t>
            </a:r>
          </a:p>
          <a:p>
            <a:pPr>
              <a:spcBef>
                <a:spcPct val="0"/>
              </a:spcBef>
            </a:pPr>
            <a:r>
              <a:rPr lang="en-US" smtClean="0"/>
              <a:t>A healing remedy used by Asian Americans is acupuncture. It is believed that this healing maneuver assists in preserving homeostasis. (Management Sciences for Health, p. 4) It is used more by women than men and offers a traditional healing technique in which the Asian culture of medicine can be implemented (Management Sciences for Health, p. 9). </a:t>
            </a:r>
          </a:p>
          <a:p>
            <a:pPr>
              <a:spcBef>
                <a:spcPct val="0"/>
              </a:spcBef>
            </a:pPr>
            <a:r>
              <a:rPr lang="en-US" smtClean="0"/>
              <a:t>Herbal medicines are also used within Asian American culture. In fact, “about 1400 plants are used in the Ayurveda medicine”. (Leadership Management Institute, 1990) In this idea, Asian Americans see humans as part of the environment or universe. Humans are natural. Therefore, it would make sense that someone needing healing would look to something nature made-a plant.</a:t>
            </a:r>
          </a:p>
          <a:p>
            <a:pPr>
              <a:spcBef>
                <a:spcPct val="0"/>
              </a:spcBef>
            </a:pPr>
            <a:endParaRPr lang="en-US"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BF96CA-E049-4FC7-A242-ABC4ACE13AA1}" type="slidenum">
              <a:rPr lang="en-US"/>
              <a:pPr fontAlgn="base">
                <a:spcBef>
                  <a:spcPct val="0"/>
                </a:spcBef>
                <a:spcAft>
                  <a:spcPct val="0"/>
                </a:spcAft>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Rice is the mainstay of the Asian diet and is commonly eaten at every meal.</a:t>
            </a:r>
          </a:p>
          <a:p>
            <a:pPr>
              <a:spcBef>
                <a:spcPct val="0"/>
              </a:spcBef>
            </a:pPr>
            <a:r>
              <a:rPr lang="en-US" smtClean="0"/>
              <a:t> </a:t>
            </a:r>
          </a:p>
          <a:p>
            <a:pPr>
              <a:spcBef>
                <a:spcPct val="0"/>
              </a:spcBef>
            </a:pPr>
            <a:r>
              <a:rPr lang="en-US" smtClean="0"/>
              <a:t>Meals primarily consist of grains, vegetables and fruit.  They commonly don’t eat much dairy, but rather substitute soy milk and tofu as sources of protein and calcium.  Fish, pork and poultry may also be eaten, but only a few times a month and only in small quantities.</a:t>
            </a:r>
          </a:p>
          <a:p>
            <a:pPr>
              <a:spcBef>
                <a:spcPct val="0"/>
              </a:spcBef>
            </a:pPr>
            <a:r>
              <a:rPr lang="en-US" smtClean="0"/>
              <a:t> </a:t>
            </a:r>
          </a:p>
          <a:p>
            <a:pPr>
              <a:spcBef>
                <a:spcPct val="0"/>
              </a:spcBef>
            </a:pPr>
            <a:r>
              <a:rPr lang="en-US" smtClean="0"/>
              <a:t>Most Asian Americans like to use fresh food for most of their cooking.  They are likely to make frequent trips to the local market place for seafood, vegetables and fruits that are seasonal.</a:t>
            </a:r>
          </a:p>
          <a:p>
            <a:pPr>
              <a:spcBef>
                <a:spcPct val="0"/>
              </a:spcBef>
            </a:pPr>
            <a:r>
              <a:rPr lang="en-US" smtClean="0"/>
              <a:t> </a:t>
            </a:r>
          </a:p>
          <a:p>
            <a:pPr>
              <a:spcBef>
                <a:spcPct val="0"/>
              </a:spcBef>
            </a:pPr>
            <a:r>
              <a:rPr lang="en-US" smtClean="0"/>
              <a:t>Asian cuisine is prepared more meticulously than the typical American cuisine.  They view eating as part of their socialization in a more formal manner.  The meal must not only be nutritious, but visual appeal is appreciated.</a:t>
            </a:r>
          </a:p>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29C817-69B6-4677-875D-0A7A81F7CF2E}" type="slidenum">
              <a:rPr lang="en-US"/>
              <a:pPr fontAlgn="base">
                <a:spcBef>
                  <a:spcPct val="0"/>
                </a:spcBef>
                <a:spcAft>
                  <a:spcPct val="0"/>
                </a:spcAft>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Asian Americans face many barriers to their health because of language and cultural differences.  They may find it hard to communicate with American health care providers.  Asian Americans may not feel that their personal care is of value because of cultural beliefs.</a:t>
            </a:r>
          </a:p>
          <a:p>
            <a:pPr>
              <a:spcBef>
                <a:spcPct val="0"/>
              </a:spcBef>
            </a:pPr>
            <a:r>
              <a:rPr lang="en-US" smtClean="0"/>
              <a:t>These factors lead to later diagnosis of disease, which makes it more difficult to treat successfully.</a:t>
            </a:r>
          </a:p>
          <a:p>
            <a:pPr>
              <a:spcBef>
                <a:spcPct val="0"/>
              </a:spcBef>
            </a:pPr>
            <a:r>
              <a:rPr lang="en-US" smtClean="0"/>
              <a:t>Two leading causes of death for Asian Americans in the US are cancer and cardiovascular disease.</a:t>
            </a:r>
          </a:p>
          <a:p>
            <a:pPr>
              <a:spcBef>
                <a:spcPct val="0"/>
              </a:spcBef>
            </a:pPr>
            <a:r>
              <a:rPr lang="en-US" smtClean="0"/>
              <a:t> </a:t>
            </a:r>
          </a:p>
          <a:p>
            <a:pPr>
              <a:spcBef>
                <a:spcPct val="0"/>
              </a:spcBef>
            </a:pPr>
            <a:r>
              <a:rPr lang="en-US" smtClean="0"/>
              <a:t> </a:t>
            </a:r>
          </a:p>
          <a:p>
            <a:pPr>
              <a:spcBef>
                <a:spcPct val="0"/>
              </a:spcBef>
            </a:pPr>
            <a:r>
              <a:rPr lang="en-US" smtClean="0"/>
              <a:t>Asian American women have the lowest cancer screening rates and therefore are less likely to find disease at an early stage.  Therefore cancer is the leading cause of death in this group.</a:t>
            </a:r>
          </a:p>
          <a:p>
            <a:pPr>
              <a:spcBef>
                <a:spcPct val="0"/>
              </a:spcBef>
            </a:pPr>
            <a:r>
              <a:rPr lang="en-US" smtClean="0"/>
              <a:t> </a:t>
            </a:r>
          </a:p>
          <a:p>
            <a:pPr>
              <a:spcBef>
                <a:spcPct val="0"/>
              </a:spcBef>
            </a:pPr>
            <a:r>
              <a:rPr lang="en-US" smtClean="0"/>
              <a:t>Asian American women age 65 years and over have the highest suicide rate in the country when compared to other populations of the same age.</a:t>
            </a:r>
          </a:p>
          <a:p>
            <a:pPr>
              <a:spcBef>
                <a:spcPct val="0"/>
              </a:spcBef>
            </a:pPr>
            <a:r>
              <a:rPr lang="en-US" smtClean="0"/>
              <a:t>Asian American girls also have the highest rates of depressive symptoms compared to girls of other ethnicities.</a:t>
            </a:r>
          </a:p>
          <a:p>
            <a:pPr>
              <a:spcBef>
                <a:spcPct val="0"/>
              </a:spcBef>
            </a:pPr>
            <a:r>
              <a:rPr lang="en-US" smtClean="0"/>
              <a:t> </a:t>
            </a:r>
          </a:p>
          <a:p>
            <a:pPr>
              <a:spcBef>
                <a:spcPct val="0"/>
              </a:spcBef>
            </a:pPr>
            <a:r>
              <a:rPr lang="en-US" smtClean="0"/>
              <a:t>Increased drug and alcohol abuse among Asian Americans is thought to be related to the stress of adjusting to the vastly different life styles and challenges of living in the US.</a:t>
            </a:r>
          </a:p>
          <a:p>
            <a:pPr>
              <a:spcBef>
                <a:spcPct val="0"/>
              </a:spcBef>
            </a:pPr>
            <a:endParaRPr lang="en-US"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3E0ECE-C5CC-421F-831C-BDA420204FDB}" type="slidenum">
              <a:rPr lang="en-US"/>
              <a:pPr fontAlgn="base">
                <a:spcBef>
                  <a:spcPct val="0"/>
                </a:spcBef>
                <a:spcAft>
                  <a:spcPct val="0"/>
                </a:spcAft>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Asians assessed their experience as worse than that of whites in 6 out of 8 indicators. They feel that the experience that they are given is lacking in what they believe it should be more than any other ethnic race.  Asians tend to have higher levels of educations than those of other races. As a result, they tend to question others more often.  The overall satisfaction in the health care system is lowest for Asians.  There were the lowest scare for those satisfied with the USC staff</a:t>
            </a: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B6FD1B-3E58-47F0-A67C-27808A94E4B3}" type="slidenum">
              <a:rPr lang="en-US"/>
              <a:pPr fontAlgn="base">
                <a:spcBef>
                  <a:spcPct val="0"/>
                </a:spcBef>
                <a:spcAft>
                  <a:spcPct val="0"/>
                </a:spcAft>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Asians have higher odds of having to wait more than 30 minutes with an appointment. Asians are also more likely to report that their provider did not ask about other treatments. </a:t>
            </a:r>
          </a:p>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C9F1C0-03D0-4764-AE3B-F550241B41BC}" type="slidenum">
              <a:rPr lang="en-US"/>
              <a:pPr fontAlgn="base">
                <a:spcBef>
                  <a:spcPct val="0"/>
                </a:spcBef>
                <a:spcAft>
                  <a:spcPct val="0"/>
                </a:spcAft>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Straight Connector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4"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5" name="Straight Connector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95281A63-E8FB-49DF-89B3-9A60E59F2E81}" type="datetimeFigureOut">
              <a:rPr lang="en-US"/>
              <a:pPr>
                <a:defRPr/>
              </a:pPr>
              <a:t>4/13/2011</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43735CB3-0A9F-4D3E-9348-290B61704D9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BB9AEC2-734A-4245-BB60-41BC4BEDCE97}" type="datetimeFigureOut">
              <a:rPr lang="en-US"/>
              <a:pPr>
                <a:defRPr/>
              </a:pPr>
              <a:t>4/13/2011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906C2EB-753E-45C5-8D8D-BF0F41F62FD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3FC63BC-10A7-4343-8374-AB1C53B97F4D}" type="datetimeFigureOut">
              <a:rPr lang="en-US"/>
              <a:pPr>
                <a:defRPr/>
              </a:pPr>
              <a:t>4/13/2011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7356329-E4C2-4734-B7E0-45B0F27A07A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042C20F3-6F4F-4021-BEAB-9953557D6E55}" type="datetimeFigureOut">
              <a:rPr lang="en-US"/>
              <a:pPr>
                <a:defRPr/>
              </a:pPr>
              <a:t>4/13/2011</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A4F6C9D7-EDEA-4F99-AC8C-3278517B645C}"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traight Connector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Straight Connector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traight Connector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016BB180-C752-44CC-9838-DA24C4D369E9}" type="datetimeFigureOut">
              <a:rPr lang="en-US"/>
              <a:pPr>
                <a:defRPr/>
              </a:pPr>
              <a:t>4/13/2011</a:t>
            </a:fld>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492DAA44-597E-495B-9C48-AD240B6737B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2D6D087D-0D32-4C57-9BA3-DD5F0B67AAF8}" type="datetimeFigureOut">
              <a:rPr lang="en-US"/>
              <a:pPr>
                <a:defRPr/>
              </a:pPr>
              <a:t>4/13/2011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87950AC-B68B-4C3B-99B3-BB3EBFEA7A3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D8F2A19C-4B35-4AAD-A3EA-FAD569D16091}" type="datetimeFigureOut">
              <a:rPr lang="en-US"/>
              <a:pPr>
                <a:defRPr/>
              </a:pPr>
              <a:t>4/13/2011</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7F690E4B-C4A0-4944-A357-A0D8CB4077C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138F62E5-5E4A-450D-B66D-A3A1EAA5675C}" type="datetimeFigureOut">
              <a:rPr lang="en-US"/>
              <a:pPr>
                <a:defRPr/>
              </a:pPr>
              <a:t>4/13/2011</a:t>
            </a:fld>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ABE1E7EF-2D68-44AE-B1C4-D856528A8657}"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74BA7244-0AC0-4241-8E68-FBF19BB1C3EE}" type="datetimeFigureOut">
              <a:rPr lang="en-US"/>
              <a:pPr>
                <a:defRPr/>
              </a:pPr>
              <a:t>4/13/2011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FE83FF4E-B968-46C0-B597-02573D09572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Straight Connector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Oval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A387A7DD-52B7-4F96-91F5-4256EC1001FA}" type="datetimeFigureOut">
              <a:rPr lang="en-US"/>
              <a:pPr>
                <a:defRPr/>
              </a:pPr>
              <a:t>4/13/2011</a:t>
            </a:fld>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9DD2FB41-5206-4790-8E33-DA96A4414437}"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Oval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1" name="Straight Connector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18CD04C8-0E4B-424D-AB8D-A0D16F869213}" type="datetimeFigureOut">
              <a:rPr lang="en-US"/>
              <a:pPr>
                <a:defRPr/>
              </a:pPr>
              <a:t>4/13/2011</a:t>
            </a:fld>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0F79E019-8661-4EDF-B5A7-A3F12D9F13D6}"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smtClean="0">
                <a:solidFill>
                  <a:schemeClr val="tx2"/>
                </a:solidFill>
                <a:latin typeface="+mn-lt"/>
              </a:defRPr>
            </a:lvl1pPr>
          </a:lstStyle>
          <a:p>
            <a:pPr>
              <a:defRPr/>
            </a:pPr>
            <a:fld id="{6A6C1902-E103-4C88-B82C-DA92A0A63273}" type="datetimeFigureOut">
              <a:rPr lang="en-US"/>
              <a:pPr>
                <a:defRPr/>
              </a:pPr>
              <a:t>4/13/2011</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smtClean="0">
                <a:solidFill>
                  <a:srgbClr val="FFFFFF"/>
                </a:solidFill>
                <a:latin typeface="+mn-lt"/>
              </a:defRPr>
            </a:lvl1pPr>
          </a:lstStyle>
          <a:p>
            <a:pPr>
              <a:defRPr/>
            </a:pPr>
            <a:fld id="{11C49756-BDEC-4DAD-B026-F7F97D5A829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5" r:id="rId4"/>
    <p:sldLayoutId id="2147483754" r:id="rId5"/>
    <p:sldLayoutId id="2147483759" r:id="rId6"/>
    <p:sldLayoutId id="2147483753" r:id="rId7"/>
    <p:sldLayoutId id="2147483760" r:id="rId8"/>
    <p:sldLayoutId id="2147483761" r:id="rId9"/>
    <p:sldLayoutId id="2147483752" r:id="rId10"/>
    <p:sldLayoutId id="2147483751" r:id="rId11"/>
  </p:sldLayoutIdLst>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itchFamily="18" charset="0"/>
        </a:defRPr>
      </a:lvl2pPr>
      <a:lvl3pPr algn="l" rtl="0" fontAlgn="base">
        <a:spcBef>
          <a:spcPct val="0"/>
        </a:spcBef>
        <a:spcAft>
          <a:spcPct val="0"/>
        </a:spcAft>
        <a:defRPr sz="3000">
          <a:solidFill>
            <a:schemeClr val="tx2"/>
          </a:solidFill>
          <a:latin typeface="Century Schoolbook" pitchFamily="18" charset="0"/>
        </a:defRPr>
      </a:lvl3pPr>
      <a:lvl4pPr algn="l" rtl="0" fontAlgn="base">
        <a:spcBef>
          <a:spcPct val="0"/>
        </a:spcBef>
        <a:spcAft>
          <a:spcPct val="0"/>
        </a:spcAft>
        <a:defRPr sz="3000">
          <a:solidFill>
            <a:schemeClr val="tx2"/>
          </a:solidFill>
          <a:latin typeface="Century Schoolbook" pitchFamily="18" charset="0"/>
        </a:defRPr>
      </a:lvl4pPr>
      <a:lvl5pPr algn="l" rtl="0" fontAlgn="base">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rds.yahoo.com/_ylt=A0PDoX1Y5aVNvnoALA.JzbkF;_ylu=X3oDMTBrZzNsOW5rBHBvcwMxNzAEc2VjA3NyBHZ0aWQD/SIG=1kuh7d5d5/EXP=1302746584/**http%3a/images.search.yahoo.com/images/view%3fback=http%253A%252F%252Fimages.search.yahoo.com%252Fsearch%252Fimages%253Fp%253Dasian%252Bnurses%2526b%253D161%2526ni%253D20%2526ei%253Dutf-8%2526xargs%253D0%2526pstart%253D1%2526fr%253Dyfp-t-375%26w=412%26h=618%26imgurl=2.bp.blogspot.com%252F_VqBnQrwAMbw%252FTEFBH0ZHO9I%252FAAAAAAAAAEg%252FliiMiVVWrQE%252Fs1600%252Ffwk-bauer-fig02_009.jpg%26rurl=http%253A%252F%252Fn207b.blogspot.com%252F%26size=31KB%26name=Transcultural%2bnu...%26p=asian%2bnurses%26oid=5483f6e24eb469ab22753d945f21684c%26fr2=%26no=170%26tt=27100%26b=161%26ni=20%26sigr=10qlhcofu%26sigi=130kc8les%26sigb=13edtd0r1%26.crumb=NUzIR405onJ"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hyperlink" Target="http://rds.yahoo.com/_ylt=A0PDoX71FaVNDWgAoPmJzbkF;_ylu=X3oDMTBxcWdwZ21zBHBvcwMxMQRzZWMDc3IEdnRpZANJMTMzXzgz/SIG=1fueaq6o6/EXP=1302693493/**http:/images.search.yahoo.com/images/view?back=http%3A%2F%2Fimages.search.yahoo.com%2Fsearch%2Fimages%3F_adv_prop%3Dimage%26va%3Dasian%2Bequality%26fr%3Dyfp-t-701&amp;w=400&amp;h=385&amp;imgurl=aafe.org%2Frsr%2Faafe-35yrs.jpg&amp;rurl=http%3A%2F%2Faafe.org%2F&amp;size=67KB&amp;name=Asian+Americans+...&amp;p=asian+equality&amp;oid=fa3c8101edff3e134cc3ed756187a092&amp;fr2=&amp;no=11&amp;tt=7130&amp;sigr=10g2v317l&amp;sigi=10rish6f7&amp;sigb=12rtt1klv&amp;.crumb=Zt9c6lZ0fJ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rds.yahoo.com/_ylt=A0PDoTAs5KVNHR0AORyJzbkF;_ylu=X3oDMTBqZjhqcmFuBHBvcwM2MwRzZWMDc3IEdnRpZAM-/SIG=1md98ou3i/EXP=1302746284/**http%3a/images.search.yahoo.com/images/view%3fback=http%253A%252F%252Fimages.search.yahoo.com%252Fsearch%252Fimages%253Fp%253Dequality%252Bhands%2526b%253D61%2526ni%253D20%2526ei%253Dutf-8%2526xargs%253D0%2526pstart%253D1%2526fr%253Dyfp-t-375%26w=400%26h=371%26imgurl=ryenreynolds.wikispaces.com%252Ffile%252Fview%252Fchildren_holding_hands_around_the_world.gif%252F124918615%252Fchildren_holding_hands_around_the_world.gif%26rurl=http%253A%252F%252Fryenreynolds.wikispaces.com%252F%26size=48KB%26name=equality%2bfor%2ball...%26p=equality%2bhands%26oid=519540360b5894deedda706713b724ca%26fr2=%26no=63%26tt=17900%26b=61%26ni=20%26sigr=11370hiuv%26sigi=1477ej9sq%26sigb=13fs3nuvt%26.crumb=NUzIR405onJ"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hyperlink" Target="http://rds.yahoo.com/_ylt=A0PDoTD_4qVNKSAAsTOJzbkF;_ylu=X3oDMTBrcWdvOGExBHBvcwMxMzIEc2VjA3NyBHZ0aWQD/SIG=1ibmicjq0/EXP=1302745983/**http%3a/images.search.yahoo.com/images/view%3fback=http%253A%252F%252Fimages.search.yahoo.com%252Fsearch%252Fimages%253Fp%253Dnurses%2526b%253D121%2526ni%253D20%2526ei%253Dutf-8%2526xargs%253D0%2526pstart%253D1%2526fr%253Dyfp-t-375%26w=1024%26h=1024%26imgurl=www.perfectdental.org%252Fimages%252Fnurses.jpg%26rurl=http%253A%252F%252Fwww.perfectdental.org%252Findex-6.html%26size=123KB%26name=nurses.jpg%26p=nurses%26oid=e27d2385d9c1f5331c6e113cb2036222%26fr2=%26no=132%26tt=890000%26b=121%26ni=20%26sigr=119skksq2%26sigi=117c1q1es%26sigb=138jpq33r%26.crumb=NUzIR405onJ"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hyperlink" Target="http://www.aahiinfo.org/english/asianAmericans.php" TargetMode="External"/><Relationship Id="rId2" Type="http://schemas.openxmlformats.org/officeDocument/2006/relationships/hyperlink" Target="http://erc.msh.org/provider/informatic/AAPI_Disparities_CAM.pdf" TargetMode="External"/><Relationship Id="rId1" Type="http://schemas.openxmlformats.org/officeDocument/2006/relationships/slideLayout" Target="../slideLayouts/slideLayout2.xml"/><Relationship Id="rId4" Type="http://schemas.openxmlformats.org/officeDocument/2006/relationships/hyperlink" Target="http://www.cdc.gov/nchs/data/hus/hus08.pdf#02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dc.gov/omhd/populations/AsianAm/AsianAm.htm#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228600"/>
            <a:ext cx="6811963" cy="1676400"/>
          </a:xfrm>
        </p:spPr>
        <p:txBody>
          <a:bodyPr wrap="square" lIns="91440" tIns="45720" rIns="91440" bIns="45720" numCol="1" anchorCtr="0" compatLnSpc="1">
            <a:prstTxWarp prst="textNoShape">
              <a:avLst/>
            </a:prstTxWarp>
          </a:bodyPr>
          <a:lstStyle/>
          <a:p>
            <a:r>
              <a:rPr lang="en-US" sz="4400" cap="none" smtClean="0">
                <a:effectLst>
                  <a:outerShdw blurRad="38100" dist="38100" dir="2700000" algn="tl">
                    <a:srgbClr val="C0C0C0"/>
                  </a:outerShdw>
                </a:effectLst>
              </a:rPr>
              <a:t> 		ASIAN 	   			AMERICANS</a:t>
            </a:r>
          </a:p>
        </p:txBody>
      </p:sp>
      <p:sp>
        <p:nvSpPr>
          <p:cNvPr id="14338" name="Subtitle 2"/>
          <p:cNvSpPr>
            <a:spLocks noGrp="1"/>
          </p:cNvSpPr>
          <p:nvPr>
            <p:ph type="subTitle" idx="1"/>
          </p:nvPr>
        </p:nvSpPr>
        <p:spPr>
          <a:xfrm>
            <a:off x="2286000" y="5791200"/>
            <a:ext cx="6172200" cy="889000"/>
          </a:xfrm>
        </p:spPr>
        <p:txBody>
          <a:bodyPr/>
          <a:lstStyle/>
          <a:p>
            <a:r>
              <a:rPr lang="en-US" smtClean="0"/>
              <a:t>By: Ashley Winnett, Sara Uphoff, Gentry Scott, Theresa Pollum, Amanda Michaelec, and Adam Moon</a:t>
            </a:r>
          </a:p>
        </p:txBody>
      </p:sp>
      <p:pic>
        <p:nvPicPr>
          <p:cNvPr id="14339" name="Picture 6" descr="C:\Documents and Settings\Ryan\Local Settings\Temporary Internet Files\Content.IE5\YFJ9F43E\MP900438815[1].jpg"/>
          <p:cNvPicPr>
            <a:picLocks noChangeAspect="1" noChangeArrowheads="1"/>
          </p:cNvPicPr>
          <p:nvPr/>
        </p:nvPicPr>
        <p:blipFill>
          <a:blip r:embed="rId2"/>
          <a:srcRect/>
          <a:stretch>
            <a:fillRect/>
          </a:stretch>
        </p:blipFill>
        <p:spPr bwMode="auto">
          <a:xfrm>
            <a:off x="2362200" y="2057400"/>
            <a:ext cx="5943600" cy="3124200"/>
          </a:xfrm>
          <a:prstGeom prst="rect">
            <a:avLst/>
          </a:prstGeom>
          <a:noFill/>
          <a:ln w="9525">
            <a:noFill/>
            <a:miter lim="800000"/>
            <a:headEnd/>
            <a:tailEnd/>
          </a:ln>
        </p:spPr>
      </p:pic>
      <p:sp>
        <p:nvSpPr>
          <p:cNvPr id="14341" name="Text Box 5"/>
          <p:cNvSpPr txBox="1">
            <a:spLocks noChangeArrowheads="1"/>
          </p:cNvSpPr>
          <p:nvPr/>
        </p:nvSpPr>
        <p:spPr bwMode="auto">
          <a:xfrm>
            <a:off x="3810000" y="5181600"/>
            <a:ext cx="2819400" cy="244475"/>
          </a:xfrm>
          <a:prstGeom prst="rect">
            <a:avLst/>
          </a:prstGeom>
          <a:noFill/>
          <a:ln w="9525">
            <a:noFill/>
            <a:miter lim="800000"/>
            <a:headEnd/>
            <a:tailEnd/>
          </a:ln>
          <a:effectLst/>
        </p:spPr>
        <p:txBody>
          <a:bodyPr>
            <a:spAutoFit/>
          </a:bodyPr>
          <a:lstStyle/>
          <a:p>
            <a:pPr>
              <a:spcBef>
                <a:spcPct val="50000"/>
              </a:spcBef>
            </a:pPr>
            <a:r>
              <a:rPr lang="en-US" sz="1000"/>
              <a:t>(Image retrieved from Microsoft Clipart, 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Ctr="0" compatLnSpc="1">
            <a:prstTxWarp prst="textNoShape">
              <a:avLst/>
            </a:prstTxWarp>
          </a:bodyPr>
          <a:lstStyle/>
          <a:p>
            <a:pPr algn="ctr"/>
            <a:r>
              <a:rPr lang="en-US" sz="3600" b="1" cap="none" smtClean="0"/>
              <a:t>IMPACT OF PREFERENCES ON NURSING CARE</a:t>
            </a:r>
          </a:p>
        </p:txBody>
      </p:sp>
      <p:sp>
        <p:nvSpPr>
          <p:cNvPr id="30722" name="Content Placeholder 2"/>
          <p:cNvSpPr>
            <a:spLocks noGrp="1"/>
          </p:cNvSpPr>
          <p:nvPr>
            <p:ph sz="quarter" idx="1"/>
          </p:nvPr>
        </p:nvSpPr>
        <p:spPr>
          <a:xfrm>
            <a:off x="457200" y="1592263"/>
            <a:ext cx="7467600" cy="4873625"/>
          </a:xfrm>
        </p:spPr>
        <p:txBody>
          <a:bodyPr/>
          <a:lstStyle/>
          <a:p>
            <a:r>
              <a:rPr lang="en-US" sz="3600" smtClean="0"/>
              <a:t>Overall experience</a:t>
            </a:r>
          </a:p>
          <a:p>
            <a:r>
              <a:rPr lang="en-US" sz="3600" smtClean="0"/>
              <a:t>Education</a:t>
            </a:r>
          </a:p>
          <a:p>
            <a:r>
              <a:rPr lang="en-US" sz="3600" smtClean="0"/>
              <a:t>Health Care satisfaction</a:t>
            </a:r>
          </a:p>
          <a:p>
            <a:endParaRPr lang="en-US" sz="3600" smtClean="0"/>
          </a:p>
        </p:txBody>
      </p:sp>
      <p:pic>
        <p:nvPicPr>
          <p:cNvPr id="30726" name="Picture 6" descr="Go to fullsize image">
            <a:hlinkClick r:id="rId3"/>
          </p:cNvPr>
          <p:cNvPicPr>
            <a:picLocks noChangeAspect="1" noChangeArrowheads="1"/>
          </p:cNvPicPr>
          <p:nvPr/>
        </p:nvPicPr>
        <p:blipFill>
          <a:blip r:embed="rId4"/>
          <a:srcRect/>
          <a:stretch>
            <a:fillRect/>
          </a:stretch>
        </p:blipFill>
        <p:spPr bwMode="auto">
          <a:xfrm>
            <a:off x="2590800" y="3505200"/>
            <a:ext cx="2819400" cy="2362200"/>
          </a:xfrm>
          <a:prstGeom prst="rect">
            <a:avLst/>
          </a:prstGeom>
          <a:noFill/>
        </p:spPr>
      </p:pic>
      <p:sp>
        <p:nvSpPr>
          <p:cNvPr id="30728" name="Text Box 8"/>
          <p:cNvSpPr txBox="1">
            <a:spLocks noChangeArrowheads="1"/>
          </p:cNvSpPr>
          <p:nvPr/>
        </p:nvSpPr>
        <p:spPr bwMode="auto">
          <a:xfrm>
            <a:off x="2514600" y="5791200"/>
            <a:ext cx="3505200" cy="366713"/>
          </a:xfrm>
          <a:prstGeom prst="rect">
            <a:avLst/>
          </a:prstGeom>
          <a:noFill/>
          <a:ln w="9525">
            <a:noFill/>
            <a:miter lim="800000"/>
            <a:headEnd/>
            <a:tailEnd/>
          </a:ln>
          <a:effectLst/>
        </p:spPr>
        <p:txBody>
          <a:bodyPr>
            <a:spAutoFit/>
          </a:bodyPr>
          <a:lstStyle/>
          <a:p>
            <a:pPr>
              <a:spcBef>
                <a:spcPct val="50000"/>
              </a:spcBef>
            </a:pPr>
            <a:r>
              <a:rPr lang="en-US" sz="1000"/>
              <a:t>(Image retrieved from n207b.blogspot.com, 2011)</a:t>
            </a:r>
            <a:r>
              <a:rPr lang="en-US"/>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Ctr="0" compatLnSpc="1">
            <a:prstTxWarp prst="textNoShape">
              <a:avLst/>
            </a:prstTxWarp>
          </a:bodyPr>
          <a:lstStyle/>
          <a:p>
            <a:pPr algn="ctr"/>
            <a:r>
              <a:rPr lang="en-US" sz="3200" b="1" cap="none" smtClean="0"/>
              <a:t>IMPACT OF PREFERENCES ON </a:t>
            </a:r>
            <a:br>
              <a:rPr lang="en-US" sz="3200" b="1" cap="none" smtClean="0"/>
            </a:br>
            <a:r>
              <a:rPr lang="en-US" sz="3200" b="1" cap="none" smtClean="0"/>
              <a:t>NURSING CARE</a:t>
            </a:r>
            <a:endParaRPr lang="en-US" b="1" cap="none" smtClean="0"/>
          </a:p>
        </p:txBody>
      </p:sp>
      <p:sp>
        <p:nvSpPr>
          <p:cNvPr id="32770" name="Content Placeholder 2"/>
          <p:cNvSpPr>
            <a:spLocks noGrp="1"/>
          </p:cNvSpPr>
          <p:nvPr>
            <p:ph sz="quarter" idx="1"/>
          </p:nvPr>
        </p:nvSpPr>
        <p:spPr>
          <a:xfrm>
            <a:off x="457200" y="1600200"/>
            <a:ext cx="7467600" cy="4873625"/>
          </a:xfrm>
        </p:spPr>
        <p:txBody>
          <a:bodyPr/>
          <a:lstStyle/>
          <a:p>
            <a:r>
              <a:rPr lang="en-US" sz="3600" smtClean="0"/>
              <a:t>Unequal treatment???</a:t>
            </a:r>
          </a:p>
        </p:txBody>
      </p:sp>
      <p:pic>
        <p:nvPicPr>
          <p:cNvPr id="32771" name="Picture 4" descr="Go to fullsize image">
            <a:hlinkClick r:id="rId3"/>
          </p:cNvPr>
          <p:cNvPicPr>
            <a:picLocks noChangeAspect="1" noChangeArrowheads="1"/>
          </p:cNvPicPr>
          <p:nvPr/>
        </p:nvPicPr>
        <p:blipFill>
          <a:blip r:embed="rId4"/>
          <a:srcRect/>
          <a:stretch>
            <a:fillRect/>
          </a:stretch>
        </p:blipFill>
        <p:spPr bwMode="auto">
          <a:xfrm>
            <a:off x="1447800" y="2514600"/>
            <a:ext cx="5638800" cy="3429000"/>
          </a:xfrm>
          <a:prstGeom prst="rect">
            <a:avLst/>
          </a:prstGeom>
          <a:noFill/>
          <a:ln w="9525">
            <a:noFill/>
            <a:miter lim="800000"/>
            <a:headEnd/>
            <a:tailEnd/>
          </a:ln>
        </p:spPr>
      </p:pic>
      <p:sp>
        <p:nvSpPr>
          <p:cNvPr id="32773" name="Text Box 5"/>
          <p:cNvSpPr txBox="1">
            <a:spLocks noChangeArrowheads="1"/>
          </p:cNvSpPr>
          <p:nvPr/>
        </p:nvSpPr>
        <p:spPr bwMode="auto">
          <a:xfrm>
            <a:off x="2819400" y="6019800"/>
            <a:ext cx="2667000" cy="244475"/>
          </a:xfrm>
          <a:prstGeom prst="rect">
            <a:avLst/>
          </a:prstGeom>
          <a:noFill/>
          <a:ln w="9525">
            <a:noFill/>
            <a:miter lim="800000"/>
            <a:headEnd/>
            <a:tailEnd/>
          </a:ln>
          <a:effectLst/>
        </p:spPr>
        <p:txBody>
          <a:bodyPr>
            <a:spAutoFit/>
          </a:bodyPr>
          <a:lstStyle/>
          <a:p>
            <a:pPr>
              <a:spcBef>
                <a:spcPct val="50000"/>
              </a:spcBef>
            </a:pPr>
            <a:r>
              <a:rPr lang="en-US" sz="1000"/>
              <a:t>(Image retrieved from AAFE.org, 2011)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Ctr="0" compatLnSpc="1">
            <a:prstTxWarp prst="textNoShape">
              <a:avLst/>
            </a:prstTxWarp>
          </a:bodyPr>
          <a:lstStyle/>
          <a:p>
            <a:pPr algn="ctr"/>
            <a:r>
              <a:rPr lang="en-US" sz="3600" b="1" cap="none" smtClean="0"/>
              <a:t>IMPACT OF PREFERENCES ON </a:t>
            </a:r>
            <a:br>
              <a:rPr lang="en-US" sz="3600" b="1" cap="none" smtClean="0"/>
            </a:br>
            <a:r>
              <a:rPr lang="en-US" sz="3600" b="1" cap="none" smtClean="0"/>
              <a:t>NURSING CARE</a:t>
            </a:r>
          </a:p>
        </p:txBody>
      </p:sp>
      <p:sp>
        <p:nvSpPr>
          <p:cNvPr id="3" name="Content Placeholder 2"/>
          <p:cNvSpPr>
            <a:spLocks noGrp="1"/>
          </p:cNvSpPr>
          <p:nvPr>
            <p:ph sz="quarter" idx="1"/>
          </p:nvPr>
        </p:nvSpPr>
        <p:spPr>
          <a:xfrm>
            <a:off x="457200" y="1600200"/>
            <a:ext cx="7467600" cy="4873625"/>
          </a:xfrm>
        </p:spPr>
        <p:txBody>
          <a:bodyPr>
            <a:normAutofit/>
          </a:bodyPr>
          <a:lstStyle/>
          <a:p>
            <a:endParaRPr lang="en-US" sz="3600" smtClean="0"/>
          </a:p>
          <a:p>
            <a:r>
              <a:rPr lang="en-US" sz="3600" smtClean="0"/>
              <a:t>Improving</a:t>
            </a:r>
          </a:p>
          <a:p>
            <a:pPr>
              <a:buFont typeface="Wingdings" pitchFamily="2" charset="2"/>
              <a:buNone/>
            </a:pPr>
            <a:r>
              <a:rPr lang="en-US" sz="3600" smtClean="0"/>
              <a:t>   Relations</a:t>
            </a:r>
          </a:p>
          <a:p>
            <a:endParaRPr lang="en-US" smtClean="0"/>
          </a:p>
        </p:txBody>
      </p:sp>
      <p:pic>
        <p:nvPicPr>
          <p:cNvPr id="34820" name="Picture 4"/>
          <p:cNvPicPr>
            <a:picLocks noChangeAspect="1" noChangeArrowheads="1"/>
          </p:cNvPicPr>
          <p:nvPr/>
        </p:nvPicPr>
        <p:blipFill>
          <a:blip r:embed="rId3"/>
          <a:srcRect/>
          <a:stretch>
            <a:fillRect/>
          </a:stretch>
        </p:blipFill>
        <p:spPr bwMode="auto">
          <a:xfrm>
            <a:off x="1103313" y="4237038"/>
            <a:ext cx="2514600" cy="2092325"/>
          </a:xfrm>
          <a:prstGeom prst="rect">
            <a:avLst/>
          </a:prstGeom>
          <a:noFill/>
          <a:ln w="9525">
            <a:noFill/>
            <a:miter lim="800000"/>
            <a:headEnd/>
            <a:tailEnd/>
          </a:ln>
        </p:spPr>
      </p:pic>
      <p:sp>
        <p:nvSpPr>
          <p:cNvPr id="34823" name="Text Box 7"/>
          <p:cNvSpPr txBox="1">
            <a:spLocks noChangeArrowheads="1"/>
          </p:cNvSpPr>
          <p:nvPr/>
        </p:nvSpPr>
        <p:spPr bwMode="auto">
          <a:xfrm>
            <a:off x="914400" y="6324600"/>
            <a:ext cx="3048000" cy="244475"/>
          </a:xfrm>
          <a:prstGeom prst="rect">
            <a:avLst/>
          </a:prstGeom>
          <a:noFill/>
          <a:ln w="9525">
            <a:noFill/>
            <a:miter lim="800000"/>
            <a:headEnd/>
            <a:tailEnd/>
          </a:ln>
          <a:effectLst/>
        </p:spPr>
        <p:txBody>
          <a:bodyPr>
            <a:spAutoFit/>
          </a:bodyPr>
          <a:lstStyle/>
          <a:p>
            <a:pPr>
              <a:spcBef>
                <a:spcPct val="50000"/>
              </a:spcBef>
            </a:pPr>
            <a:r>
              <a:rPr lang="en-US" sz="1000"/>
              <a:t>(Image retrieved from londonmet.ac.uk, 2011)</a:t>
            </a:r>
          </a:p>
        </p:txBody>
      </p:sp>
      <p:pic>
        <p:nvPicPr>
          <p:cNvPr id="34825" name="Picture 9" descr="Go to fullsize image">
            <a:hlinkClick r:id="rId4"/>
          </p:cNvPr>
          <p:cNvPicPr>
            <a:picLocks noChangeAspect="1" noChangeArrowheads="1"/>
          </p:cNvPicPr>
          <p:nvPr/>
        </p:nvPicPr>
        <p:blipFill>
          <a:blip r:embed="rId5"/>
          <a:srcRect/>
          <a:stretch>
            <a:fillRect/>
          </a:stretch>
        </p:blipFill>
        <p:spPr bwMode="auto">
          <a:xfrm>
            <a:off x="4495800" y="2133600"/>
            <a:ext cx="3048000" cy="2913063"/>
          </a:xfrm>
          <a:prstGeom prst="rect">
            <a:avLst/>
          </a:prstGeom>
          <a:noFill/>
        </p:spPr>
      </p:pic>
      <p:sp>
        <p:nvSpPr>
          <p:cNvPr id="34826" name="Text Box 10"/>
          <p:cNvSpPr txBox="1">
            <a:spLocks noChangeArrowheads="1"/>
          </p:cNvSpPr>
          <p:nvPr/>
        </p:nvSpPr>
        <p:spPr bwMode="auto">
          <a:xfrm>
            <a:off x="4267200" y="5029200"/>
            <a:ext cx="3657600" cy="244475"/>
          </a:xfrm>
          <a:prstGeom prst="rect">
            <a:avLst/>
          </a:prstGeom>
          <a:noFill/>
          <a:ln w="9525">
            <a:noFill/>
            <a:miter lim="800000"/>
            <a:headEnd/>
            <a:tailEnd/>
          </a:ln>
          <a:effectLst/>
        </p:spPr>
        <p:txBody>
          <a:bodyPr>
            <a:spAutoFit/>
          </a:bodyPr>
          <a:lstStyle/>
          <a:p>
            <a:pPr>
              <a:spcBef>
                <a:spcPct val="50000"/>
              </a:spcBef>
            </a:pPr>
            <a:r>
              <a:rPr lang="en-US" sz="1000"/>
              <a:t>(Image retrieved from ryenreynolds.wikispaces.com, 2011)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sz="4800" dirty="0" smtClean="0">
                <a:effectLst>
                  <a:outerShdw blurRad="38100" dist="38100" dir="2700000" algn="tl">
                    <a:srgbClr val="000000">
                      <a:alpha val="43137"/>
                    </a:srgbClr>
                  </a:outerShdw>
                </a:effectLst>
              </a:rPr>
              <a:t>Summary</a:t>
            </a:r>
            <a:endParaRPr lang="en-US" sz="4800"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457200" y="1600200"/>
            <a:ext cx="7467600" cy="4873625"/>
          </a:xfrm>
        </p:spPr>
        <p:txBody>
          <a:bodyPr>
            <a:normAutofit/>
          </a:bodyPr>
          <a:lstStyle/>
          <a:p>
            <a:pPr marL="274320" indent="-274320" fontAlgn="auto">
              <a:spcAft>
                <a:spcPts val="0"/>
              </a:spcAft>
              <a:buFont typeface="Wingdings"/>
              <a:buChar char=""/>
              <a:defRPr/>
            </a:pPr>
            <a:r>
              <a:rPr lang="en-US" sz="3600" dirty="0"/>
              <a:t>Population</a:t>
            </a:r>
          </a:p>
          <a:p>
            <a:pPr marL="274320" indent="-274320" fontAlgn="auto">
              <a:spcAft>
                <a:spcPts val="0"/>
              </a:spcAft>
              <a:buFont typeface="Wingdings"/>
              <a:buChar char=""/>
              <a:defRPr/>
            </a:pPr>
            <a:r>
              <a:rPr lang="en-US" sz="3600" dirty="0" smtClean="0"/>
              <a:t>Cultural </a:t>
            </a:r>
            <a:endParaRPr lang="en-US" sz="3600" dirty="0"/>
          </a:p>
          <a:p>
            <a:pPr marL="0" indent="0" fontAlgn="auto">
              <a:spcAft>
                <a:spcPts val="0"/>
              </a:spcAft>
              <a:buFont typeface="Wingdings"/>
              <a:buNone/>
              <a:defRPr/>
            </a:pPr>
            <a:r>
              <a:rPr lang="en-US" sz="3600" dirty="0"/>
              <a:t>   </a:t>
            </a:r>
            <a:r>
              <a:rPr lang="en-US" sz="3600" dirty="0" smtClean="0"/>
              <a:t>Preferences</a:t>
            </a:r>
            <a:endParaRPr lang="en-US" sz="3600" dirty="0"/>
          </a:p>
        </p:txBody>
      </p:sp>
      <p:pic>
        <p:nvPicPr>
          <p:cNvPr id="36867" name="Picture 3" descr="C:\Documents and Settings\Ryan\Local Settings\Temporary Internet Files\Content.IE5\62FHT6K5\MC900304961[1].wmf"/>
          <p:cNvPicPr>
            <a:picLocks noChangeAspect="1" noChangeArrowheads="1"/>
          </p:cNvPicPr>
          <p:nvPr/>
        </p:nvPicPr>
        <p:blipFill>
          <a:blip r:embed="rId3"/>
          <a:srcRect/>
          <a:stretch>
            <a:fillRect/>
          </a:stretch>
        </p:blipFill>
        <p:spPr bwMode="auto">
          <a:xfrm>
            <a:off x="381000" y="3962400"/>
            <a:ext cx="3200400" cy="1981200"/>
          </a:xfrm>
          <a:prstGeom prst="rect">
            <a:avLst/>
          </a:prstGeom>
          <a:noFill/>
          <a:ln w="9525">
            <a:noFill/>
            <a:miter lim="800000"/>
            <a:headEnd/>
            <a:tailEnd/>
          </a:ln>
        </p:spPr>
      </p:pic>
      <p:pic>
        <p:nvPicPr>
          <p:cNvPr id="36868" name="Picture 4" descr="C:\Documents and Settings\Ryan\Local Settings\Temporary Internet Files\Content.IE5\62FHT6K5\MP900446459[1].jpg"/>
          <p:cNvPicPr>
            <a:picLocks noChangeAspect="1" noChangeArrowheads="1"/>
          </p:cNvPicPr>
          <p:nvPr/>
        </p:nvPicPr>
        <p:blipFill>
          <a:blip r:embed="rId4"/>
          <a:srcRect/>
          <a:stretch>
            <a:fillRect/>
          </a:stretch>
        </p:blipFill>
        <p:spPr bwMode="auto">
          <a:xfrm>
            <a:off x="3733800" y="1295400"/>
            <a:ext cx="4403725" cy="4648200"/>
          </a:xfrm>
          <a:prstGeom prst="rect">
            <a:avLst/>
          </a:prstGeom>
          <a:noFill/>
          <a:ln w="9525">
            <a:noFill/>
            <a:miter lim="800000"/>
            <a:headEnd/>
            <a:tailEnd/>
          </a:ln>
        </p:spPr>
      </p:pic>
      <p:sp>
        <p:nvSpPr>
          <p:cNvPr id="36870" name="Text Box 6"/>
          <p:cNvSpPr txBox="1">
            <a:spLocks noChangeArrowheads="1"/>
          </p:cNvSpPr>
          <p:nvPr/>
        </p:nvSpPr>
        <p:spPr bwMode="auto">
          <a:xfrm>
            <a:off x="4724400" y="6019800"/>
            <a:ext cx="2895600" cy="244475"/>
          </a:xfrm>
          <a:prstGeom prst="rect">
            <a:avLst/>
          </a:prstGeom>
          <a:noFill/>
          <a:ln w="9525">
            <a:noFill/>
            <a:miter lim="800000"/>
            <a:headEnd/>
            <a:tailEnd/>
          </a:ln>
          <a:effectLst/>
        </p:spPr>
        <p:txBody>
          <a:bodyPr>
            <a:spAutoFit/>
          </a:bodyPr>
          <a:lstStyle/>
          <a:p>
            <a:pPr>
              <a:spcBef>
                <a:spcPct val="50000"/>
              </a:spcBef>
            </a:pPr>
            <a:r>
              <a:rPr lang="en-US" sz="1000"/>
              <a:t>(Images retrieved from Microsoft Clipart, 2010)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sz="4800" dirty="0" smtClean="0">
                <a:effectLst>
                  <a:outerShdw blurRad="38100" dist="38100" dir="2700000" algn="tl">
                    <a:srgbClr val="000000">
                      <a:alpha val="43137"/>
                    </a:srgbClr>
                  </a:outerShdw>
                </a:effectLst>
              </a:rPr>
              <a:t>Summary</a:t>
            </a:r>
            <a:endParaRPr lang="en-US" sz="4800" dirty="0">
              <a:effectLst>
                <a:outerShdw blurRad="38100" dist="38100" dir="2700000" algn="tl">
                  <a:srgbClr val="000000">
                    <a:alpha val="43137"/>
                  </a:srgbClr>
                </a:outerShdw>
              </a:effectLst>
            </a:endParaRPr>
          </a:p>
        </p:txBody>
      </p:sp>
      <p:sp>
        <p:nvSpPr>
          <p:cNvPr id="38914" name="Content Placeholder 2"/>
          <p:cNvSpPr>
            <a:spLocks noGrp="1"/>
          </p:cNvSpPr>
          <p:nvPr>
            <p:ph sz="quarter" idx="1"/>
          </p:nvPr>
        </p:nvSpPr>
        <p:spPr>
          <a:xfrm>
            <a:off x="457200" y="1600200"/>
            <a:ext cx="7467600" cy="4873625"/>
          </a:xfrm>
        </p:spPr>
        <p:txBody>
          <a:bodyPr/>
          <a:lstStyle/>
          <a:p>
            <a:r>
              <a:rPr lang="en-US" sz="3600" smtClean="0"/>
              <a:t>Nursing Implications</a:t>
            </a:r>
          </a:p>
        </p:txBody>
      </p:sp>
      <p:pic>
        <p:nvPicPr>
          <p:cNvPr id="38923" name="Picture 11" descr="Go to fullsize image">
            <a:hlinkClick r:id="rId3"/>
          </p:cNvPr>
          <p:cNvPicPr>
            <a:picLocks noChangeAspect="1" noChangeArrowheads="1"/>
          </p:cNvPicPr>
          <p:nvPr/>
        </p:nvPicPr>
        <p:blipFill>
          <a:blip r:embed="rId4"/>
          <a:srcRect/>
          <a:stretch>
            <a:fillRect/>
          </a:stretch>
        </p:blipFill>
        <p:spPr bwMode="auto">
          <a:xfrm>
            <a:off x="1600200" y="2743200"/>
            <a:ext cx="4876800" cy="3124200"/>
          </a:xfrm>
          <a:prstGeom prst="rect">
            <a:avLst/>
          </a:prstGeom>
          <a:noFill/>
        </p:spPr>
      </p:pic>
      <p:sp>
        <p:nvSpPr>
          <p:cNvPr id="38925" name="Text Box 13"/>
          <p:cNvSpPr txBox="1">
            <a:spLocks noChangeArrowheads="1"/>
          </p:cNvSpPr>
          <p:nvPr/>
        </p:nvSpPr>
        <p:spPr bwMode="auto">
          <a:xfrm>
            <a:off x="2514600" y="5943600"/>
            <a:ext cx="3200400" cy="366713"/>
          </a:xfrm>
          <a:prstGeom prst="rect">
            <a:avLst/>
          </a:prstGeom>
          <a:noFill/>
          <a:ln w="9525">
            <a:noFill/>
            <a:miter lim="800000"/>
            <a:headEnd/>
            <a:tailEnd/>
          </a:ln>
          <a:effectLst/>
        </p:spPr>
        <p:txBody>
          <a:bodyPr>
            <a:spAutoFit/>
          </a:bodyPr>
          <a:lstStyle/>
          <a:p>
            <a:pPr>
              <a:spcBef>
                <a:spcPct val="50000"/>
              </a:spcBef>
            </a:pPr>
            <a:r>
              <a:rPr lang="en-US" sz="1000"/>
              <a:t>(Image retrieved from perfectdental.org, 2011)</a:t>
            </a:r>
            <a:r>
              <a:rPr lang="en-US"/>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sz="4800" dirty="0" smtClean="0">
                <a:effectLst>
                  <a:outerShdw blurRad="38100" dist="38100" dir="2700000" algn="tl">
                    <a:srgbClr val="000000">
                      <a:alpha val="43137"/>
                    </a:srgbClr>
                  </a:outerShdw>
                </a:effectLst>
              </a:rPr>
              <a:t>References</a:t>
            </a:r>
            <a:endParaRPr lang="en-US" sz="4800"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457200" y="1600200"/>
            <a:ext cx="7467600" cy="4873625"/>
          </a:xfrm>
        </p:spPr>
        <p:txBody>
          <a:bodyPr>
            <a:normAutofit/>
          </a:bodyPr>
          <a:lstStyle/>
          <a:p>
            <a:pPr>
              <a:lnSpc>
                <a:spcPct val="80000"/>
              </a:lnSpc>
            </a:pPr>
            <a:r>
              <a:rPr lang="en-US" sz="1200" smtClean="0"/>
              <a:t>Asian American Health Forum, Inc. (1990). Asian americans and specific islanders: Health 	disparities. </a:t>
            </a:r>
            <a:r>
              <a:rPr lang="en-US" sz="1200" i="1" smtClean="0"/>
              <a:t>Reducing Health Disparities in Asian American and Pacific Islander 	Populations: A Provider’s Guide to Quality &amp; Culture Seminar </a:t>
            </a:r>
            <a:r>
              <a:rPr lang="en-US" sz="1200" smtClean="0"/>
              <a:t>San Francisco: AAHF. 	Retrieved from </a:t>
            </a:r>
            <a:r>
              <a:rPr lang="en-US" sz="1200" u="sng" smtClean="0">
                <a:hlinkClick r:id="rId2"/>
              </a:rPr>
              <a:t>http://erc.msh.org/provider/informatic/AAPI_Disparities_CAM.pdf</a:t>
            </a:r>
            <a:endParaRPr lang="en-US" sz="1200" smtClean="0"/>
          </a:p>
          <a:p>
            <a:pPr>
              <a:lnSpc>
                <a:spcPct val="80000"/>
              </a:lnSpc>
            </a:pPr>
            <a:r>
              <a:rPr lang="en-US" sz="1200" smtClean="0"/>
              <a:t>Asian American Health Initiative. (2005). </a:t>
            </a:r>
            <a:r>
              <a:rPr lang="en-US" sz="1200" i="1" smtClean="0"/>
              <a:t>Cultural barriers</a:t>
            </a:r>
            <a:r>
              <a:rPr lang="en-US" sz="1200" smtClean="0"/>
              <a:t>. Retrieved from 	</a:t>
            </a:r>
            <a:r>
              <a:rPr lang="en-US" sz="1200" u="sng" smtClean="0">
                <a:hlinkClick r:id="rId3"/>
              </a:rPr>
              <a:t>http://www.aahiinfo.org/english/asianAmericans.php</a:t>
            </a:r>
            <a:endParaRPr lang="en-US" sz="1200" smtClean="0"/>
          </a:p>
          <a:p>
            <a:pPr>
              <a:lnSpc>
                <a:spcPct val="80000"/>
              </a:lnSpc>
            </a:pPr>
            <a:r>
              <a:rPr lang="en-US" sz="1200" smtClean="0"/>
              <a:t>Chitty, K., &amp; Black, B. (2011). </a:t>
            </a:r>
            <a:r>
              <a:rPr lang="en-US" sz="1200" i="1" smtClean="0"/>
              <a:t>Professional nursing: Concepts &amp; challenges</a:t>
            </a:r>
            <a:r>
              <a:rPr lang="en-US" sz="1200" smtClean="0"/>
              <a:t>. Maryland Heights, 	MO: Saunders Elsevier. </a:t>
            </a:r>
          </a:p>
          <a:p>
            <a:pPr>
              <a:lnSpc>
                <a:spcPct val="80000"/>
              </a:lnSpc>
            </a:pPr>
            <a:r>
              <a:rPr lang="en-US" sz="1200" smtClean="0"/>
              <a:t>Hussain, F. A. &amp; Chochrane, R. (2002). Depression in south asian women:  Asian women’s beliefs 	on causes and cures. </a:t>
            </a:r>
            <a:r>
              <a:rPr lang="en-US" sz="1200" i="1" smtClean="0"/>
              <a:t>Mental Health, Religion &amp; Culture, 5</a:t>
            </a:r>
            <a:r>
              <a:rPr lang="en-US" sz="1200" smtClean="0"/>
              <a:t>(3), 286. Retrieved from 	</a:t>
            </a:r>
            <a:r>
              <a:rPr lang="en-US" sz="1200" u="sng" smtClean="0"/>
              <a:t>http://proxy.library.eiu.edu:2053/ehost/pdfviewer/pdfviewer?vid=4&amp;hid=110&amp;sid=89cc4 </a:t>
            </a:r>
            <a:r>
              <a:rPr lang="en-US" sz="1200" smtClean="0"/>
              <a:t>	</a:t>
            </a:r>
            <a:r>
              <a:rPr lang="en-US" sz="1200" u="sng" smtClean="0"/>
              <a:t>74c-87a2-4cf3-b439-bdf8cfa1dc95%40sessionmgr114</a:t>
            </a:r>
            <a:endParaRPr lang="en-US" sz="1200" smtClean="0"/>
          </a:p>
          <a:p>
            <a:pPr>
              <a:lnSpc>
                <a:spcPct val="80000"/>
              </a:lnSpc>
            </a:pPr>
            <a:r>
              <a:rPr lang="en-US" sz="1200" smtClean="0"/>
              <a:t>Kim, K., Chen, E., Cross, N, Kim, J., &amp; Brintnal, R. (2000)  Nutritional status of Korean 	Americans: Implications for cancer risk.  </a:t>
            </a:r>
            <a:r>
              <a:rPr lang="en-US" sz="1200" i="1" smtClean="0"/>
              <a:t>Oncology nursing forum. 27</a:t>
            </a:r>
            <a:r>
              <a:rPr lang="en-US" sz="1200" smtClean="0"/>
              <a:t>(10), 1573-1583.</a:t>
            </a:r>
          </a:p>
          <a:p>
            <a:pPr>
              <a:lnSpc>
                <a:spcPct val="80000"/>
              </a:lnSpc>
            </a:pPr>
            <a:r>
              <a:rPr lang="en-US" sz="1200" smtClean="0"/>
              <a:t>Lutsy, P., Diez Roux, A., Jacobs, D., Burke, G., &amp; Shea, S. (2008) Association of acculturation and 	socioeconomic status with subclinical cardiovascular disease of the multi-ehnic study  of 	artherosclerosis. </a:t>
            </a:r>
            <a:r>
              <a:rPr lang="en-US" sz="1200" i="1" smtClean="0"/>
              <a:t>American Journal of Public Health. 98</a:t>
            </a:r>
            <a:r>
              <a:rPr lang="en-US" sz="1200" smtClean="0"/>
              <a:t>(11), 1963-1970.</a:t>
            </a:r>
          </a:p>
          <a:p>
            <a:pPr>
              <a:lnSpc>
                <a:spcPct val="80000"/>
              </a:lnSpc>
            </a:pPr>
            <a:r>
              <a:rPr lang="en-US" sz="1200" smtClean="0"/>
              <a:t>Madrigal, L., Brady, J., Raxter, M., Ruiz, E., Oturola, F., &amp; Blell, M. (2011). Obesity, </a:t>
            </a:r>
          </a:p>
          <a:p>
            <a:pPr>
              <a:lnSpc>
                <a:spcPct val="80000"/>
              </a:lnSpc>
              <a:buFont typeface="Wingdings" pitchFamily="2" charset="2"/>
              <a:buNone/>
            </a:pPr>
            <a:r>
              <a:rPr lang="en-US" sz="1200" smtClean="0"/>
              <a:t>       	hypertension, &amp; migration: A meta-analysis of populations of the South</a:t>
            </a:r>
          </a:p>
          <a:p>
            <a:pPr>
              <a:lnSpc>
                <a:spcPct val="80000"/>
              </a:lnSpc>
              <a:buFont typeface="Wingdings" pitchFamily="2" charset="2"/>
              <a:buNone/>
            </a:pPr>
            <a:r>
              <a:rPr lang="en-US" sz="1200" smtClean="0"/>
              <a:t>      		Asian diaspora.  </a:t>
            </a:r>
            <a:r>
              <a:rPr lang="en-US" sz="1200" i="1" smtClean="0"/>
              <a:t>Human Biology: An international record of research. 83</a:t>
            </a:r>
            <a:r>
              <a:rPr lang="en-US" sz="1200" smtClean="0"/>
              <a:t>(1), 71-86.</a:t>
            </a:r>
          </a:p>
          <a:p>
            <a:pPr>
              <a:lnSpc>
                <a:spcPct val="80000"/>
              </a:lnSpc>
            </a:pPr>
            <a:r>
              <a:rPr lang="en-US" sz="1200" smtClean="0"/>
              <a:t>National Center for Health Statistics Health. (2008).  Fig. 2: Population in selected race and 	Hispanic origin by age: 1980- 2007 (pg. 23). </a:t>
            </a:r>
            <a:r>
              <a:rPr lang="en-US" sz="1200" i="1" smtClean="0"/>
              <a:t>United States, 2008 with 	chartbook,</a:t>
            </a:r>
            <a:r>
              <a:rPr lang="en-US" sz="1200" smtClean="0"/>
              <a:t>, Hyattsville, MD: 2009 Retrieved from 		</a:t>
            </a:r>
            <a:r>
              <a:rPr lang="en-US" sz="1200" smtClean="0">
                <a:hlinkClick r:id="rId4"/>
              </a:rPr>
              <a:t>http://www.cdc.gov/nchs/data/hus/hus08.pdf#028</a:t>
            </a:r>
            <a:r>
              <a:rPr lang="en-US" sz="1200" smtClean="0"/>
              <a:t>.</a:t>
            </a:r>
          </a:p>
          <a:p>
            <a:pPr>
              <a:lnSpc>
                <a:spcPct val="80000"/>
              </a:lnSpc>
            </a:pPr>
            <a:r>
              <a:rPr lang="en-US" sz="1200" smtClean="0"/>
              <a:t>Shi, L., Macinko, J. (2008). Changes in medical care experiences of racial and ethnic groups in the 	United States, 1996-2002. </a:t>
            </a:r>
            <a:r>
              <a:rPr lang="en-US" sz="1200" i="1" smtClean="0"/>
              <a:t>International Journal of Health Services. </a:t>
            </a:r>
            <a:r>
              <a:rPr lang="en-US" sz="1200" smtClean="0"/>
              <a:t>38. (4),</a:t>
            </a:r>
            <a:r>
              <a:rPr lang="en-US" sz="1200" i="1" smtClean="0"/>
              <a:t> </a:t>
            </a:r>
            <a:r>
              <a:rPr lang="en-US" sz="1200" smtClean="0"/>
              <a:t>653-670.</a:t>
            </a:r>
          </a:p>
          <a:p>
            <a:pPr>
              <a:lnSpc>
                <a:spcPct val="80000"/>
              </a:lnSpc>
            </a:pPr>
            <a:r>
              <a:rPr lang="en-US" sz="1200" smtClean="0"/>
              <a:t>Spencer, M., Chen, J., Gee, G., Fabian, C., &amp; Takeuchi, D.  (2010).  Discrimination &amp; mental </a:t>
            </a:r>
          </a:p>
          <a:p>
            <a:pPr>
              <a:lnSpc>
                <a:spcPct val="80000"/>
              </a:lnSpc>
              <a:buFont typeface="Wingdings" pitchFamily="2" charset="2"/>
              <a:buNone/>
            </a:pPr>
            <a:r>
              <a:rPr lang="en-US" sz="1200" smtClean="0"/>
              <a:t>        	Health-related service used in a national study of Asian Americans. </a:t>
            </a:r>
            <a:r>
              <a:rPr lang="en-US" sz="1200" i="1" smtClean="0"/>
              <a:t>American Journal of </a:t>
            </a:r>
            <a:endParaRPr lang="en-US" sz="1200" smtClean="0"/>
          </a:p>
          <a:p>
            <a:pPr>
              <a:lnSpc>
                <a:spcPct val="80000"/>
              </a:lnSpc>
              <a:buFont typeface="Wingdings" pitchFamily="2" charset="2"/>
              <a:buNone/>
            </a:pPr>
            <a:r>
              <a:rPr lang="en-US" sz="1200" i="1" smtClean="0"/>
              <a:t>        	Public Health, 100</a:t>
            </a:r>
            <a:r>
              <a:rPr lang="en-US" sz="1200" smtClean="0"/>
              <a:t>(12), 2410-2417.   </a:t>
            </a:r>
          </a:p>
          <a:p>
            <a:pPr>
              <a:lnSpc>
                <a:spcPct val="80000"/>
              </a:lnSpc>
            </a:pPr>
            <a:endParaRPr lang="en-US" sz="1100" smtClean="0">
              <a:hlinkClick r:id="rId3"/>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4800" dirty="0" smtClean="0">
                <a:effectLst>
                  <a:outerShdw blurRad="38100" dist="38100" dir="2700000" algn="tl">
                    <a:srgbClr val="000000">
                      <a:alpha val="43137"/>
                    </a:srgbClr>
                  </a:outerShdw>
                </a:effectLst>
              </a:rPr>
              <a:t>Introduction</a:t>
            </a:r>
            <a:endParaRPr lang="en-US" sz="4800" dirty="0">
              <a:effectLst>
                <a:outerShdw blurRad="38100" dist="38100" dir="2700000" algn="tl">
                  <a:srgbClr val="000000">
                    <a:alpha val="43137"/>
                  </a:srgbClr>
                </a:outerShdw>
              </a:effectLst>
            </a:endParaRPr>
          </a:p>
        </p:txBody>
      </p:sp>
      <p:sp>
        <p:nvSpPr>
          <p:cNvPr id="15362" name="Content Placeholder 2"/>
          <p:cNvSpPr>
            <a:spLocks noGrp="1"/>
          </p:cNvSpPr>
          <p:nvPr>
            <p:ph sz="quarter" idx="1"/>
          </p:nvPr>
        </p:nvSpPr>
        <p:spPr>
          <a:xfrm>
            <a:off x="366713" y="1449388"/>
            <a:ext cx="7467600" cy="4873625"/>
          </a:xfrm>
        </p:spPr>
        <p:txBody>
          <a:bodyPr/>
          <a:lstStyle/>
          <a:p>
            <a:endParaRPr lang="en-US" sz="3200" smtClean="0"/>
          </a:p>
          <a:p>
            <a:r>
              <a:rPr lang="en-US" sz="3600" smtClean="0"/>
              <a:t>Purpose </a:t>
            </a:r>
          </a:p>
          <a:p>
            <a:r>
              <a:rPr lang="en-US" sz="3600" smtClean="0"/>
              <a:t>Goal </a:t>
            </a:r>
          </a:p>
          <a:p>
            <a:r>
              <a:rPr lang="en-US" sz="3600" smtClean="0"/>
              <a:t>Background</a:t>
            </a:r>
          </a:p>
        </p:txBody>
      </p:sp>
      <p:pic>
        <p:nvPicPr>
          <p:cNvPr id="15363" name="Picture 11" descr="aaHeaderArt"/>
          <p:cNvPicPr>
            <a:picLocks noChangeAspect="1" noChangeArrowheads="1"/>
          </p:cNvPicPr>
          <p:nvPr/>
        </p:nvPicPr>
        <p:blipFill>
          <a:blip r:embed="rId3"/>
          <a:srcRect/>
          <a:stretch>
            <a:fillRect/>
          </a:stretch>
        </p:blipFill>
        <p:spPr bwMode="auto">
          <a:xfrm>
            <a:off x="3429000" y="1905000"/>
            <a:ext cx="5029200" cy="3810000"/>
          </a:xfrm>
          <a:prstGeom prst="rect">
            <a:avLst/>
          </a:prstGeom>
          <a:noFill/>
          <a:ln w="9525">
            <a:noFill/>
            <a:miter lim="800000"/>
            <a:headEnd/>
            <a:tailEnd/>
          </a:ln>
        </p:spPr>
      </p:pic>
      <p:sp>
        <p:nvSpPr>
          <p:cNvPr id="15364" name="Rectangle 4"/>
          <p:cNvSpPr>
            <a:spLocks noChangeArrowheads="1"/>
          </p:cNvSpPr>
          <p:nvPr/>
        </p:nvSpPr>
        <p:spPr bwMode="auto">
          <a:xfrm>
            <a:off x="3581400" y="5410200"/>
            <a:ext cx="4267200" cy="274638"/>
          </a:xfrm>
          <a:prstGeom prst="rect">
            <a:avLst/>
          </a:prstGeom>
          <a:noFill/>
          <a:ln w="9525">
            <a:noFill/>
            <a:miter lim="800000"/>
            <a:headEnd/>
            <a:tailEnd/>
          </a:ln>
        </p:spPr>
        <p:txBody>
          <a:bodyPr>
            <a:spAutoFit/>
          </a:bodyPr>
          <a:lstStyle/>
          <a:p>
            <a:pPr>
              <a:spcBef>
                <a:spcPct val="30000"/>
              </a:spcBef>
            </a:pPr>
            <a:r>
              <a:rPr lang="en-US" sz="1200">
                <a:latin typeface="Century Schoolbook" pitchFamily="18" charset="0"/>
              </a:rPr>
              <a:t>(Retrieved from Asian American Health Initiative, 2005) </a:t>
            </a:r>
          </a:p>
        </p:txBody>
      </p:sp>
      <p:pic>
        <p:nvPicPr>
          <p:cNvPr id="15365" name="Picture 2" descr="C:\Documents and Settings\Ryan\Local Settings\Temporary Internet Files\Content.IE5\YFJ9F43E\MC900215045[1].wmf"/>
          <p:cNvPicPr>
            <a:picLocks noChangeAspect="1" noChangeArrowheads="1"/>
          </p:cNvPicPr>
          <p:nvPr/>
        </p:nvPicPr>
        <p:blipFill>
          <a:blip r:embed="rId4"/>
          <a:srcRect/>
          <a:stretch>
            <a:fillRect/>
          </a:stretch>
        </p:blipFill>
        <p:spPr bwMode="auto">
          <a:xfrm>
            <a:off x="457200" y="5029200"/>
            <a:ext cx="3516313" cy="1417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534400" cy="1066800"/>
          </a:xfrm>
        </p:spPr>
        <p:txBody>
          <a:bodyPr wrap="square" lIns="91440" tIns="45720" rIns="91440" bIns="45720" numCol="1" anchorCtr="0" compatLnSpc="1">
            <a:prstTxWarp prst="textNoShape">
              <a:avLst/>
            </a:prstTxWarp>
          </a:bodyPr>
          <a:lstStyle/>
          <a:p>
            <a:pPr algn="ctr"/>
            <a:r>
              <a:rPr lang="en-US" sz="4000" cap="none" smtClean="0">
                <a:effectLst>
                  <a:outerShdw blurRad="38100" dist="38100" dir="2700000" algn="tl">
                    <a:srgbClr val="C0C0C0"/>
                  </a:outerShdw>
                </a:effectLst>
              </a:rPr>
              <a:t/>
            </a:r>
            <a:br>
              <a:rPr lang="en-US" sz="4000" cap="none" smtClean="0">
                <a:effectLst>
                  <a:outerShdw blurRad="38100" dist="38100" dir="2700000" algn="tl">
                    <a:srgbClr val="C0C0C0"/>
                  </a:outerShdw>
                </a:effectLst>
              </a:rPr>
            </a:br>
            <a:r>
              <a:rPr lang="en-US" sz="4000" cap="none" smtClean="0">
                <a:effectLst>
                  <a:outerShdw blurRad="38100" dist="38100" dir="2700000" algn="tl">
                    <a:srgbClr val="C0C0C0"/>
                  </a:outerShdw>
                </a:effectLst>
              </a:rPr>
              <a:t/>
            </a:r>
            <a:br>
              <a:rPr lang="en-US" sz="4000" cap="none" smtClean="0">
                <a:effectLst>
                  <a:outerShdw blurRad="38100" dist="38100" dir="2700000" algn="tl">
                    <a:srgbClr val="C0C0C0"/>
                  </a:outerShdw>
                </a:effectLst>
              </a:rPr>
            </a:br>
            <a:r>
              <a:rPr lang="en-US" sz="4000" cap="none" smtClean="0">
                <a:effectLst>
                  <a:outerShdw blurRad="38100" dist="38100" dir="2700000" algn="tl">
                    <a:srgbClr val="C0C0C0"/>
                  </a:outerShdw>
                </a:effectLst>
              </a:rPr>
              <a:t/>
            </a:r>
            <a:br>
              <a:rPr lang="en-US" sz="4000" cap="none" smtClean="0">
                <a:effectLst>
                  <a:outerShdw blurRad="38100" dist="38100" dir="2700000" algn="tl">
                    <a:srgbClr val="C0C0C0"/>
                  </a:outerShdw>
                </a:effectLst>
              </a:rPr>
            </a:br>
            <a:r>
              <a:rPr lang="en-US" sz="4000" cap="none" smtClean="0">
                <a:effectLst>
                  <a:outerShdw blurRad="38100" dist="38100" dir="2700000" algn="tl">
                    <a:srgbClr val="C0C0C0"/>
                  </a:outerShdw>
                </a:effectLst>
              </a:rPr>
              <a:t/>
            </a:r>
            <a:br>
              <a:rPr lang="en-US" sz="4000" cap="none" smtClean="0">
                <a:effectLst>
                  <a:outerShdw blurRad="38100" dist="38100" dir="2700000" algn="tl">
                    <a:srgbClr val="C0C0C0"/>
                  </a:outerShdw>
                </a:effectLst>
              </a:rPr>
            </a:br>
            <a:r>
              <a:rPr lang="en-US" sz="4000" cap="none" smtClean="0">
                <a:effectLst>
                  <a:outerShdw blurRad="38100" dist="38100" dir="2700000" algn="tl">
                    <a:srgbClr val="C0C0C0"/>
                  </a:outerShdw>
                </a:effectLst>
              </a:rPr>
              <a:t>CULTURAL OVERVIEW IN AMERICA</a:t>
            </a:r>
          </a:p>
        </p:txBody>
      </p:sp>
      <p:pic>
        <p:nvPicPr>
          <p:cNvPr id="4" name="Picture 12" descr="Picture1Graph of Asian Americans from CDC.jpg"/>
          <p:cNvPicPr>
            <a:picLocks noGrp="1" noChangeAspect="1"/>
          </p:cNvPicPr>
          <p:nvPr>
            <p:ph sz="quarter" idx="1"/>
          </p:nvPr>
        </p:nvPicPr>
        <p:blipFill>
          <a:blip r:embed="rId3"/>
          <a:srcRect/>
          <a:stretch>
            <a:fillRect/>
          </a:stretch>
        </p:blipFill>
        <p:spPr>
          <a:xfrm>
            <a:off x="457200" y="1371600"/>
            <a:ext cx="8305800" cy="4953000"/>
          </a:xfrm>
          <a:effectLst>
            <a:outerShdw blurRad="292100" dist="139700" dir="2700000" algn="tl" rotWithShape="0">
              <a:srgbClr val="333333">
                <a:alpha val="65000"/>
              </a:srgbClr>
            </a:outerShdw>
          </a:effectLst>
          <a:extLst>
            <a:ext uri="{909E8E84-426E-40DD-AFC4-6F175D3DCCD1}"/>
            <a:ext uri="{91240B29-F687-4F45-9708-019B960494DF}"/>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wrap="square" lIns="91440" tIns="45720" rIns="91440" bIns="45720" numCol="1" anchorCtr="0" compatLnSpc="1">
            <a:prstTxWarp prst="textNoShape">
              <a:avLst/>
            </a:prstTxWarp>
          </a:bodyPr>
          <a:lstStyle/>
          <a:p>
            <a:pPr algn="ctr"/>
            <a:r>
              <a:rPr lang="en-US" sz="4300" cap="none" smtClean="0">
                <a:effectLst>
                  <a:outerShdw blurRad="38100" dist="38100" dir="2700000" algn="tl">
                    <a:srgbClr val="C0C0C0"/>
                  </a:outerShdw>
                </a:effectLst>
              </a:rPr>
              <a:t>DEMOGRAPHIC REPRESENTATION</a:t>
            </a:r>
          </a:p>
        </p:txBody>
      </p:sp>
      <p:sp>
        <p:nvSpPr>
          <p:cNvPr id="19458" name="Content Placeholder 2"/>
          <p:cNvSpPr>
            <a:spLocks noGrp="1"/>
          </p:cNvSpPr>
          <p:nvPr>
            <p:ph sz="quarter" idx="1"/>
          </p:nvPr>
        </p:nvSpPr>
        <p:spPr>
          <a:xfrm>
            <a:off x="457200" y="1600200"/>
            <a:ext cx="7467600" cy="4873625"/>
          </a:xfrm>
        </p:spPr>
        <p:txBody>
          <a:bodyPr/>
          <a:lstStyle/>
          <a:p>
            <a:r>
              <a:rPr lang="en-US" sz="2000" smtClean="0"/>
              <a:t>Asian Americans -original peoples of the Far East, Southeast Asia, or the Indian subcontinent.</a:t>
            </a:r>
            <a:r>
              <a:rPr lang="en-US" sz="2000" u="sng" baseline="30000" smtClean="0">
                <a:hlinkClick r:id="rId3"/>
              </a:rPr>
              <a:t>1</a:t>
            </a:r>
            <a:endParaRPr lang="en-US" sz="2000" smtClean="0"/>
          </a:p>
          <a:p>
            <a:r>
              <a:rPr lang="en-US" sz="2000" smtClean="0"/>
              <a:t>2000 U.S. Census-identify only as Asian-American = 3.6 percent of the American population (10 million individuals)</a:t>
            </a:r>
          </a:p>
          <a:p>
            <a:r>
              <a:rPr lang="en-US" sz="2000" smtClean="0"/>
              <a:t>Census Bureau -Asian-American population will grow to 37.6 million individuals by 2050 (9.3 percent of the population)</a:t>
            </a:r>
          </a:p>
          <a:p>
            <a:r>
              <a:rPr lang="en-US" sz="2000" smtClean="0"/>
              <a:t>Asian Americans including those of more than one race estimated at 15.5 million (5 percent of population) Census Bureau July 1, 2008 Census Bureau.</a:t>
            </a:r>
          </a:p>
          <a:p>
            <a:r>
              <a:rPr lang="en-US" sz="2000" smtClean="0"/>
              <a:t>Asian-American populations - generally concentrated in the western states, the Northeast, and parts of the South. Greatest concentration: Hawaii, California, Washington, New Jersey, and New York</a:t>
            </a:r>
          </a:p>
          <a:p>
            <a:endParaRPr lang="en-US" sz="20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normAutofit fontScale="90000"/>
          </a:bodyPr>
          <a:lstStyle/>
          <a:p>
            <a:pPr algn="ctr" fontAlgn="auto">
              <a:spcAft>
                <a:spcPts val="0"/>
              </a:spcAft>
              <a:defRPr/>
            </a:pPr>
            <a:r>
              <a:rPr lang="en-US" sz="4800" dirty="0" smtClean="0">
                <a:effectLst>
                  <a:outerShdw blurRad="38100" dist="38100" dir="2700000" algn="tl">
                    <a:srgbClr val="000000">
                      <a:alpha val="43137"/>
                    </a:srgbClr>
                  </a:outerShdw>
                </a:effectLst>
              </a:rPr>
              <a:t>Asian American’s </a:t>
            </a:r>
            <a:br>
              <a:rPr lang="en-US" sz="4800" dirty="0" smtClean="0">
                <a:effectLst>
                  <a:outerShdw blurRad="38100" dist="38100" dir="2700000" algn="tl">
                    <a:srgbClr val="000000">
                      <a:alpha val="43137"/>
                    </a:srgbClr>
                  </a:outerShdw>
                </a:effectLst>
              </a:rPr>
            </a:br>
            <a:r>
              <a:rPr lang="en-US" sz="4800" dirty="0" smtClean="0">
                <a:effectLst>
                  <a:outerShdw blurRad="38100" dist="38100" dir="2700000" algn="tl">
                    <a:srgbClr val="000000">
                      <a:alpha val="43137"/>
                    </a:srgbClr>
                  </a:outerShdw>
                </a:effectLst>
              </a:rPr>
              <a:t>Health Preferences</a:t>
            </a:r>
            <a:endParaRPr lang="en-US" sz="4800" dirty="0">
              <a:effectLst>
                <a:outerShdw blurRad="38100" dist="38100" dir="2700000" algn="tl">
                  <a:srgbClr val="000000">
                    <a:alpha val="43137"/>
                  </a:srgbClr>
                </a:outerShdw>
              </a:effectLst>
            </a:endParaRPr>
          </a:p>
        </p:txBody>
      </p:sp>
      <p:pic>
        <p:nvPicPr>
          <p:cNvPr id="21506" name="Picture 11" descr="Asian-American diets are based on rice and rice products, with less emphasis on the regular consumption of meat and dairy products, which differs from traditional American fare. [AP/Wide World Photos. Reproduced by permission.]"/>
          <p:cNvPicPr>
            <a:picLocks noGrp="1" noChangeAspect="1" noChangeArrowheads="1"/>
          </p:cNvPicPr>
          <p:nvPr>
            <p:ph sz="quarter" idx="1"/>
          </p:nvPr>
        </p:nvPicPr>
        <p:blipFill>
          <a:blip r:embed="rId2"/>
          <a:srcRect/>
          <a:stretch>
            <a:fillRect/>
          </a:stretch>
        </p:blipFill>
        <p:spPr>
          <a:xfrm>
            <a:off x="863600" y="1782763"/>
            <a:ext cx="6832600" cy="4508500"/>
          </a:xfrm>
        </p:spPr>
      </p:pic>
      <p:sp>
        <p:nvSpPr>
          <p:cNvPr id="21508" name="Text Box 4"/>
          <p:cNvSpPr txBox="1">
            <a:spLocks noChangeArrowheads="1"/>
          </p:cNvSpPr>
          <p:nvPr/>
        </p:nvSpPr>
        <p:spPr bwMode="auto">
          <a:xfrm>
            <a:off x="2819400" y="6248400"/>
            <a:ext cx="2819400" cy="244475"/>
          </a:xfrm>
          <a:prstGeom prst="rect">
            <a:avLst/>
          </a:prstGeom>
          <a:noFill/>
          <a:ln w="9525">
            <a:noFill/>
            <a:miter lim="800000"/>
            <a:headEnd/>
            <a:tailEnd/>
          </a:ln>
          <a:effectLst/>
        </p:spPr>
        <p:txBody>
          <a:bodyPr>
            <a:spAutoFit/>
          </a:bodyPr>
          <a:lstStyle/>
          <a:p>
            <a:pPr>
              <a:spcBef>
                <a:spcPct val="50000"/>
              </a:spcBef>
            </a:pPr>
            <a:r>
              <a:rPr lang="en-US" sz="1000"/>
              <a:t>(Image retrieved from Microsoft Clipart, 2010)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wrap="square" lIns="91440" tIns="45720" rIns="91440" bIns="45720" numCol="1" anchorCtr="0" compatLnSpc="1">
            <a:prstTxWarp prst="textNoShape">
              <a:avLst/>
            </a:prstTxWarp>
          </a:bodyPr>
          <a:lstStyle/>
          <a:p>
            <a:pPr algn="ctr"/>
            <a:r>
              <a:rPr lang="en-US" sz="4400" cap="none" smtClean="0">
                <a:effectLst>
                  <a:outerShdw blurRad="38100" dist="38100" dir="2700000" algn="tl">
                    <a:srgbClr val="C0C0C0"/>
                  </a:outerShdw>
                </a:effectLst>
              </a:rPr>
              <a:t>FACTORS FOR HEALTH</a:t>
            </a:r>
          </a:p>
        </p:txBody>
      </p:sp>
      <p:sp>
        <p:nvSpPr>
          <p:cNvPr id="3" name="Content Placeholder 2"/>
          <p:cNvSpPr>
            <a:spLocks noGrp="1"/>
          </p:cNvSpPr>
          <p:nvPr>
            <p:ph sz="quarter" idx="1"/>
          </p:nvPr>
        </p:nvSpPr>
        <p:spPr>
          <a:xfrm>
            <a:off x="533400" y="1530350"/>
            <a:ext cx="7467600" cy="4875213"/>
          </a:xfrm>
        </p:spPr>
        <p:txBody>
          <a:bodyPr>
            <a:normAutofit/>
          </a:bodyPr>
          <a:lstStyle/>
          <a:p>
            <a:pPr marL="274320" indent="-274320" fontAlgn="auto">
              <a:spcAft>
                <a:spcPts val="0"/>
              </a:spcAft>
              <a:buFont typeface="Wingdings"/>
              <a:buChar char=""/>
              <a:defRPr/>
            </a:pPr>
            <a:r>
              <a:rPr lang="en-US" sz="3200" dirty="0"/>
              <a:t>Spirituality</a:t>
            </a:r>
          </a:p>
          <a:p>
            <a:pPr marL="640080" lvl="1" indent="-274320" fontAlgn="auto">
              <a:spcAft>
                <a:spcPts val="0"/>
              </a:spcAft>
              <a:buFont typeface="Wingdings 2"/>
              <a:buChar char=""/>
              <a:defRPr/>
            </a:pPr>
            <a:r>
              <a:rPr lang="en-US" sz="3200" dirty="0" smtClean="0"/>
              <a:t>Karma</a:t>
            </a:r>
          </a:p>
          <a:p>
            <a:pPr marL="274320" indent="-274320" fontAlgn="auto">
              <a:spcAft>
                <a:spcPts val="0"/>
              </a:spcAft>
              <a:buFont typeface="Wingdings"/>
              <a:buChar char=""/>
              <a:defRPr/>
            </a:pPr>
            <a:r>
              <a:rPr lang="en-US" sz="3200" dirty="0"/>
              <a:t>Religion</a:t>
            </a:r>
          </a:p>
          <a:p>
            <a:pPr marL="640080" lvl="1" indent="-274320" fontAlgn="auto">
              <a:spcAft>
                <a:spcPts val="0"/>
              </a:spcAft>
              <a:buFont typeface="Wingdings 2"/>
              <a:buChar char=""/>
              <a:defRPr/>
            </a:pPr>
            <a:r>
              <a:rPr lang="en-US" sz="3200" dirty="0"/>
              <a:t>Buddhism</a:t>
            </a:r>
          </a:p>
          <a:p>
            <a:pPr marL="274320" indent="-274320" fontAlgn="auto">
              <a:spcAft>
                <a:spcPts val="0"/>
              </a:spcAft>
              <a:buFont typeface="Wingdings"/>
              <a:buChar char=""/>
              <a:defRPr/>
            </a:pPr>
            <a:r>
              <a:rPr lang="en-US" sz="3200" dirty="0"/>
              <a:t>Philosophy</a:t>
            </a:r>
          </a:p>
          <a:p>
            <a:pPr marL="640080" lvl="1" indent="-274320" fontAlgn="auto">
              <a:spcAft>
                <a:spcPts val="0"/>
              </a:spcAft>
              <a:buFont typeface="Wingdings 2"/>
              <a:buChar char=""/>
              <a:defRPr/>
            </a:pPr>
            <a:r>
              <a:rPr lang="en-US" sz="3200" dirty="0"/>
              <a:t>Respect</a:t>
            </a:r>
          </a:p>
          <a:p>
            <a:pPr marL="640080" lvl="1" indent="-274320" fontAlgn="auto">
              <a:spcAft>
                <a:spcPts val="0"/>
              </a:spcAft>
              <a:buFont typeface="Wingdings 2"/>
              <a:buChar char=""/>
              <a:defRPr/>
            </a:pPr>
            <a:r>
              <a:rPr lang="en-US" sz="3200" dirty="0"/>
              <a:t>Cycle of life</a:t>
            </a:r>
          </a:p>
          <a:p>
            <a:pPr marL="365760" lvl="1" indent="0" fontAlgn="auto">
              <a:spcAft>
                <a:spcPts val="0"/>
              </a:spcAft>
              <a:buFont typeface="Wingdings 2"/>
              <a:buNone/>
              <a:defRPr/>
            </a:pPr>
            <a:endParaRPr lang="en-US" sz="3200" dirty="0"/>
          </a:p>
          <a:p>
            <a:pPr marL="274320" indent="-274320" fontAlgn="auto">
              <a:spcAft>
                <a:spcPts val="0"/>
              </a:spcAft>
              <a:buFont typeface="Wingdings"/>
              <a:buChar char=""/>
              <a:defRPr/>
            </a:pPr>
            <a:endParaRPr lang="en-US" sz="3200" dirty="0"/>
          </a:p>
        </p:txBody>
      </p:sp>
      <p:pic>
        <p:nvPicPr>
          <p:cNvPr id="22531" name="Picture 10" descr="C:\Documents and Settings\Ryan\Local Settings\Temporary Internet Files\Content.IE5\V4FNU17K\MC900217142[1].wmf"/>
          <p:cNvPicPr>
            <a:picLocks noChangeAspect="1" noChangeArrowheads="1"/>
          </p:cNvPicPr>
          <p:nvPr/>
        </p:nvPicPr>
        <p:blipFill>
          <a:blip r:embed="rId3"/>
          <a:srcRect/>
          <a:stretch>
            <a:fillRect/>
          </a:stretch>
        </p:blipFill>
        <p:spPr bwMode="auto">
          <a:xfrm>
            <a:off x="3200400" y="1524000"/>
            <a:ext cx="1804988" cy="1724025"/>
          </a:xfrm>
          <a:prstGeom prst="rect">
            <a:avLst/>
          </a:prstGeom>
          <a:noFill/>
          <a:ln w="9525">
            <a:noFill/>
            <a:miter lim="800000"/>
            <a:headEnd/>
            <a:tailEnd/>
          </a:ln>
        </p:spPr>
      </p:pic>
      <p:pic>
        <p:nvPicPr>
          <p:cNvPr id="22532" name="Picture 11" descr="C:\Documents and Settings\Ryan\Local Settings\Temporary Internet Files\Content.IE5\Z69CDLZN\MP900399491[1].jpg"/>
          <p:cNvPicPr>
            <a:picLocks noChangeAspect="1" noChangeArrowheads="1"/>
          </p:cNvPicPr>
          <p:nvPr/>
        </p:nvPicPr>
        <p:blipFill>
          <a:blip r:embed="rId4"/>
          <a:srcRect/>
          <a:stretch>
            <a:fillRect/>
          </a:stretch>
        </p:blipFill>
        <p:spPr bwMode="auto">
          <a:xfrm>
            <a:off x="4011613" y="3352800"/>
            <a:ext cx="2386012" cy="2743200"/>
          </a:xfrm>
          <a:prstGeom prst="rect">
            <a:avLst/>
          </a:prstGeom>
          <a:noFill/>
          <a:ln w="9525">
            <a:noFill/>
            <a:miter lim="800000"/>
            <a:headEnd/>
            <a:tailEnd/>
          </a:ln>
        </p:spPr>
      </p:pic>
      <p:pic>
        <p:nvPicPr>
          <p:cNvPr id="22533" name="Picture 12" descr="C:\Documents and Settings\Ryan\Local Settings\Temporary Internet Files\Content.IE5\V4FNU17K\MC900350501[1].wmf"/>
          <p:cNvPicPr>
            <a:picLocks noChangeAspect="1" noChangeArrowheads="1"/>
          </p:cNvPicPr>
          <p:nvPr/>
        </p:nvPicPr>
        <p:blipFill>
          <a:blip r:embed="rId5"/>
          <a:srcRect/>
          <a:stretch>
            <a:fillRect/>
          </a:stretch>
        </p:blipFill>
        <p:spPr bwMode="auto">
          <a:xfrm>
            <a:off x="6400800" y="1219200"/>
            <a:ext cx="2182813" cy="2319338"/>
          </a:xfrm>
          <a:prstGeom prst="rect">
            <a:avLst/>
          </a:prstGeom>
          <a:noFill/>
          <a:ln w="9525">
            <a:noFill/>
            <a:miter lim="800000"/>
            <a:headEnd/>
            <a:tailEnd/>
          </a:ln>
        </p:spPr>
      </p:pic>
      <p:sp>
        <p:nvSpPr>
          <p:cNvPr id="22535" name="Text Box 7"/>
          <p:cNvSpPr txBox="1">
            <a:spLocks noChangeArrowheads="1"/>
          </p:cNvSpPr>
          <p:nvPr/>
        </p:nvSpPr>
        <p:spPr bwMode="auto">
          <a:xfrm>
            <a:off x="3962400" y="6172200"/>
            <a:ext cx="2895600" cy="244475"/>
          </a:xfrm>
          <a:prstGeom prst="rect">
            <a:avLst/>
          </a:prstGeom>
          <a:noFill/>
          <a:ln w="9525">
            <a:noFill/>
            <a:miter lim="800000"/>
            <a:headEnd/>
            <a:tailEnd/>
          </a:ln>
          <a:effectLst/>
        </p:spPr>
        <p:txBody>
          <a:bodyPr>
            <a:spAutoFit/>
          </a:bodyPr>
          <a:lstStyle/>
          <a:p>
            <a:pPr>
              <a:spcBef>
                <a:spcPct val="50000"/>
              </a:spcBef>
            </a:pPr>
            <a:r>
              <a:rPr lang="en-US" sz="1000"/>
              <a:t>(Images retrieved from Microsoft Clipart, 2010)</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67600" cy="1143000"/>
          </a:xfrm>
        </p:spPr>
        <p:txBody>
          <a:bodyPr wrap="square" lIns="91440" tIns="45720" rIns="91440" bIns="45720" numCol="1" anchorCtr="0" compatLnSpc="1">
            <a:prstTxWarp prst="textNoShape">
              <a:avLst/>
            </a:prstTxWarp>
          </a:bodyPr>
          <a:lstStyle/>
          <a:p>
            <a:pPr algn="ctr"/>
            <a:r>
              <a:rPr lang="en-US" sz="4400" cap="none" smtClean="0">
                <a:effectLst>
                  <a:outerShdw blurRad="38100" dist="38100" dir="2700000" algn="tl">
                    <a:srgbClr val="C0C0C0"/>
                  </a:outerShdw>
                </a:effectLst>
              </a:rPr>
              <a:t>HEALTH</a:t>
            </a:r>
            <a:r>
              <a:rPr lang="en-US" sz="4800" cap="none" smtClean="0">
                <a:effectLst>
                  <a:outerShdw blurRad="38100" dist="38100" dir="2700000" algn="tl">
                    <a:srgbClr val="C0C0C0"/>
                  </a:outerShdw>
                </a:effectLst>
              </a:rPr>
              <a:t> AND HEALING</a:t>
            </a:r>
          </a:p>
        </p:txBody>
      </p:sp>
      <p:sp>
        <p:nvSpPr>
          <p:cNvPr id="24578" name="Content Placeholder 2"/>
          <p:cNvSpPr>
            <a:spLocks noGrp="1"/>
          </p:cNvSpPr>
          <p:nvPr>
            <p:ph sz="quarter" idx="1"/>
          </p:nvPr>
        </p:nvSpPr>
        <p:spPr>
          <a:xfrm>
            <a:off x="457200" y="1600200"/>
            <a:ext cx="7467600" cy="4873625"/>
          </a:xfrm>
        </p:spPr>
        <p:txBody>
          <a:bodyPr/>
          <a:lstStyle/>
          <a:p>
            <a:r>
              <a:rPr lang="en-US" sz="3600" smtClean="0"/>
              <a:t>Mind/Body/Spirit</a:t>
            </a:r>
          </a:p>
          <a:p>
            <a:r>
              <a:rPr lang="en-US" sz="3600" smtClean="0"/>
              <a:t>Ayurveda</a:t>
            </a:r>
          </a:p>
          <a:p>
            <a:r>
              <a:rPr lang="en-US" sz="3600" smtClean="0"/>
              <a:t>Acupuncture</a:t>
            </a:r>
          </a:p>
          <a:p>
            <a:r>
              <a:rPr lang="en-US" sz="3600" smtClean="0"/>
              <a:t>Herbal Medicines</a:t>
            </a:r>
          </a:p>
          <a:p>
            <a:endParaRPr lang="en-US" smtClean="0"/>
          </a:p>
        </p:txBody>
      </p:sp>
      <p:pic>
        <p:nvPicPr>
          <p:cNvPr id="24579" name="Picture 2" descr="C:\Documents and Settings\Ryan\Local Settings\Temporary Internet Files\Content.IE5\Z69CDLZN\MP900422951[1].jpg"/>
          <p:cNvPicPr>
            <a:picLocks noChangeAspect="1" noChangeArrowheads="1"/>
          </p:cNvPicPr>
          <p:nvPr/>
        </p:nvPicPr>
        <p:blipFill>
          <a:blip r:embed="rId3"/>
          <a:srcRect/>
          <a:stretch>
            <a:fillRect/>
          </a:stretch>
        </p:blipFill>
        <p:spPr bwMode="auto">
          <a:xfrm>
            <a:off x="4724400" y="1352550"/>
            <a:ext cx="3581400" cy="4267200"/>
          </a:xfrm>
          <a:prstGeom prst="rect">
            <a:avLst/>
          </a:prstGeom>
          <a:noFill/>
          <a:ln w="9525">
            <a:noFill/>
            <a:miter lim="800000"/>
            <a:headEnd/>
            <a:tailEnd/>
          </a:ln>
        </p:spPr>
      </p:pic>
      <p:pic>
        <p:nvPicPr>
          <p:cNvPr id="24580" name="Picture 5" descr="C:\Documents and Settings\Ryan\Local Settings\Temporary Internet Files\Content.IE5\YFJ9F43E\MM900189257[1].gif"/>
          <p:cNvPicPr>
            <a:picLocks noChangeAspect="1" noChangeArrowheads="1" noCrop="1"/>
          </p:cNvPicPr>
          <p:nvPr/>
        </p:nvPicPr>
        <p:blipFill>
          <a:blip r:embed="rId4"/>
          <a:srcRect/>
          <a:stretch>
            <a:fillRect/>
          </a:stretch>
        </p:blipFill>
        <p:spPr bwMode="auto">
          <a:xfrm>
            <a:off x="7477125" y="381000"/>
            <a:ext cx="790575" cy="790575"/>
          </a:xfrm>
          <a:prstGeom prst="rect">
            <a:avLst/>
          </a:prstGeom>
          <a:noFill/>
          <a:ln w="9525">
            <a:noFill/>
            <a:miter lim="800000"/>
            <a:headEnd/>
            <a:tailEnd/>
          </a:ln>
        </p:spPr>
      </p:pic>
      <p:pic>
        <p:nvPicPr>
          <p:cNvPr id="24581" name="Picture 6" descr="C:\Documents and Settings\Ryan\Local Settings\Temporary Internet Files\Content.IE5\62FHT6K5\MC900290273[1].wmf"/>
          <p:cNvPicPr>
            <a:picLocks noChangeAspect="1" noChangeArrowheads="1"/>
          </p:cNvPicPr>
          <p:nvPr/>
        </p:nvPicPr>
        <p:blipFill>
          <a:blip r:embed="rId5"/>
          <a:srcRect/>
          <a:stretch>
            <a:fillRect/>
          </a:stretch>
        </p:blipFill>
        <p:spPr bwMode="auto">
          <a:xfrm>
            <a:off x="654050" y="4208463"/>
            <a:ext cx="3495675" cy="2268537"/>
          </a:xfrm>
          <a:prstGeom prst="rect">
            <a:avLst/>
          </a:prstGeom>
          <a:noFill/>
          <a:ln w="9525">
            <a:noFill/>
            <a:miter lim="800000"/>
            <a:headEnd/>
            <a:tailEnd/>
          </a:ln>
        </p:spPr>
      </p:pic>
      <p:sp>
        <p:nvSpPr>
          <p:cNvPr id="24583" name="Text Box 7"/>
          <p:cNvSpPr txBox="1">
            <a:spLocks noChangeArrowheads="1"/>
          </p:cNvSpPr>
          <p:nvPr/>
        </p:nvSpPr>
        <p:spPr bwMode="auto">
          <a:xfrm>
            <a:off x="4556125" y="5599113"/>
            <a:ext cx="2606675" cy="366712"/>
          </a:xfrm>
          <a:prstGeom prst="rect">
            <a:avLst/>
          </a:prstGeom>
          <a:noFill/>
          <a:ln w="9525">
            <a:noFill/>
            <a:miter lim="800000"/>
            <a:headEnd/>
            <a:tailEnd/>
          </a:ln>
          <a:effectLst/>
        </p:spPr>
        <p:txBody>
          <a:bodyPr>
            <a:spAutoFit/>
          </a:bodyPr>
          <a:lstStyle/>
          <a:p>
            <a:endParaRPr lang="en-US"/>
          </a:p>
        </p:txBody>
      </p:sp>
      <p:sp>
        <p:nvSpPr>
          <p:cNvPr id="24584" name="Text Box 8"/>
          <p:cNvSpPr txBox="1">
            <a:spLocks noChangeArrowheads="1"/>
          </p:cNvSpPr>
          <p:nvPr/>
        </p:nvSpPr>
        <p:spPr bwMode="auto">
          <a:xfrm>
            <a:off x="5029200" y="5715000"/>
            <a:ext cx="2895600" cy="244475"/>
          </a:xfrm>
          <a:prstGeom prst="rect">
            <a:avLst/>
          </a:prstGeom>
          <a:noFill/>
          <a:ln w="9525">
            <a:noFill/>
            <a:miter lim="800000"/>
            <a:headEnd/>
            <a:tailEnd/>
          </a:ln>
          <a:effectLst/>
        </p:spPr>
        <p:txBody>
          <a:bodyPr>
            <a:spAutoFit/>
          </a:bodyPr>
          <a:lstStyle/>
          <a:p>
            <a:pPr>
              <a:spcBef>
                <a:spcPct val="50000"/>
              </a:spcBef>
            </a:pPr>
            <a:r>
              <a:rPr lang="en-US" sz="1000"/>
              <a:t> (Images Retrieved from Microsoft Clipart, 2010)</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sz="4800" dirty="0" smtClean="0">
                <a:effectLst>
                  <a:outerShdw blurRad="38100" dist="38100" dir="2700000" algn="tl">
                    <a:srgbClr val="000000">
                      <a:alpha val="43137"/>
                    </a:srgbClr>
                  </a:outerShdw>
                </a:effectLst>
              </a:rPr>
              <a:t>Diet</a:t>
            </a:r>
            <a:endParaRPr lang="en-US" sz="4800"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381000" y="1525588"/>
            <a:ext cx="7467600" cy="4873625"/>
          </a:xfrm>
        </p:spPr>
        <p:txBody>
          <a:bodyPr>
            <a:normAutofit/>
          </a:bodyPr>
          <a:lstStyle/>
          <a:p>
            <a:pPr marL="274320" indent="-274320" fontAlgn="auto">
              <a:spcAft>
                <a:spcPts val="0"/>
              </a:spcAft>
              <a:buFont typeface="Wingdings"/>
              <a:buChar char=""/>
              <a:defRPr/>
            </a:pPr>
            <a:r>
              <a:rPr lang="en-US" sz="3200" dirty="0"/>
              <a:t>Rice</a:t>
            </a:r>
          </a:p>
          <a:p>
            <a:pPr marL="274320" indent="-274320" fontAlgn="auto">
              <a:spcAft>
                <a:spcPts val="0"/>
              </a:spcAft>
              <a:buFont typeface="Wingdings"/>
              <a:buChar char=""/>
              <a:defRPr/>
            </a:pPr>
            <a:r>
              <a:rPr lang="en-US" sz="3200" dirty="0"/>
              <a:t>Dairy, veggies</a:t>
            </a:r>
          </a:p>
          <a:p>
            <a:pPr marL="274320" indent="-274320" fontAlgn="auto">
              <a:spcAft>
                <a:spcPts val="0"/>
              </a:spcAft>
              <a:buFont typeface="Wingdings"/>
              <a:buChar char=""/>
              <a:defRPr/>
            </a:pPr>
            <a:r>
              <a:rPr lang="en-US" sz="3200" dirty="0"/>
              <a:t>Freshness is key to healthiness</a:t>
            </a:r>
          </a:p>
          <a:p>
            <a:pPr marL="274320" indent="-274320" fontAlgn="auto">
              <a:spcAft>
                <a:spcPts val="0"/>
              </a:spcAft>
              <a:buFont typeface="Wingdings"/>
              <a:buChar char=""/>
              <a:defRPr/>
            </a:pPr>
            <a:r>
              <a:rPr lang="en-US" sz="3200" dirty="0"/>
              <a:t>Eating is a part of social matrix</a:t>
            </a:r>
          </a:p>
          <a:p>
            <a:pPr marL="0" indent="0" fontAlgn="auto">
              <a:spcAft>
                <a:spcPts val="0"/>
              </a:spcAft>
              <a:buFont typeface="Wingdings"/>
              <a:buNone/>
              <a:defRPr/>
            </a:pPr>
            <a:endParaRPr lang="en-US" dirty="0"/>
          </a:p>
        </p:txBody>
      </p:sp>
      <p:pic>
        <p:nvPicPr>
          <p:cNvPr id="26627" name="Picture 2" descr="C:\Documents and Settings\Ryan\Local Settings\Temporary Internet Files\Content.IE5\Z69CDLZN\MP910218746[1].jpg"/>
          <p:cNvPicPr>
            <a:picLocks noChangeAspect="1" noChangeArrowheads="1"/>
          </p:cNvPicPr>
          <p:nvPr/>
        </p:nvPicPr>
        <p:blipFill>
          <a:blip r:embed="rId3"/>
          <a:srcRect/>
          <a:stretch>
            <a:fillRect/>
          </a:stretch>
        </p:blipFill>
        <p:spPr bwMode="auto">
          <a:xfrm>
            <a:off x="2133600" y="3733800"/>
            <a:ext cx="4816475" cy="2667000"/>
          </a:xfrm>
          <a:prstGeom prst="rect">
            <a:avLst/>
          </a:prstGeom>
          <a:noFill/>
          <a:ln w="9525">
            <a:noFill/>
            <a:miter lim="800000"/>
            <a:headEnd/>
            <a:tailEnd/>
          </a:ln>
        </p:spPr>
      </p:pic>
      <p:pic>
        <p:nvPicPr>
          <p:cNvPr id="26628" name="Picture 3" descr="C:\Documents and Settings\Ryan\Local Settings\Temporary Internet Files\Content.IE5\V4FNU17K\MC900001758[1].wmf"/>
          <p:cNvPicPr>
            <a:picLocks noChangeAspect="1" noChangeArrowheads="1"/>
          </p:cNvPicPr>
          <p:nvPr/>
        </p:nvPicPr>
        <p:blipFill>
          <a:blip r:embed="rId4"/>
          <a:srcRect/>
          <a:stretch>
            <a:fillRect/>
          </a:stretch>
        </p:blipFill>
        <p:spPr bwMode="auto">
          <a:xfrm>
            <a:off x="5638800" y="990600"/>
            <a:ext cx="1811338" cy="1562100"/>
          </a:xfrm>
          <a:prstGeom prst="rect">
            <a:avLst/>
          </a:prstGeom>
          <a:noFill/>
          <a:ln w="9525">
            <a:noFill/>
            <a:miter lim="800000"/>
            <a:headEnd/>
            <a:tailEnd/>
          </a:ln>
        </p:spPr>
      </p:pic>
      <p:sp>
        <p:nvSpPr>
          <p:cNvPr id="26630" name="Text Box 6"/>
          <p:cNvSpPr txBox="1">
            <a:spLocks noChangeArrowheads="1"/>
          </p:cNvSpPr>
          <p:nvPr/>
        </p:nvSpPr>
        <p:spPr bwMode="auto">
          <a:xfrm>
            <a:off x="3505200" y="6477000"/>
            <a:ext cx="2819400" cy="244475"/>
          </a:xfrm>
          <a:prstGeom prst="rect">
            <a:avLst/>
          </a:prstGeom>
          <a:noFill/>
          <a:ln w="9525">
            <a:noFill/>
            <a:miter lim="800000"/>
            <a:headEnd/>
            <a:tailEnd/>
          </a:ln>
          <a:effectLst/>
        </p:spPr>
        <p:txBody>
          <a:bodyPr>
            <a:spAutoFit/>
          </a:bodyPr>
          <a:lstStyle/>
          <a:p>
            <a:pPr>
              <a:spcBef>
                <a:spcPct val="50000"/>
              </a:spcBef>
            </a:pPr>
            <a:r>
              <a:rPr lang="en-US" sz="1000"/>
              <a:t>(Images retrieved from Microsoft Clipart, 2010)</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pPr fontAlgn="auto">
              <a:spcAft>
                <a:spcPts val="0"/>
              </a:spcAft>
              <a:defRPr/>
            </a:pPr>
            <a:r>
              <a:rPr lang="en-US" sz="4800" dirty="0" smtClean="0">
                <a:effectLst>
                  <a:outerShdw blurRad="38100" dist="38100" dir="2700000" algn="tl">
                    <a:srgbClr val="000000">
                      <a:alpha val="43137"/>
                    </a:srgbClr>
                  </a:outerShdw>
                </a:effectLst>
              </a:rPr>
              <a:t/>
            </a:r>
            <a:br>
              <a:rPr lang="en-US" sz="4800" dirty="0" smtClean="0">
                <a:effectLst>
                  <a:outerShdw blurRad="38100" dist="38100" dir="2700000" algn="tl">
                    <a:srgbClr val="000000">
                      <a:alpha val="43137"/>
                    </a:srgbClr>
                  </a:outerShdw>
                </a:effectLst>
              </a:rPr>
            </a:br>
            <a:r>
              <a:rPr lang="en-US" sz="4800" dirty="0" smtClean="0">
                <a:effectLst>
                  <a:outerShdw blurRad="38100" dist="38100" dir="2700000" algn="tl">
                    <a:srgbClr val="000000">
                      <a:alpha val="43137"/>
                    </a:srgbClr>
                  </a:outerShdw>
                </a:effectLst>
              </a:rPr>
              <a:t>Challenges to Gaining Health</a:t>
            </a:r>
            <a:endParaRPr lang="en-US" sz="4800" dirty="0">
              <a:effectLst>
                <a:outerShdw blurRad="38100" dist="38100" dir="2700000" algn="tl">
                  <a:srgbClr val="000000">
                    <a:alpha val="43137"/>
                  </a:srgbClr>
                </a:outerShdw>
              </a:effectLst>
            </a:endParaRPr>
          </a:p>
        </p:txBody>
      </p:sp>
      <p:sp>
        <p:nvSpPr>
          <p:cNvPr id="28674" name="Content Placeholder 2"/>
          <p:cNvSpPr>
            <a:spLocks noGrp="1"/>
          </p:cNvSpPr>
          <p:nvPr>
            <p:ph sz="quarter" idx="1"/>
          </p:nvPr>
        </p:nvSpPr>
        <p:spPr>
          <a:xfrm>
            <a:off x="457200" y="1600200"/>
            <a:ext cx="7467600" cy="4873625"/>
          </a:xfrm>
        </p:spPr>
        <p:txBody>
          <a:bodyPr/>
          <a:lstStyle/>
          <a:p>
            <a:r>
              <a:rPr lang="en-US" smtClean="0"/>
              <a:t>Cardiovascular disease</a:t>
            </a:r>
          </a:p>
          <a:p>
            <a:r>
              <a:rPr lang="en-US" smtClean="0"/>
              <a:t>Carcinomas</a:t>
            </a:r>
          </a:p>
          <a:p>
            <a:r>
              <a:rPr lang="en-US" smtClean="0"/>
              <a:t>Depression</a:t>
            </a:r>
          </a:p>
          <a:p>
            <a:r>
              <a:rPr lang="en-US" smtClean="0"/>
              <a:t>Drug/Alcohol abuse</a:t>
            </a:r>
          </a:p>
          <a:p>
            <a:endParaRPr lang="en-US" smtClean="0"/>
          </a:p>
        </p:txBody>
      </p:sp>
      <p:pic>
        <p:nvPicPr>
          <p:cNvPr id="28675" name="Picture 2" descr="C:\Documents and Settings\Ryan\Local Settings\Temporary Internet Files\Content.IE5\62FHT6K5\MP900439333[1].jpg"/>
          <p:cNvPicPr>
            <a:picLocks noChangeAspect="1" noChangeArrowheads="1"/>
          </p:cNvPicPr>
          <p:nvPr/>
        </p:nvPicPr>
        <p:blipFill>
          <a:blip r:embed="rId3"/>
          <a:srcRect/>
          <a:stretch>
            <a:fillRect/>
          </a:stretch>
        </p:blipFill>
        <p:spPr bwMode="auto">
          <a:xfrm>
            <a:off x="4191000" y="1600200"/>
            <a:ext cx="4191000" cy="3532188"/>
          </a:xfrm>
          <a:prstGeom prst="rect">
            <a:avLst/>
          </a:prstGeom>
          <a:noFill/>
          <a:ln w="9525">
            <a:noFill/>
            <a:miter lim="800000"/>
            <a:headEnd/>
            <a:tailEnd/>
          </a:ln>
        </p:spPr>
      </p:pic>
      <p:pic>
        <p:nvPicPr>
          <p:cNvPr id="28676" name="Picture 4" descr="C:\Documents and Settings\Ryan\Local Settings\Temporary Internet Files\Content.IE5\V4FNU17K\MC900439599[1].png"/>
          <p:cNvPicPr>
            <a:picLocks noChangeAspect="1" noChangeArrowheads="1"/>
          </p:cNvPicPr>
          <p:nvPr/>
        </p:nvPicPr>
        <p:blipFill>
          <a:blip r:embed="rId4"/>
          <a:srcRect/>
          <a:stretch>
            <a:fillRect/>
          </a:stretch>
        </p:blipFill>
        <p:spPr bwMode="auto">
          <a:xfrm>
            <a:off x="914400" y="4114800"/>
            <a:ext cx="2328863" cy="2449513"/>
          </a:xfrm>
          <a:prstGeom prst="rect">
            <a:avLst/>
          </a:prstGeom>
          <a:noFill/>
          <a:ln w="9525">
            <a:noFill/>
            <a:miter lim="800000"/>
            <a:headEnd/>
            <a:tailEnd/>
          </a:ln>
        </p:spPr>
      </p:pic>
      <p:sp>
        <p:nvSpPr>
          <p:cNvPr id="28678" name="Text Box 6"/>
          <p:cNvSpPr txBox="1">
            <a:spLocks noChangeArrowheads="1"/>
          </p:cNvSpPr>
          <p:nvPr/>
        </p:nvSpPr>
        <p:spPr bwMode="auto">
          <a:xfrm>
            <a:off x="762000" y="6324600"/>
            <a:ext cx="2895600" cy="244475"/>
          </a:xfrm>
          <a:prstGeom prst="rect">
            <a:avLst/>
          </a:prstGeom>
          <a:noFill/>
          <a:ln w="9525">
            <a:noFill/>
            <a:miter lim="800000"/>
            <a:headEnd/>
            <a:tailEnd/>
          </a:ln>
          <a:effectLst/>
        </p:spPr>
        <p:txBody>
          <a:bodyPr>
            <a:spAutoFit/>
          </a:bodyPr>
          <a:lstStyle/>
          <a:p>
            <a:pPr>
              <a:spcBef>
                <a:spcPct val="50000"/>
              </a:spcBef>
            </a:pPr>
            <a:r>
              <a:rPr lang="en-US" sz="1000"/>
              <a:t>(Images retrieved from Microsoft Clipart, 2010)</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4651</TotalTime>
  <Words>2125</Words>
  <Application>Microsoft Office PowerPoint</Application>
  <PresentationFormat>On-screen Show (4:3)</PresentationFormat>
  <Paragraphs>129</Paragraphs>
  <Slides>15</Slides>
  <Notes>12</Notes>
  <HiddenSlides>0</HiddenSlides>
  <MMClips>0</MMClips>
  <ScaleCrop>false</ScaleCrop>
  <HeadingPairs>
    <vt:vector size="6" baseType="variant">
      <vt:variant>
        <vt:lpstr>Fonts Used</vt:lpstr>
      </vt:variant>
      <vt:variant>
        <vt:i4>5</vt:i4>
      </vt:variant>
      <vt:variant>
        <vt:lpstr>Design Template</vt:lpstr>
      </vt:variant>
      <vt:variant>
        <vt:i4>7</vt:i4>
      </vt:variant>
      <vt:variant>
        <vt:lpstr>Slide Titles</vt:lpstr>
      </vt:variant>
      <vt:variant>
        <vt:i4>15</vt:i4>
      </vt:variant>
    </vt:vector>
  </HeadingPairs>
  <TitlesOfParts>
    <vt:vector size="27" baseType="lpstr">
      <vt:lpstr>Century Schoolbook</vt:lpstr>
      <vt:lpstr>Arial</vt:lpstr>
      <vt:lpstr>Wingdings</vt:lpstr>
      <vt:lpstr>Wingdings 2</vt:lpstr>
      <vt:lpstr>Calibri</vt:lpstr>
      <vt:lpstr>Oriel</vt:lpstr>
      <vt:lpstr>Oriel</vt:lpstr>
      <vt:lpstr>Oriel</vt:lpstr>
      <vt:lpstr>Oriel</vt:lpstr>
      <vt:lpstr>Oriel</vt:lpstr>
      <vt:lpstr>Oriel</vt:lpstr>
      <vt:lpstr>Oriel</vt:lpstr>
      <vt:lpstr>   ASIAN        AMERICANS</vt:lpstr>
      <vt:lpstr>INTRODUCTION</vt:lpstr>
      <vt:lpstr>    CULTURAL OVERVIEW IN AMERICA</vt:lpstr>
      <vt:lpstr>DEMOGRAPHIC REPRESENTATION</vt:lpstr>
      <vt:lpstr>ASIAN AMERICAN’S  HEALTH PREFERENCES</vt:lpstr>
      <vt:lpstr>FACTORS FOR HEALTH</vt:lpstr>
      <vt:lpstr>HEALTH AND HEALING</vt:lpstr>
      <vt:lpstr>DIET</vt:lpstr>
      <vt:lpstr> CHALLENGES TO GAINING HEALTH</vt:lpstr>
      <vt:lpstr>IMPACT OF PREFERENCES ON NURSING CARE</vt:lpstr>
      <vt:lpstr>IMPACT OF PREFERENCES ON  NURSING CARE</vt:lpstr>
      <vt:lpstr>IMPACT OF PREFERENCES ON  NURSING CARE</vt:lpstr>
      <vt:lpstr>SUMMARY</vt:lpstr>
      <vt:lpstr>SUMMARY</vt:lpstr>
      <vt:lpstr>REFERENCES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dc:creator>
  <cp:lastModifiedBy>Labuser</cp:lastModifiedBy>
  <cp:revision>29</cp:revision>
  <dcterms:created xsi:type="dcterms:W3CDTF">2011-04-09T23:16:26Z</dcterms:created>
  <dcterms:modified xsi:type="dcterms:W3CDTF">2011-04-13T18:19:11Z</dcterms:modified>
</cp:coreProperties>
</file>