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02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120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>
                <a:latin typeface="Times New Roman" pitchFamily="18" charset="0"/>
              </a:endParaRPr>
            </a:p>
          </p:txBody>
        </p:sp>
        <p:sp>
          <p:nvSpPr>
            <p:cNvPr id="51204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>
                <a:latin typeface="Times New Roman" pitchFamily="18" charset="0"/>
              </a:endParaRPr>
            </a:p>
          </p:txBody>
        </p:sp>
      </p:grpSp>
      <p:grpSp>
        <p:nvGrpSpPr>
          <p:cNvPr id="51205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51206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07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0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09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1210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51211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575AFB83-DF23-46FC-8868-277418D0052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21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FCAFA7-81F7-434D-9937-8DA450BC3E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1E736-E953-4C84-ABDE-2D1478D5AC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85658D-5153-4D88-BF96-1462D667F8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F1059-2794-445E-80B8-2BA15BF2EC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89B75A-05D7-4FBA-A628-14419C800F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7FFEB7-0B9B-4565-A1BB-3D9EED0F68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03FD55-D44F-4695-A50E-DDB008C423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9D8A9A-DD5D-4BE0-AE43-6DCBC12D41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84B1BC-7ABB-4240-9484-3BE11BA88B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B3ED1-2C3F-4DD8-91EB-19193E7ACC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178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50179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5018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18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0182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5018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18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0185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01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01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501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501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fld id="{0ADC380C-F6D0-4D74-84E7-2A394D9A3C2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Antimicrobials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Daphne Piercy RN/MSN</a:t>
            </a:r>
          </a:p>
          <a:p>
            <a:r>
              <a:rPr lang="en-US"/>
              <a:t>Lakeview College of Nursing</a:t>
            </a:r>
          </a:p>
          <a:p>
            <a:r>
              <a:rPr lang="en-US"/>
              <a:t>Pathopharm 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Antimicrobial Factors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Host Factors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Age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Pregnancy/Lactation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Allergic Reactions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Genetic</a:t>
            </a:r>
          </a:p>
          <a:p>
            <a:pPr>
              <a:lnSpc>
                <a:spcPct val="90000"/>
              </a:lnSpc>
            </a:pPr>
            <a:r>
              <a:rPr lang="en-US" sz="2400"/>
              <a:t>Inappropriate Use (common)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Common cold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Bronchitis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Sore throat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Sinusitis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Penicillins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Weaken the cell wall</a:t>
            </a:r>
          </a:p>
          <a:p>
            <a:r>
              <a:rPr lang="en-US"/>
              <a:t>Resistance Issues</a:t>
            </a:r>
          </a:p>
          <a:p>
            <a:pPr lvl="1"/>
            <a:r>
              <a:rPr lang="en-US"/>
              <a:t>Transportation</a:t>
            </a:r>
          </a:p>
          <a:p>
            <a:pPr lvl="1"/>
            <a:r>
              <a:rPr lang="en-US"/>
              <a:t>Bacterial enzymes</a:t>
            </a:r>
          </a:p>
          <a:p>
            <a:pPr lvl="1"/>
            <a:r>
              <a:rPr lang="en-US"/>
              <a:t>Penicillin binding proteins</a:t>
            </a:r>
          </a:p>
          <a:p>
            <a:r>
              <a:rPr lang="en-US"/>
              <a:t>Allergy Issues</a:t>
            </a:r>
          </a:p>
          <a:p>
            <a:pPr lvl="1"/>
            <a:r>
              <a:rPr lang="en-US"/>
              <a:t>Up to 7% of the population </a:t>
            </a:r>
          </a:p>
          <a:p>
            <a:pPr lvl="1"/>
            <a:r>
              <a:rPr lang="en-US"/>
              <a:t>May have cross sensitivity to cephalasporins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Penicillin 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Gram positive bacteria</a:t>
            </a:r>
          </a:p>
          <a:p>
            <a:pPr>
              <a:lnSpc>
                <a:spcPct val="90000"/>
              </a:lnSpc>
            </a:pPr>
            <a:r>
              <a:rPr lang="en-US"/>
              <a:t>Gram negative cocci</a:t>
            </a:r>
          </a:p>
          <a:p>
            <a:pPr>
              <a:lnSpc>
                <a:spcPct val="90000"/>
              </a:lnSpc>
            </a:pPr>
            <a:r>
              <a:rPr lang="en-US"/>
              <a:t>Gram negative bacilli are resistent</a:t>
            </a:r>
          </a:p>
          <a:p>
            <a:pPr>
              <a:lnSpc>
                <a:spcPct val="90000"/>
              </a:lnSpc>
            </a:pPr>
            <a:r>
              <a:rPr lang="en-US"/>
              <a:t>Narrow spectrum</a:t>
            </a:r>
          </a:p>
          <a:p>
            <a:pPr>
              <a:lnSpc>
                <a:spcPct val="90000"/>
              </a:lnSpc>
            </a:pPr>
            <a:r>
              <a:rPr lang="en-US"/>
              <a:t>Still given IV, IM</a:t>
            </a:r>
          </a:p>
          <a:p>
            <a:pPr>
              <a:lnSpc>
                <a:spcPct val="90000"/>
              </a:lnSpc>
            </a:pPr>
            <a:r>
              <a:rPr lang="en-US"/>
              <a:t>Least toxic of all antibiotics</a:t>
            </a:r>
          </a:p>
          <a:p>
            <a:pPr>
              <a:lnSpc>
                <a:spcPct val="90000"/>
              </a:lnSpc>
            </a:pPr>
            <a:r>
              <a:rPr lang="en-US"/>
              <a:t>Still effective against 97% of Group A Streptococci.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PCN &amp; Aminoglycosides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Aminoglycosides interrupt protein synthesis</a:t>
            </a:r>
          </a:p>
          <a:p>
            <a:r>
              <a:rPr lang="en-US"/>
              <a:t>PCN weakens the wall</a:t>
            </a:r>
          </a:p>
          <a:p>
            <a:r>
              <a:rPr lang="en-US"/>
              <a:t>If you weaken the wall the aminogylcoside can enter more effectively.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PCNs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Ampicillin/amoxicillin</a:t>
            </a:r>
          </a:p>
          <a:p>
            <a:pPr lvl="1">
              <a:lnSpc>
                <a:spcPct val="90000"/>
              </a:lnSpc>
            </a:pPr>
            <a:r>
              <a:rPr lang="en-US"/>
              <a:t>More broad spectrum</a:t>
            </a:r>
          </a:p>
          <a:p>
            <a:pPr lvl="1">
              <a:lnSpc>
                <a:spcPct val="90000"/>
              </a:lnSpc>
            </a:pPr>
            <a:r>
              <a:rPr lang="en-US"/>
              <a:t>Rash and diarhea</a:t>
            </a:r>
          </a:p>
          <a:p>
            <a:pPr lvl="2">
              <a:lnSpc>
                <a:spcPct val="90000"/>
              </a:lnSpc>
            </a:pPr>
            <a:r>
              <a:rPr lang="en-US"/>
              <a:t>Worse with ampicillin</a:t>
            </a:r>
          </a:p>
          <a:p>
            <a:pPr lvl="1">
              <a:lnSpc>
                <a:spcPct val="90000"/>
              </a:lnSpc>
            </a:pPr>
            <a:r>
              <a:rPr lang="en-US"/>
              <a:t>IV and oral</a:t>
            </a:r>
          </a:p>
          <a:p>
            <a:pPr lvl="1">
              <a:lnSpc>
                <a:spcPct val="90000"/>
              </a:lnSpc>
            </a:pPr>
            <a:r>
              <a:rPr lang="en-US"/>
              <a:t>Amoxicillin is more acid stable</a:t>
            </a:r>
          </a:p>
          <a:p>
            <a:pPr>
              <a:lnSpc>
                <a:spcPct val="90000"/>
              </a:lnSpc>
            </a:pPr>
            <a:r>
              <a:rPr lang="en-US"/>
              <a:t>Augmentin </a:t>
            </a:r>
          </a:p>
          <a:p>
            <a:pPr lvl="1">
              <a:lnSpc>
                <a:spcPct val="90000"/>
              </a:lnSpc>
            </a:pPr>
            <a:r>
              <a:rPr lang="en-US"/>
              <a:t>amoxicillin with clavulanic acid</a:t>
            </a:r>
          </a:p>
          <a:p>
            <a:pPr lvl="1">
              <a:lnSpc>
                <a:spcPct val="90000"/>
              </a:lnSpc>
            </a:pPr>
            <a:r>
              <a:rPr lang="en-US"/>
              <a:t>Inhibits beta lactamase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Administration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Oral </a:t>
            </a:r>
          </a:p>
          <a:p>
            <a:pPr lvl="1"/>
            <a:r>
              <a:rPr lang="en-US"/>
              <a:t>on an empty stomach</a:t>
            </a:r>
          </a:p>
          <a:p>
            <a:r>
              <a:rPr lang="en-US"/>
              <a:t>Read over summary of Nursing administration (993 Lehne)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Cephalasporins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Chemically similar to PCNs</a:t>
            </a:r>
          </a:p>
          <a:p>
            <a:r>
              <a:rPr lang="en-US"/>
              <a:t>Cidal</a:t>
            </a:r>
          </a:p>
          <a:p>
            <a:r>
              <a:rPr lang="en-US"/>
              <a:t>Cross sensitivity</a:t>
            </a:r>
          </a:p>
          <a:p>
            <a:r>
              <a:rPr lang="en-US"/>
              <a:t>Resistant to beta lactamase</a:t>
            </a:r>
          </a:p>
          <a:p>
            <a:r>
              <a:rPr lang="en-US"/>
              <a:t>Broad spectrum</a:t>
            </a:r>
          </a:p>
          <a:p>
            <a:r>
              <a:rPr lang="en-US"/>
              <a:t>Low toxicity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Resistance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Cephalosporinases</a:t>
            </a:r>
          </a:p>
          <a:p>
            <a:r>
              <a:rPr lang="en-US"/>
              <a:t>Four generations</a:t>
            </a:r>
          </a:p>
          <a:p>
            <a:pPr lvl="1"/>
            <a:r>
              <a:rPr lang="en-US"/>
              <a:t>Each were developed to deal with resistance issues previously encountered.</a:t>
            </a:r>
          </a:p>
          <a:p>
            <a:pPr lvl="1"/>
            <a:endParaRPr lang="en-US"/>
          </a:p>
          <a:p>
            <a:pPr lvl="1"/>
            <a:r>
              <a:rPr lang="en-US"/>
              <a:t>FYI don’t try to memorize all their names Keflex is the pro-drug for first generation.  </a:t>
            </a:r>
          </a:p>
          <a:p>
            <a:pPr lvl="1"/>
            <a:r>
              <a:rPr lang="en-US"/>
              <a:t>Learn about the generations.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Cephalosporins</a:t>
            </a:r>
            <a:br>
              <a:rPr lang="en-US" sz="3200"/>
            </a:br>
            <a:r>
              <a:rPr lang="en-US" sz="3200"/>
              <a:t>Drug interations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Probenecid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Renal excretion delays</a:t>
            </a:r>
          </a:p>
          <a:p>
            <a:pPr>
              <a:lnSpc>
                <a:spcPct val="90000"/>
              </a:lnSpc>
            </a:pPr>
            <a:r>
              <a:rPr lang="en-US" sz="2400"/>
              <a:t>Alcohol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Cefotetan can cause an accumulation of acetaldehyde.</a:t>
            </a:r>
          </a:p>
          <a:p>
            <a:pPr>
              <a:lnSpc>
                <a:spcPct val="90000"/>
              </a:lnSpc>
            </a:pPr>
            <a:r>
              <a:rPr lang="en-US" sz="2400"/>
              <a:t>Bleeding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Cefotetan</a:t>
            </a:r>
          </a:p>
          <a:p>
            <a:pPr>
              <a:lnSpc>
                <a:spcPct val="90000"/>
              </a:lnSpc>
            </a:pPr>
            <a:r>
              <a:rPr lang="en-US" sz="2400"/>
              <a:t>Calcium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Ceftriaxone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Causes deadly precipitate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No Lactated ringers or Calcium containing solutions in the IV.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Carbapenems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Pro-drug Imipenem</a:t>
            </a:r>
          </a:p>
          <a:p>
            <a:r>
              <a:rPr lang="en-US"/>
              <a:t>Beta-lactamase bacteria</a:t>
            </a:r>
          </a:p>
          <a:p>
            <a:r>
              <a:rPr lang="en-US"/>
              <a:t>MRSA</a:t>
            </a:r>
          </a:p>
          <a:p>
            <a:r>
              <a:rPr lang="en-US"/>
              <a:t>Always given parenteral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History of Antimicrobials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1930’s – 1940’s</a:t>
            </a:r>
          </a:p>
          <a:p>
            <a:r>
              <a:rPr lang="en-US"/>
              <a:t>Continues to evolve in clinical pharmacology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Vancomycin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Inhibits cell wall synthesis</a:t>
            </a:r>
          </a:p>
          <a:p>
            <a:r>
              <a:rPr lang="en-US"/>
              <a:t>Colitis due to C-difficile</a:t>
            </a:r>
          </a:p>
          <a:p>
            <a:r>
              <a:rPr lang="en-US"/>
              <a:t>MRSA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Bacteriostatic Inhibitors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Tetracylines</a:t>
            </a:r>
          </a:p>
          <a:p>
            <a:pPr lvl="1"/>
            <a:r>
              <a:rPr lang="en-US" sz="2000"/>
              <a:t>Doxycycline</a:t>
            </a:r>
          </a:p>
          <a:p>
            <a:pPr lvl="1"/>
            <a:r>
              <a:rPr lang="en-US" sz="2000"/>
              <a:t>Minocycline</a:t>
            </a:r>
          </a:p>
          <a:p>
            <a:pPr lvl="2"/>
            <a:r>
              <a:rPr lang="en-US" sz="1800"/>
              <a:t>Inhibit protein synthesis</a:t>
            </a:r>
          </a:p>
          <a:p>
            <a:pPr lvl="2"/>
            <a:endParaRPr lang="en-US" sz="1800"/>
          </a:p>
          <a:p>
            <a:pPr lvl="2"/>
            <a:r>
              <a:rPr lang="en-US" sz="1800"/>
              <a:t>Common side effects</a:t>
            </a:r>
          </a:p>
          <a:p>
            <a:pPr lvl="2"/>
            <a:endParaRPr lang="en-US" sz="1800"/>
          </a:p>
          <a:p>
            <a:pPr lvl="2"/>
            <a:r>
              <a:rPr lang="en-US" sz="1800"/>
              <a:t>Take on an empty stomach but eat soon after.</a:t>
            </a:r>
          </a:p>
          <a:p>
            <a:pPr lvl="2"/>
            <a:r>
              <a:rPr lang="en-US" sz="1800"/>
              <a:t>Do not take within 2 hours of any supplements or vitamins</a:t>
            </a:r>
          </a:p>
          <a:p>
            <a:pPr lvl="2">
              <a:buFont typeface="Wingdings" pitchFamily="2" charset="2"/>
              <a:buNone/>
            </a:pPr>
            <a:r>
              <a:rPr lang="en-US" sz="1800"/>
              <a:t>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Bacteriostatic Inhibitors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Macrolydes</a:t>
            </a:r>
          </a:p>
          <a:p>
            <a:pPr lvl="1"/>
            <a:r>
              <a:rPr lang="en-US"/>
              <a:t>Erythromycin</a:t>
            </a:r>
          </a:p>
          <a:p>
            <a:pPr lvl="1"/>
            <a:r>
              <a:rPr lang="en-US"/>
              <a:t>Azithromycin</a:t>
            </a:r>
          </a:p>
          <a:p>
            <a:pPr lvl="2"/>
            <a:r>
              <a:rPr lang="en-US"/>
              <a:t>Digestive side effects </a:t>
            </a:r>
          </a:p>
          <a:p>
            <a:pPr lvl="2"/>
            <a:r>
              <a:rPr lang="en-US"/>
              <a:t>Alternatives to PCNs</a:t>
            </a:r>
          </a:p>
          <a:p>
            <a:pPr lvl="2"/>
            <a:r>
              <a:rPr lang="en-US"/>
              <a:t>Risk of Sudden cardiac death with Erythromycin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Bacteriostatic Inhibitors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Broad spectrum</a:t>
            </a:r>
          </a:p>
          <a:p>
            <a:r>
              <a:rPr lang="en-US"/>
              <a:t>Anaerobic infections</a:t>
            </a:r>
          </a:p>
          <a:p>
            <a:r>
              <a:rPr lang="en-US"/>
              <a:t>Has been known to cause colitis that has resulted in deaths.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Aminoglycosides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Gentamycin</a:t>
            </a:r>
          </a:p>
          <a:p>
            <a:r>
              <a:rPr lang="en-US"/>
              <a:t>Tobramycin</a:t>
            </a:r>
          </a:p>
          <a:p>
            <a:pPr lvl="1"/>
            <a:r>
              <a:rPr lang="en-US"/>
              <a:t>Narrow spectrum</a:t>
            </a:r>
          </a:p>
          <a:p>
            <a:pPr lvl="1"/>
            <a:r>
              <a:rPr lang="en-US"/>
              <a:t>Bactericidal, protein synthesis</a:t>
            </a:r>
          </a:p>
          <a:p>
            <a:pPr lvl="1"/>
            <a:r>
              <a:rPr lang="en-US"/>
              <a:t>Oto and nephro-toxic</a:t>
            </a:r>
          </a:p>
          <a:p>
            <a:pPr lvl="1"/>
            <a:r>
              <a:rPr lang="en-US"/>
              <a:t>IV, topical</a:t>
            </a:r>
          </a:p>
          <a:p>
            <a:pPr lvl="2"/>
            <a:r>
              <a:rPr lang="en-US"/>
              <a:t>Oral is not well absorbed.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Sulfanamides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1</a:t>
            </a:r>
            <a:r>
              <a:rPr lang="en-US" baseline="30000"/>
              <a:t>st</a:t>
            </a:r>
            <a:r>
              <a:rPr lang="en-US"/>
              <a:t> antibiotic family</a:t>
            </a:r>
          </a:p>
          <a:p>
            <a:pPr>
              <a:lnSpc>
                <a:spcPct val="90000"/>
              </a:lnSpc>
            </a:pPr>
            <a:r>
              <a:rPr lang="en-US"/>
              <a:t>Inhibit bacterial production of folic acid</a:t>
            </a:r>
          </a:p>
          <a:p>
            <a:pPr>
              <a:lnSpc>
                <a:spcPct val="90000"/>
              </a:lnSpc>
            </a:pPr>
            <a:r>
              <a:rPr lang="en-US"/>
              <a:t>Bactericidal</a:t>
            </a:r>
          </a:p>
          <a:p>
            <a:pPr>
              <a:lnSpc>
                <a:spcPct val="90000"/>
              </a:lnSpc>
            </a:pPr>
            <a:r>
              <a:rPr lang="en-US"/>
              <a:t>Adverse Reactions</a:t>
            </a:r>
          </a:p>
          <a:p>
            <a:pPr lvl="1">
              <a:lnSpc>
                <a:spcPct val="90000"/>
              </a:lnSpc>
            </a:pPr>
            <a:r>
              <a:rPr lang="en-US"/>
              <a:t>Hypersensitivity</a:t>
            </a:r>
          </a:p>
          <a:p>
            <a:pPr lvl="1">
              <a:lnSpc>
                <a:spcPct val="90000"/>
              </a:lnSpc>
            </a:pPr>
            <a:r>
              <a:rPr lang="en-US"/>
              <a:t>Blood discrasias</a:t>
            </a:r>
          </a:p>
          <a:p>
            <a:pPr lvl="1">
              <a:lnSpc>
                <a:spcPct val="90000"/>
              </a:lnSpc>
            </a:pPr>
            <a:r>
              <a:rPr lang="en-US"/>
              <a:t>Renal damage</a:t>
            </a:r>
          </a:p>
          <a:p>
            <a:pPr lvl="1">
              <a:lnSpc>
                <a:spcPct val="90000"/>
              </a:lnSpc>
            </a:pPr>
            <a:r>
              <a:rPr lang="en-US"/>
              <a:t>Most of these have been dealt with today now main concern is GI upset.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Trimethoprin/Sulfamethoxazole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Branded as Bactrim DS or Septra DS</a:t>
            </a:r>
          </a:p>
          <a:p>
            <a:r>
              <a:rPr lang="en-US"/>
              <a:t>Uses</a:t>
            </a:r>
          </a:p>
          <a:p>
            <a:pPr lvl="1"/>
            <a:r>
              <a:rPr lang="en-US"/>
              <a:t>UTI</a:t>
            </a:r>
          </a:p>
          <a:p>
            <a:pPr lvl="1"/>
            <a:r>
              <a:rPr lang="en-US"/>
              <a:t>Pneumocystic pneumonia</a:t>
            </a:r>
          </a:p>
          <a:p>
            <a:pPr lvl="1"/>
            <a:r>
              <a:rPr lang="en-US"/>
              <a:t>GI infections</a:t>
            </a:r>
          </a:p>
          <a:p>
            <a:pPr lvl="1"/>
            <a:r>
              <a:rPr lang="en-US"/>
              <a:t>Whooping cough</a:t>
            </a:r>
          </a:p>
          <a:p>
            <a:pPr lvl="1"/>
            <a:r>
              <a:rPr lang="en-US"/>
              <a:t>Oral infections including strep</a:t>
            </a:r>
          </a:p>
          <a:p>
            <a:pPr lvl="1"/>
            <a:r>
              <a:rPr lang="en-US"/>
              <a:t>Otitis media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Selective Toxicity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Ability of an antimicrobial to injure the target cell or microorganism without injuring the host.</a:t>
            </a:r>
          </a:p>
          <a:p>
            <a:r>
              <a:rPr lang="en-US"/>
              <a:t>Method</a:t>
            </a:r>
          </a:p>
          <a:p>
            <a:pPr lvl="1"/>
            <a:r>
              <a:rPr lang="en-US"/>
              <a:t>Disruption of bacterial cell wall</a:t>
            </a:r>
          </a:p>
          <a:p>
            <a:pPr lvl="1"/>
            <a:r>
              <a:rPr lang="en-US"/>
              <a:t>Inhibition of an enzyme unique to bacteria</a:t>
            </a:r>
          </a:p>
          <a:p>
            <a:pPr lvl="1"/>
            <a:r>
              <a:rPr lang="en-US"/>
              <a:t>Disruption of protein synthesis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Antibiotic Spectrums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Narrow Spectrum</a:t>
            </a:r>
          </a:p>
          <a:p>
            <a:r>
              <a:rPr lang="en-US"/>
              <a:t>Broad Spectrum</a:t>
            </a:r>
          </a:p>
          <a:p>
            <a:pPr lvl="1"/>
            <a:endParaRPr lang="en-US"/>
          </a:p>
          <a:p>
            <a:pPr lvl="1"/>
            <a:r>
              <a:rPr lang="en-US"/>
              <a:t>What is a good use of each?</a:t>
            </a:r>
          </a:p>
          <a:p>
            <a:pPr lvl="1"/>
            <a:r>
              <a:rPr lang="en-US"/>
              <a:t>Which is better?</a:t>
            </a:r>
          </a:p>
          <a:p>
            <a:pPr lvl="1"/>
            <a:r>
              <a:rPr lang="en-US"/>
              <a:t>What are the problems?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Microbial Drug Resistance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Spontaneous</a:t>
            </a:r>
          </a:p>
          <a:p>
            <a:pPr lvl="1"/>
            <a:r>
              <a:rPr lang="en-US"/>
              <a:t>Changes of the DNA code or sequence</a:t>
            </a:r>
          </a:p>
          <a:p>
            <a:pPr lvl="1"/>
            <a:r>
              <a:rPr lang="en-US"/>
              <a:t>Develop over time</a:t>
            </a:r>
          </a:p>
          <a:p>
            <a:pPr lvl="1"/>
            <a:r>
              <a:rPr lang="en-US"/>
              <a:t>specific</a:t>
            </a:r>
          </a:p>
          <a:p>
            <a:r>
              <a:rPr lang="en-US"/>
              <a:t>Conjugation</a:t>
            </a:r>
          </a:p>
          <a:p>
            <a:pPr lvl="1"/>
            <a:r>
              <a:rPr lang="en-US"/>
              <a:t>Related to sexual reproduction of bacteria</a:t>
            </a:r>
          </a:p>
          <a:p>
            <a:pPr lvl="1"/>
            <a:r>
              <a:rPr lang="en-US"/>
              <a:t>Same and different bacteria can pass a “R factor.” (resistance factor)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Resistance &amp; Antibiotic Use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Antibiotics do not directly cause resistance.</a:t>
            </a:r>
          </a:p>
          <a:p>
            <a:endParaRPr lang="en-US"/>
          </a:p>
          <a:p>
            <a:r>
              <a:rPr lang="en-US"/>
              <a:t>Relationships of normal flora</a:t>
            </a:r>
          </a:p>
          <a:p>
            <a:endParaRPr lang="en-US"/>
          </a:p>
          <a:p>
            <a:r>
              <a:rPr lang="en-US"/>
              <a:t>Broad vs. Narrow spectrum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Noscomial Infections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Acquired from hospitalization</a:t>
            </a:r>
          </a:p>
          <a:p>
            <a:endParaRPr lang="en-US"/>
          </a:p>
          <a:p>
            <a:r>
              <a:rPr lang="en-US"/>
              <a:t>Highly resistance</a:t>
            </a:r>
          </a:p>
          <a:p>
            <a:endParaRPr lang="en-US"/>
          </a:p>
          <a:p>
            <a:r>
              <a:rPr lang="en-US"/>
              <a:t>1.7 million are affected annually</a:t>
            </a:r>
          </a:p>
          <a:p>
            <a:pPr lvl="1"/>
            <a:r>
              <a:rPr lang="en-US"/>
              <a:t>Nearly 100,000 will die each year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Suprainfection</a:t>
            </a:r>
            <a:br>
              <a:rPr lang="en-US" sz="3200"/>
            </a:br>
            <a:r>
              <a:rPr lang="en-US" sz="3200"/>
              <a:t>(Superinfection)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New infection cause by antimicrobial treatment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/>
              <a:t>Usually resistant to broad spectrum agents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Prevention of Resistant Infection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3488" cy="3724275"/>
          </a:xfrm>
        </p:spPr>
        <p:txBody>
          <a:bodyPr/>
          <a:lstStyle/>
          <a:p>
            <a:r>
              <a:rPr lang="en-US" sz="2400"/>
              <a:t>Vaccination</a:t>
            </a:r>
          </a:p>
          <a:p>
            <a:r>
              <a:rPr lang="en-US" sz="2400"/>
              <a:t>Timely removal of instruments</a:t>
            </a:r>
          </a:p>
          <a:p>
            <a:r>
              <a:rPr lang="en-US" sz="2400"/>
              <a:t>Targeting pathogens</a:t>
            </a:r>
          </a:p>
          <a:p>
            <a:r>
              <a:rPr lang="en-US" sz="2400"/>
              <a:t>Access experts</a:t>
            </a:r>
          </a:p>
          <a:p>
            <a:r>
              <a:rPr lang="en-US" sz="2400"/>
              <a:t>Control of antimicrobials</a:t>
            </a:r>
          </a:p>
          <a:p>
            <a:r>
              <a:rPr lang="en-US" sz="2400"/>
              <a:t>Use of local data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757738" y="2362200"/>
            <a:ext cx="3773487" cy="3724275"/>
          </a:xfrm>
        </p:spPr>
        <p:txBody>
          <a:bodyPr/>
          <a:lstStyle/>
          <a:p>
            <a:r>
              <a:rPr lang="en-US" sz="2400"/>
              <a:t>Proper interpretation of cultures</a:t>
            </a:r>
          </a:p>
          <a:p>
            <a:r>
              <a:rPr lang="en-US" sz="2400"/>
              <a:t>Don’t treat colonization</a:t>
            </a:r>
          </a:p>
          <a:p>
            <a:r>
              <a:rPr lang="en-US" sz="2400"/>
              <a:t>Avoid Vancomycin</a:t>
            </a:r>
          </a:p>
          <a:p>
            <a:r>
              <a:rPr lang="en-US" sz="2400"/>
              <a:t>Improve timing of antibiotic cessation</a:t>
            </a:r>
          </a:p>
          <a:p>
            <a:r>
              <a:rPr lang="en-US" sz="2400"/>
              <a:t>Isolate pathogen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54</TotalTime>
  <Words>603</Words>
  <Application>Microsoft Office PowerPoint</Application>
  <PresentationFormat>On-screen Show (4:3)</PresentationFormat>
  <Paragraphs>185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Wingdings</vt:lpstr>
      <vt:lpstr>Times New Roman</vt:lpstr>
      <vt:lpstr>Capsules</vt:lpstr>
      <vt:lpstr>Antimicrobials</vt:lpstr>
      <vt:lpstr>History of Antimicrobials</vt:lpstr>
      <vt:lpstr>Selective Toxicity</vt:lpstr>
      <vt:lpstr>Antibiotic Spectrums</vt:lpstr>
      <vt:lpstr>Microbial Drug Resistance</vt:lpstr>
      <vt:lpstr>Resistance &amp; Antibiotic Use</vt:lpstr>
      <vt:lpstr>Noscomial Infections</vt:lpstr>
      <vt:lpstr>Suprainfection (Superinfection)</vt:lpstr>
      <vt:lpstr>Prevention of Resistant Infection</vt:lpstr>
      <vt:lpstr>Other Antimicrobial Factors</vt:lpstr>
      <vt:lpstr>Penicillins</vt:lpstr>
      <vt:lpstr>Penicillin G</vt:lpstr>
      <vt:lpstr>PCN &amp; Aminoglycosides</vt:lpstr>
      <vt:lpstr>Other PCNs</vt:lpstr>
      <vt:lpstr>Administration</vt:lpstr>
      <vt:lpstr>Cephalasporins</vt:lpstr>
      <vt:lpstr>Resistance</vt:lpstr>
      <vt:lpstr>Cephalosporins Drug interations</vt:lpstr>
      <vt:lpstr>Carbapenems</vt:lpstr>
      <vt:lpstr>Vancomycin</vt:lpstr>
      <vt:lpstr>Bacteriostatic Inhibitors</vt:lpstr>
      <vt:lpstr>Bacteriostatic Inhibitors</vt:lpstr>
      <vt:lpstr>Bacteriostatic Inhibitors</vt:lpstr>
      <vt:lpstr>Aminoglycosides</vt:lpstr>
      <vt:lpstr>Sulfanamides</vt:lpstr>
      <vt:lpstr>Trimethoprin/Sulfamethoxazole</vt:lpstr>
    </vt:vector>
  </TitlesOfParts>
  <Company>LCN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Antimicrobials</dc:title>
  <dc:creator>user</dc:creator>
  <cp:lastModifiedBy>Owner</cp:lastModifiedBy>
  <cp:revision>5</cp:revision>
  <dcterms:created xsi:type="dcterms:W3CDTF">2010-09-21T18:40:37Z</dcterms:created>
  <dcterms:modified xsi:type="dcterms:W3CDTF">2011-03-16T02:37:41Z</dcterms:modified>
</cp:coreProperties>
</file>