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5" r:id="rId1"/>
  </p:sldMasterIdLst>
  <p:sldIdLst>
    <p:sldId id="256" r:id="rId2"/>
    <p:sldId id="257" r:id="rId3"/>
    <p:sldId id="258" r:id="rId4"/>
    <p:sldId id="259" r:id="rId5"/>
    <p:sldId id="272" r:id="rId6"/>
    <p:sldId id="269" r:id="rId7"/>
    <p:sldId id="270" r:id="rId8"/>
    <p:sldId id="271" r:id="rId9"/>
    <p:sldId id="261" r:id="rId10"/>
    <p:sldId id="263" r:id="rId11"/>
    <p:sldId id="264" r:id="rId12"/>
    <p:sldId id="265" r:id="rId13"/>
    <p:sldId id="266" r:id="rId14"/>
    <p:sldId id="267" r:id="rId15"/>
    <p:sldId id="268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77" d="100"/>
          <a:sy n="77" d="100"/>
        </p:scale>
        <p:origin x="-2008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theme" Target="theme/theme1.xml"/><Relationship Id="rId21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printerSettings" Target="printerSettings/printerSettings1.bin"/><Relationship Id="rId18" Type="http://schemas.openxmlformats.org/officeDocument/2006/relationships/presProps" Target="presProps.xml"/><Relationship Id="rId1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4" Type="http://schemas.openxmlformats.org/officeDocument/2006/relationships/image" Target="../media/image8.png"/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6.png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4" Type="http://schemas.openxmlformats.org/officeDocument/2006/relationships/image" Target="../media/image13.png"/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4.png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4" Type="http://schemas.openxmlformats.org/officeDocument/2006/relationships/image" Target="../media/image16.png"/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4.png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4" Type="http://schemas.openxmlformats.org/officeDocument/2006/relationships/image" Target="../media/image16.png"/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5.png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9.png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7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9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6.png"/><Relationship Id="rId3" Type="http://schemas.openxmlformats.org/officeDocument/2006/relationships/image" Target="../media/image7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0.png"/><Relationship Id="rId3" Type="http://schemas.openxmlformats.org/officeDocument/2006/relationships/image" Target="../media/image11.pn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9.png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9.png"/><Relationship Id="rId3" Type="http://schemas.openxmlformats.org/officeDocument/2006/relationships/image" Target="../media/image12.png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9.png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3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overEmbos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16012" y="1904999"/>
            <a:ext cx="6938963" cy="1582271"/>
          </a:xfrm>
        </p:spPr>
        <p:txBody>
          <a:bodyPr anchor="b" anchorCtr="0"/>
          <a:lstStyle>
            <a:lvl1pPr>
              <a:lnSpc>
                <a:spcPct val="95000"/>
              </a:lnSpc>
              <a:defRPr sz="6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16013" y="3487271"/>
            <a:ext cx="6938961" cy="1143000"/>
          </a:xfrm>
        </p:spPr>
        <p:txBody>
          <a:bodyPr/>
          <a:lstStyle>
            <a:lvl1pPr marL="0" indent="0" algn="ctr">
              <a:spcBef>
                <a:spcPts val="300"/>
              </a:spcBef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907741" y="5715000"/>
            <a:ext cx="2133600" cy="275478"/>
          </a:xfrm>
        </p:spPr>
        <p:txBody>
          <a:bodyPr/>
          <a:lstStyle>
            <a:lvl1pPr>
              <a:defRPr>
                <a:solidFill>
                  <a:schemeClr val="bg2">
                    <a:lumMod val="60000"/>
                    <a:lumOff val="40000"/>
                  </a:schemeClr>
                </a:solidFill>
              </a:defRPr>
            </a:lvl1pPr>
          </a:lstStyle>
          <a:p>
            <a:fld id="{DB32461A-250E-4A29-9E9B-599CA3838FA1}" type="datetime1">
              <a:rPr lang="en-US" smtClean="0"/>
              <a:pPr/>
              <a:t>7/20/11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02659" y="5715000"/>
            <a:ext cx="2895600" cy="275478"/>
          </a:xfrm>
        </p:spPr>
        <p:txBody>
          <a:bodyPr/>
          <a:lstStyle>
            <a:lvl1pPr>
              <a:defRPr>
                <a:solidFill>
                  <a:schemeClr val="bg2">
                    <a:lumMod val="60000"/>
                    <a:lumOff val="4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5715000"/>
            <a:ext cx="457200" cy="275478"/>
          </a:xfrm>
        </p:spPr>
        <p:txBody>
          <a:bodyPr/>
          <a:lstStyle>
            <a:lvl1pPr>
              <a:defRPr>
                <a:solidFill>
                  <a:schemeClr val="bg2">
                    <a:lumMod val="60000"/>
                    <a:lumOff val="40000"/>
                  </a:schemeClr>
                </a:solidFill>
              </a:defRPr>
            </a:lvl1pPr>
          </a:lstStyle>
          <a:p>
            <a:fld id="{CF40B41D-FD10-4A38-B39B-626510BD49B7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9" name="Picture 8" descr="coverAccentBottom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14400" y="4686766"/>
            <a:ext cx="7315200" cy="400705"/>
          </a:xfrm>
          <a:prstGeom prst="rect">
            <a:avLst/>
          </a:prstGeom>
        </p:spPr>
      </p:pic>
      <p:pic>
        <p:nvPicPr>
          <p:cNvPr id="10" name="Picture 9" descr="coverAccentTop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14400" y="1619136"/>
            <a:ext cx="7315200" cy="391386"/>
          </a:xfrm>
          <a:prstGeom prst="rect">
            <a:avLst/>
          </a:prstGeom>
        </p:spPr>
      </p:pic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2" descr="scrollwork-Top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flipH="1">
            <a:off x="4754083" y="673398"/>
            <a:ext cx="742950" cy="361950"/>
          </a:xfrm>
          <a:prstGeom prst="rect">
            <a:avLst/>
          </a:prstGeom>
          <a:noFill/>
        </p:spPr>
      </p:pic>
      <p:pic>
        <p:nvPicPr>
          <p:cNvPr id="15" name="Picture 3" descr="scrollwork-Bottom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4754083" y="5636584"/>
            <a:ext cx="742950" cy="361950"/>
          </a:xfrm>
          <a:prstGeom prst="rect">
            <a:avLst/>
          </a:prstGeom>
          <a:noFill/>
        </p:spPr>
      </p:pic>
      <p:pic>
        <p:nvPicPr>
          <p:cNvPr id="4099" name="Picture 3" descr="scrollwork-Bottom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774169" y="5636584"/>
            <a:ext cx="742950" cy="361950"/>
          </a:xfrm>
          <a:prstGeom prst="rect">
            <a:avLst/>
          </a:prstGeom>
          <a:noFill/>
        </p:spPr>
      </p:pic>
      <p:pic>
        <p:nvPicPr>
          <p:cNvPr id="4098" name="Picture 2" descr="scrollwork-Top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774169" y="673398"/>
            <a:ext cx="742950" cy="361950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914400"/>
            <a:ext cx="3429000" cy="1371600"/>
          </a:xfr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lang="en-US" sz="3600" b="0" kern="1200" dirty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081121" y="914400"/>
            <a:ext cx="3108960" cy="4815841"/>
          </a:xfrm>
          <a:solidFill>
            <a:schemeClr val="bg2"/>
          </a:solidFill>
          <a:ln w="127000">
            <a:solidFill>
              <a:schemeClr val="bg1"/>
            </a:solidFill>
            <a:miter lim="800000"/>
          </a:ln>
          <a:effectLst>
            <a:outerShdw blurRad="50800" dist="38100" dir="5400000" algn="t" rotWithShape="0">
              <a:prstClr val="black">
                <a:alpha val="25000"/>
              </a:prstClr>
            </a:outerShdw>
          </a:effectLst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2667001"/>
            <a:ext cx="3429000" cy="2895600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>
              <a:spcBef>
                <a:spcPts val="500"/>
              </a:spcBef>
              <a:buNone/>
              <a:defRPr lang="en-US" sz="18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ctr" defTabSz="914400" rtl="0" eaLnBrk="1" latinLnBrk="0" hangingPunct="1">
              <a:spcBef>
                <a:spcPts val="600"/>
              </a:spcBef>
              <a:buSzPct val="100000"/>
              <a:buFont typeface="Wingdings" pitchFamily="2" charset="2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A4F265-CA88-4C30-A9AD-02E6A5184734}" type="datetime1">
              <a:rPr lang="en-US" smtClean="0"/>
              <a:pPr/>
              <a:t>7/20/11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0B41D-FD10-4A38-B39B-626510BD49B7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8" name="Picture 2" descr="captionAccent.pn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38200" y="2326341"/>
            <a:ext cx="3429000" cy="240307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above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2" descr="scrollwork-Top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flipH="1">
            <a:off x="1752600" y="565897"/>
            <a:ext cx="742950" cy="361950"/>
          </a:xfrm>
          <a:prstGeom prst="rect">
            <a:avLst/>
          </a:prstGeom>
          <a:noFill/>
        </p:spPr>
      </p:pic>
      <p:pic>
        <p:nvPicPr>
          <p:cNvPr id="15" name="Picture 3" descr="scrollwork-Bottom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1752600" y="4128247"/>
            <a:ext cx="742950" cy="361950"/>
          </a:xfrm>
          <a:prstGeom prst="rect">
            <a:avLst/>
          </a:prstGeom>
          <a:noFill/>
        </p:spPr>
      </p:pic>
      <p:pic>
        <p:nvPicPr>
          <p:cNvPr id="4099" name="Picture 3" descr="scrollwork-Bottom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648450" y="4128247"/>
            <a:ext cx="742950" cy="361950"/>
          </a:xfrm>
          <a:prstGeom prst="rect">
            <a:avLst/>
          </a:prstGeom>
          <a:noFill/>
        </p:spPr>
      </p:pic>
      <p:pic>
        <p:nvPicPr>
          <p:cNvPr id="4098" name="Picture 2" descr="scrollwork-Top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648450" y="565897"/>
            <a:ext cx="742950" cy="361950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0160" y="4406153"/>
            <a:ext cx="6583680" cy="784412"/>
          </a:xfr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lang="en-US" sz="3600" b="0" kern="1200" dirty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0" y="780826"/>
            <a:ext cx="4572000" cy="3467548"/>
          </a:xfrm>
          <a:solidFill>
            <a:schemeClr val="bg2"/>
          </a:solidFill>
          <a:ln w="127000">
            <a:solidFill>
              <a:schemeClr val="bg1"/>
            </a:solidFill>
            <a:miter lim="800000"/>
          </a:ln>
          <a:effectLst>
            <a:outerShdw blurRad="50800" dist="38100" dir="5400000" algn="t" rotWithShape="0">
              <a:prstClr val="black">
                <a:alpha val="25000"/>
              </a:prstClr>
            </a:outerShdw>
          </a:effectLst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5446059"/>
            <a:ext cx="7543800" cy="609600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>
              <a:spcBef>
                <a:spcPts val="0"/>
              </a:spcBef>
              <a:buNone/>
              <a:defRPr lang="en-US" sz="16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ctr" defTabSz="914400" rtl="0" eaLnBrk="1" latinLnBrk="0" hangingPunct="1">
              <a:spcBef>
                <a:spcPts val="600"/>
              </a:spcBef>
              <a:buSzPct val="100000"/>
              <a:buFont typeface="Wingdings" pitchFamily="2" charset="2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3242C-D747-4ADD-80D8-99421268E3A8}" type="datetime1">
              <a:rPr lang="en-US" smtClean="0"/>
              <a:pPr/>
              <a:t>7/20/11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0B41D-FD10-4A38-B39B-626510BD49B7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6146" name="Picture 2" descr="captionLongAccent.pn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390650" y="5204012"/>
            <a:ext cx="6362700" cy="247650"/>
          </a:xfrm>
          <a:prstGeom prst="rect">
            <a:avLst/>
          </a:prstGeom>
          <a:noFill/>
        </p:spPr>
      </p:pic>
    </p:spTree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2 Pictures above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3" descr="scrollwork-Bottom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flipH="1">
            <a:off x="993402" y="4128247"/>
            <a:ext cx="742950" cy="361950"/>
          </a:xfrm>
          <a:prstGeom prst="rect">
            <a:avLst/>
          </a:prstGeom>
          <a:noFill/>
        </p:spPr>
      </p:pic>
      <p:pic>
        <p:nvPicPr>
          <p:cNvPr id="4099" name="Picture 3" descr="scrollwork-Bottom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407649" y="4128247"/>
            <a:ext cx="742950" cy="361950"/>
          </a:xfrm>
          <a:prstGeom prst="rect">
            <a:avLst/>
          </a:prstGeom>
          <a:noFill/>
        </p:spPr>
      </p:pic>
      <p:pic>
        <p:nvPicPr>
          <p:cNvPr id="12" name="Picture 2" descr="scrollwork-Top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993402" y="565897"/>
            <a:ext cx="742950" cy="361950"/>
          </a:xfrm>
          <a:prstGeom prst="rect">
            <a:avLst/>
          </a:prstGeom>
          <a:noFill/>
        </p:spPr>
      </p:pic>
      <p:pic>
        <p:nvPicPr>
          <p:cNvPr id="4098" name="Picture 2" descr="scrollwork-Top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407649" y="565897"/>
            <a:ext cx="742950" cy="361950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0160" y="4406153"/>
            <a:ext cx="6583680" cy="784412"/>
          </a:xfr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lang="en-US" sz="3600" b="0" kern="1200" dirty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4000" y="780826"/>
            <a:ext cx="2743200" cy="3467548"/>
          </a:xfrm>
          <a:solidFill>
            <a:schemeClr val="bg2"/>
          </a:solidFill>
          <a:ln w="127000">
            <a:solidFill>
              <a:schemeClr val="bg1"/>
            </a:solidFill>
            <a:miter lim="800000"/>
          </a:ln>
          <a:effectLst>
            <a:outerShdw blurRad="50800" dist="38100" dir="5400000" algn="t" rotWithShape="0">
              <a:prstClr val="black">
                <a:alpha val="25000"/>
              </a:prstClr>
            </a:outerShdw>
          </a:effectLst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5446059"/>
            <a:ext cx="7543800" cy="609600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>
              <a:spcBef>
                <a:spcPts val="0"/>
              </a:spcBef>
              <a:buNone/>
              <a:defRPr lang="en-US" sz="16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ctr" defTabSz="914400" rtl="0" eaLnBrk="1" latinLnBrk="0" hangingPunct="1">
              <a:spcBef>
                <a:spcPts val="600"/>
              </a:spcBef>
              <a:buSzPct val="100000"/>
              <a:buFont typeface="Wingdings" pitchFamily="2" charset="2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3242C-D747-4ADD-80D8-99421268E3A8}" type="datetime1">
              <a:rPr lang="en-US" smtClean="0"/>
              <a:pPr/>
              <a:t>7/20/11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0B41D-FD10-4A38-B39B-626510BD49B7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6146" name="Picture 2" descr="captionLongAccent.pn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390650" y="5204012"/>
            <a:ext cx="6362700" cy="247650"/>
          </a:xfrm>
          <a:prstGeom prst="rect">
            <a:avLst/>
          </a:prstGeom>
          <a:noFill/>
        </p:spPr>
      </p:pic>
      <p:sp>
        <p:nvSpPr>
          <p:cNvPr id="14" name="Picture Placeholder 2"/>
          <p:cNvSpPr>
            <a:spLocks noGrp="1"/>
          </p:cNvSpPr>
          <p:nvPr>
            <p:ph type="pic" idx="13"/>
          </p:nvPr>
        </p:nvSpPr>
        <p:spPr>
          <a:xfrm>
            <a:off x="4912659" y="780826"/>
            <a:ext cx="2743200" cy="3467548"/>
          </a:xfrm>
          <a:solidFill>
            <a:schemeClr val="bg2"/>
          </a:solidFill>
          <a:ln w="127000">
            <a:solidFill>
              <a:schemeClr val="bg1"/>
            </a:solidFill>
            <a:miter lim="800000"/>
          </a:ln>
          <a:effectLst>
            <a:outerShdw blurRad="50800" dist="38100" dir="5400000" algn="t" rotWithShape="0">
              <a:prstClr val="black">
                <a:alpha val="25000"/>
              </a:prstClr>
            </a:outerShdw>
          </a:effectLst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</p:spTree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pageAccent-Full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95313" y="1689847"/>
            <a:ext cx="7953375" cy="304800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2084294"/>
            <a:ext cx="7543800" cy="3639670"/>
          </a:xfrm>
        </p:spPr>
        <p:txBody>
          <a:bodyPr vert="eaVert"/>
          <a:lstStyle>
            <a:lvl5pPr>
              <a:defRPr/>
            </a:lvl5pPr>
            <a:lvl6pPr marL="2286000">
              <a:defRPr/>
            </a:lvl6pPr>
            <a:lvl7pPr marL="2286000">
              <a:defRPr/>
            </a:lvl7pPr>
            <a:lvl8pPr marL="2286000">
              <a:defRPr/>
            </a:lvl8pPr>
            <a:lvl9pPr marL="2286000"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81099-48EC-46A3-9530-F58EB96AF77C}" type="datetime1">
              <a:rPr lang="en-US" smtClean="0"/>
              <a:pPr/>
              <a:t>7/20/11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0B41D-FD10-4A38-B39B-626510BD49B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6600" y="922048"/>
            <a:ext cx="1676400" cy="481488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922048"/>
            <a:ext cx="5638800" cy="4814888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697E24-FFB9-4C73-8C6D-E02A7AD33DB8}" type="datetime1">
              <a:rPr lang="en-US" smtClean="0"/>
              <a:pPr/>
              <a:t>7/20/11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0B41D-FD10-4A38-B39B-626510BD49B7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5122" name="Picture 2" descr="verticalAccent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626225" y="860612"/>
            <a:ext cx="247364" cy="4937760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1AD66C-382E-48AD-8F4C-E87C4D4A8B28}" type="datetime1">
              <a:rPr lang="en-US" smtClean="0"/>
              <a:pPr/>
              <a:t>7/20/11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0B41D-FD10-4A38-B39B-626510BD49B7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Picture 2" descr="pageAccent-Full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95313" y="1689847"/>
            <a:ext cx="7953375" cy="304800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 with Pictur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overEmbos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2519" y="4038600"/>
            <a:ext cx="6938963" cy="1174376"/>
          </a:xfrm>
        </p:spPr>
        <p:txBody>
          <a:bodyPr anchor="b" anchorCtr="0">
            <a:noAutofit/>
          </a:bodyPr>
          <a:lstStyle>
            <a:lvl1pPr>
              <a:lnSpc>
                <a:spcPct val="95000"/>
              </a:lnSpc>
              <a:defRPr sz="5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2520" y="5212977"/>
            <a:ext cx="6938961" cy="775447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907741" y="6214969"/>
            <a:ext cx="2133600" cy="275478"/>
          </a:xfrm>
        </p:spPr>
        <p:txBody>
          <a:bodyPr/>
          <a:lstStyle>
            <a:lvl1pPr>
              <a:defRPr>
                <a:solidFill>
                  <a:schemeClr val="bg2">
                    <a:lumMod val="60000"/>
                    <a:lumOff val="40000"/>
                  </a:schemeClr>
                </a:solidFill>
              </a:defRPr>
            </a:lvl1pPr>
          </a:lstStyle>
          <a:p>
            <a:fld id="{3823242C-D747-4ADD-80D8-99421268E3A8}" type="datetime1">
              <a:rPr lang="en-US" smtClean="0"/>
              <a:pPr/>
              <a:t>7/20/11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02659" y="6214969"/>
            <a:ext cx="2895600" cy="275478"/>
          </a:xfrm>
        </p:spPr>
        <p:txBody>
          <a:bodyPr/>
          <a:lstStyle>
            <a:lvl1pPr>
              <a:defRPr>
                <a:solidFill>
                  <a:schemeClr val="bg2">
                    <a:lumMod val="60000"/>
                    <a:lumOff val="4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6214969"/>
            <a:ext cx="457200" cy="275478"/>
          </a:xfrm>
        </p:spPr>
        <p:txBody>
          <a:bodyPr/>
          <a:lstStyle>
            <a:lvl1pPr>
              <a:defRPr>
                <a:solidFill>
                  <a:schemeClr val="bg2">
                    <a:lumMod val="60000"/>
                    <a:lumOff val="40000"/>
                  </a:schemeClr>
                </a:solidFill>
              </a:defRPr>
            </a:lvl1pPr>
          </a:lstStyle>
          <a:p>
            <a:fld id="{CF40B41D-FD10-4A38-B39B-626510BD49B7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9" name="Picture 8" descr="coverAccentBottom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14400" y="3915801"/>
            <a:ext cx="7315200" cy="400705"/>
          </a:xfrm>
          <a:prstGeom prst="rect">
            <a:avLst/>
          </a:prstGeom>
        </p:spPr>
      </p:pic>
      <p:sp>
        <p:nvSpPr>
          <p:cNvPr id="11" name="Picture Placeholder 2"/>
          <p:cNvSpPr>
            <a:spLocks noGrp="1"/>
          </p:cNvSpPr>
          <p:nvPr>
            <p:ph type="pic" idx="13"/>
          </p:nvPr>
        </p:nvSpPr>
        <p:spPr>
          <a:xfrm>
            <a:off x="1188720" y="1004455"/>
            <a:ext cx="6766560" cy="2729345"/>
          </a:xfrm>
          <a:solidFill>
            <a:schemeClr val="bg2"/>
          </a:solidFill>
          <a:ln w="127000">
            <a:solidFill>
              <a:schemeClr val="tx1"/>
            </a:solidFill>
            <a:miter lim="800000"/>
          </a:ln>
          <a:effectLst>
            <a:outerShdw blurRad="50800" dist="38100" dir="5400000" algn="t" rotWithShape="0">
              <a:prstClr val="black">
                <a:alpha val="25000"/>
              </a:prstClr>
            </a:outerShdw>
          </a:effectLst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6012" y="1904998"/>
            <a:ext cx="6938964" cy="1582271"/>
          </a:xfrm>
        </p:spPr>
        <p:txBody>
          <a:bodyPr vert="horz" lIns="91440" tIns="45720" rIns="91440" bIns="45720" rtlCol="0" anchor="b" anchorCtr="0">
            <a:noAutofit/>
          </a:bodyPr>
          <a:lstStyle>
            <a:lvl1pPr algn="ctr" defTabSz="914400" rtl="0" eaLnBrk="1" latinLnBrk="0" hangingPunct="1">
              <a:lnSpc>
                <a:spcPct val="95000"/>
              </a:lnSpc>
              <a:spcBef>
                <a:spcPct val="0"/>
              </a:spcBef>
              <a:buNone/>
              <a:defRPr lang="en-US" sz="56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6012" y="3487271"/>
            <a:ext cx="6938960" cy="1143000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ts val="300"/>
              </a:spcBef>
              <a:buSzPct val="100000"/>
              <a:buFont typeface="Wingdings" pitchFamily="2" charset="2"/>
              <a:buNone/>
              <a:defRPr lang="en-US" sz="18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F4ADA4-35DF-4BD1-8C53-4246F035229A}" type="datetime1">
              <a:rPr lang="en-US" smtClean="0"/>
              <a:pPr/>
              <a:t>7/20/11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0B41D-FD10-4A38-B39B-626510BD49B7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026" name="Picture 2" descr="SectionAccentTop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14400" y="1618488"/>
            <a:ext cx="7315200" cy="356382"/>
          </a:xfrm>
          <a:prstGeom prst="rect">
            <a:avLst/>
          </a:prstGeom>
          <a:noFill/>
        </p:spPr>
      </p:pic>
      <p:pic>
        <p:nvPicPr>
          <p:cNvPr id="1027" name="Picture 3" descr="SectionAccentBottom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14400" y="4690872"/>
            <a:ext cx="7315200" cy="356382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pageAccent-Full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95313" y="1689847"/>
            <a:ext cx="7953375" cy="304800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2084293"/>
            <a:ext cx="3429000" cy="3639312"/>
          </a:xfrm>
        </p:spPr>
        <p:txBody>
          <a:bodyPr>
            <a:normAutofit/>
          </a:bodyPr>
          <a:lstStyle>
            <a:lvl1pPr marL="282575" indent="-282575">
              <a:defRPr sz="2000"/>
            </a:lvl1pPr>
            <a:lvl2pPr marL="573088" indent="-282575">
              <a:defRPr sz="1800"/>
            </a:lvl2pPr>
            <a:lvl3pPr marL="855663" indent="-282575">
              <a:defRPr sz="1800"/>
            </a:lvl3pPr>
            <a:lvl4pPr marL="1146175" indent="-282575">
              <a:defRPr sz="1800"/>
            </a:lvl4pPr>
            <a:lvl5pPr marL="1430338" indent="-282575">
              <a:defRPr sz="1800"/>
            </a:lvl5pPr>
            <a:lvl6pPr marL="1712913" indent="-282575">
              <a:defRPr sz="1800"/>
            </a:lvl6pPr>
            <a:lvl7pPr marL="2003425" indent="-282575">
              <a:defRPr sz="1800"/>
            </a:lvl7pPr>
            <a:lvl8pPr marL="2286000" indent="-282575">
              <a:defRPr sz="1800"/>
            </a:lvl8pPr>
            <a:lvl9pPr marL="2568575" indent="-282575"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26106" y="2084293"/>
            <a:ext cx="3429000" cy="3639312"/>
          </a:xfrm>
        </p:spPr>
        <p:txBody>
          <a:bodyPr>
            <a:normAutofit/>
          </a:bodyPr>
          <a:lstStyle>
            <a:lvl1pPr marL="282575" indent="-282575">
              <a:defRPr sz="2000"/>
            </a:lvl1pPr>
            <a:lvl2pPr marL="573088" indent="-282575">
              <a:defRPr sz="1800"/>
            </a:lvl2pPr>
            <a:lvl3pPr marL="855663" indent="-282575">
              <a:defRPr sz="1800"/>
            </a:lvl3pPr>
            <a:lvl4pPr marL="1146175" indent="-282575">
              <a:defRPr sz="1800"/>
            </a:lvl4pPr>
            <a:lvl5pPr marL="1430338" indent="-282575">
              <a:defRPr sz="1800"/>
            </a:lvl5pPr>
            <a:lvl6pPr marL="1712913" indent="-282575">
              <a:defRPr sz="1800"/>
            </a:lvl6pPr>
            <a:lvl7pPr marL="2005013" indent="-282575">
              <a:defRPr sz="1800"/>
            </a:lvl7pPr>
            <a:lvl8pPr marL="2287588" indent="-282575">
              <a:defRPr sz="1800"/>
            </a:lvl8pPr>
            <a:lvl9pPr marL="2568575" indent="-280988"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9F63ED-02B1-490A-8EAD-E0CB136D5388}" type="datetime1">
              <a:rPr lang="en-US" smtClean="0"/>
              <a:pPr/>
              <a:t>7/20/11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0B41D-FD10-4A38-B39B-626510BD49B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2" descr="pageAccent-Full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95313" y="1689847"/>
            <a:ext cx="7953375" cy="304800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81100" y="1839913"/>
            <a:ext cx="2743200" cy="903287"/>
          </a:xfrm>
        </p:spPr>
        <p:txBody>
          <a:bodyPr anchor="ctr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8200" y="2971800"/>
            <a:ext cx="3429000" cy="2751804"/>
          </a:xfrm>
        </p:spPr>
        <p:txBody>
          <a:bodyPr>
            <a:normAutofit/>
          </a:bodyPr>
          <a:lstStyle>
            <a:lvl1pPr marL="282575" indent="-282575">
              <a:defRPr sz="1800"/>
            </a:lvl1pPr>
            <a:lvl2pPr marL="573088" indent="-282575">
              <a:defRPr sz="1800"/>
            </a:lvl2pPr>
            <a:lvl3pPr marL="855663" indent="-282575">
              <a:defRPr sz="1800"/>
            </a:lvl3pPr>
            <a:lvl4pPr marL="1146175" indent="-282575">
              <a:defRPr sz="1800"/>
            </a:lvl4pPr>
            <a:lvl5pPr marL="1430338" indent="-284163">
              <a:defRPr sz="1800"/>
            </a:lvl5pPr>
            <a:lvl6pPr marL="1712913" indent="-282575">
              <a:defRPr sz="1600"/>
            </a:lvl6pPr>
            <a:lvl7pPr marL="2003425" indent="-282575">
              <a:defRPr sz="1600"/>
            </a:lvl7pPr>
            <a:lvl8pPr marL="2286000" indent="-282575">
              <a:defRPr sz="1600"/>
            </a:lvl8pPr>
            <a:lvl9pPr marL="2568575" indent="-282575"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269006" y="1839913"/>
            <a:ext cx="2743200" cy="903287"/>
          </a:xfrm>
        </p:spPr>
        <p:txBody>
          <a:bodyPr anchor="ctr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926106" y="2971800"/>
            <a:ext cx="3429000" cy="2751804"/>
          </a:xfrm>
        </p:spPr>
        <p:txBody>
          <a:bodyPr>
            <a:normAutofit/>
          </a:bodyPr>
          <a:lstStyle>
            <a:lvl1pPr marL="282575" indent="-282575">
              <a:defRPr sz="1800"/>
            </a:lvl1pPr>
            <a:lvl2pPr marL="573088" indent="-282575">
              <a:defRPr sz="1800"/>
            </a:lvl2pPr>
            <a:lvl3pPr marL="855663" indent="-282575">
              <a:defRPr sz="1800"/>
            </a:lvl3pPr>
            <a:lvl4pPr marL="1146175" indent="-282575">
              <a:defRPr sz="1800"/>
            </a:lvl4pPr>
            <a:lvl5pPr marL="1430338" indent="-282575">
              <a:defRPr sz="1800"/>
            </a:lvl5pPr>
            <a:lvl6pPr marL="1712913" indent="-282575">
              <a:defRPr sz="1600"/>
            </a:lvl6pPr>
            <a:lvl7pPr marL="2003425" indent="-282575">
              <a:defRPr sz="1600"/>
            </a:lvl7pPr>
            <a:lvl8pPr marL="2286000" indent="-282575">
              <a:defRPr sz="1600"/>
            </a:lvl8pPr>
            <a:lvl9pPr marL="2568575" indent="-282575"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771BB6-685D-4518-8FAD-1882B9671546}" type="datetime1">
              <a:rPr lang="en-US" smtClean="0"/>
              <a:pPr/>
              <a:t>7/20/11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0B41D-FD10-4A38-B39B-626510BD49B7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2050" name="Picture 2" descr="comparisonRule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247775" y="2686050"/>
            <a:ext cx="2609850" cy="133350"/>
          </a:xfrm>
          <a:prstGeom prst="rect">
            <a:avLst/>
          </a:prstGeom>
          <a:noFill/>
        </p:spPr>
      </p:pic>
      <p:pic>
        <p:nvPicPr>
          <p:cNvPr id="12" name="Picture 2" descr="comparisonRule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335681" y="2686050"/>
            <a:ext cx="2609850" cy="133350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pageAccent-Full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95313" y="1689847"/>
            <a:ext cx="7953375" cy="304800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5FFBFE-5C08-4E0E-AF38-FB925F0B4D71}" type="datetime1">
              <a:rPr lang="en-US" smtClean="0"/>
              <a:pPr/>
              <a:t>7/20/11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0B41D-FD10-4A38-B39B-626510BD49B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3242C-D747-4ADD-80D8-99421268E3A8}" type="datetime1">
              <a:rPr lang="en-US" smtClean="0"/>
              <a:pPr/>
              <a:t>7/20/11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0B41D-FD10-4A38-B39B-626510BD49B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914400"/>
            <a:ext cx="3429000" cy="1371600"/>
          </a:xfrm>
        </p:spPr>
        <p:txBody>
          <a:bodyPr anchor="b">
            <a:noAutofit/>
          </a:bodyPr>
          <a:lstStyle>
            <a:lvl1pPr algn="ctr">
              <a:defRPr sz="36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26106" y="914400"/>
            <a:ext cx="3429000" cy="4815841"/>
          </a:xfrm>
        </p:spPr>
        <p:txBody>
          <a:bodyPr>
            <a:normAutofit/>
          </a:bodyPr>
          <a:lstStyle>
            <a:lvl1pPr marL="341313" indent="-341313">
              <a:defRPr sz="2200"/>
            </a:lvl1pPr>
            <a:lvl2pPr marL="631825" indent="-284163">
              <a:defRPr sz="2000"/>
            </a:lvl2pPr>
            <a:lvl3pPr marL="914400" indent="-284163">
              <a:defRPr sz="1800"/>
            </a:lvl3pPr>
            <a:lvl4pPr marL="1196975" indent="-284163">
              <a:defRPr sz="1800"/>
            </a:lvl4pPr>
            <a:lvl5pPr marL="1487488" indent="-284163">
              <a:defRPr sz="1800"/>
            </a:lvl5pPr>
            <a:lvl6pPr marL="1770063" indent="-284163">
              <a:defRPr sz="1800"/>
            </a:lvl6pPr>
            <a:lvl7pPr marL="2060575" indent="-284163">
              <a:defRPr sz="1800"/>
            </a:lvl7pPr>
            <a:lvl8pPr marL="2344738" indent="-284163">
              <a:defRPr sz="1800"/>
            </a:lvl8pPr>
            <a:lvl9pPr marL="2627313" indent="-284163"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2667001"/>
            <a:ext cx="3429000" cy="2895600"/>
          </a:xfrm>
        </p:spPr>
        <p:txBody>
          <a:bodyPr>
            <a:normAutofit/>
          </a:bodyPr>
          <a:lstStyle>
            <a:lvl1pPr marL="0" indent="0" algn="ctr"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82007-CDD1-4BCF-B9F4-9D458EFEEFE1}" type="datetime1">
              <a:rPr lang="en-US" smtClean="0"/>
              <a:pPr/>
              <a:t>7/20/11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0B41D-FD10-4A38-B39B-626510BD49B7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3074" name="Picture 2" descr="captionAccent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38200" y="2326341"/>
            <a:ext cx="3429000" cy="240307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theme" Target="../theme/theme1.xml"/><Relationship Id="rId16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interiorEdging.png"/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00100" y="381000"/>
            <a:ext cx="75438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2084294"/>
            <a:ext cx="6949440" cy="363967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53200" y="6118412"/>
            <a:ext cx="2133600" cy="2754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3823242C-D747-4ADD-80D8-99421268E3A8}" type="datetime1">
              <a:rPr lang="en-US" smtClean="0"/>
              <a:pPr/>
              <a:t>7/20/11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118412"/>
            <a:ext cx="2895600" cy="2754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43400" y="6118412"/>
            <a:ext cx="457200" cy="2754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/>
                </a:solidFill>
              </a:defRPr>
            </a:lvl1pPr>
          </a:lstStyle>
          <a:p>
            <a:fld id="{CF40B41D-FD10-4A38-B39B-626510BD49B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6" r:id="rId1"/>
    <p:sldLayoutId id="2147483807" r:id="rId2"/>
    <p:sldLayoutId id="2147483808" r:id="rId3"/>
    <p:sldLayoutId id="2147483809" r:id="rId4"/>
    <p:sldLayoutId id="2147483810" r:id="rId5"/>
    <p:sldLayoutId id="2147483811" r:id="rId6"/>
    <p:sldLayoutId id="2147483812" r:id="rId7"/>
    <p:sldLayoutId id="2147483813" r:id="rId8"/>
    <p:sldLayoutId id="2147483814" r:id="rId9"/>
    <p:sldLayoutId id="2147483815" r:id="rId10"/>
    <p:sldLayoutId id="2147483816" r:id="rId11"/>
    <p:sldLayoutId id="2147483817" r:id="rId12"/>
    <p:sldLayoutId id="2147483818" r:id="rId13"/>
    <p:sldLayoutId id="2147483819" r:id="rId14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5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200" indent="-457200" algn="l" defTabSz="914400" rtl="0" eaLnBrk="1" latinLnBrk="0" hangingPunct="1">
        <a:spcBef>
          <a:spcPts val="2000"/>
        </a:spcBef>
        <a:buSzPct val="100000"/>
        <a:buFont typeface="Wingdings" pitchFamily="2" charset="2"/>
        <a:buChar char="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914400" indent="-457200" algn="l" defTabSz="914400" rtl="0" eaLnBrk="1" latinLnBrk="0" hangingPunct="1">
        <a:spcBef>
          <a:spcPts val="1500"/>
        </a:spcBef>
        <a:buClr>
          <a:schemeClr val="tx1">
            <a:lumMod val="60000"/>
            <a:lumOff val="40000"/>
          </a:schemeClr>
        </a:buClr>
        <a:buSzPct val="100000"/>
        <a:buFont typeface="Wingdings" pitchFamily="2" charset="2"/>
        <a:buChar char="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371600" indent="-457200" algn="l" defTabSz="914400" rtl="0" eaLnBrk="1" latinLnBrk="0" hangingPunct="1">
        <a:spcBef>
          <a:spcPts val="1500"/>
        </a:spcBef>
        <a:buSzPct val="100000"/>
        <a:buFont typeface="Wingdings" pitchFamily="2" charset="2"/>
        <a:buChar char="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800" indent="-457200" algn="l" defTabSz="914400" rtl="0" eaLnBrk="1" latinLnBrk="0" hangingPunct="1">
        <a:spcBef>
          <a:spcPts val="1500"/>
        </a:spcBef>
        <a:buClr>
          <a:schemeClr val="tx1">
            <a:lumMod val="60000"/>
            <a:lumOff val="40000"/>
          </a:schemeClr>
        </a:buClr>
        <a:buSzPct val="100000"/>
        <a:buFont typeface="Wingdings" pitchFamily="2" charset="2"/>
        <a:buChar char="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286000" indent="-457200" algn="l" defTabSz="914400" rtl="0" eaLnBrk="1" latinLnBrk="0" hangingPunct="1">
        <a:spcBef>
          <a:spcPts val="1500"/>
        </a:spcBef>
        <a:buSzPct val="100000"/>
        <a:buFont typeface="Wingdings" pitchFamily="2" charset="2"/>
        <a:buChar char="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743200" indent="-457200" algn="l" defTabSz="914400" rtl="0" eaLnBrk="1" latinLnBrk="0" hangingPunct="1">
        <a:spcBef>
          <a:spcPts val="1500"/>
        </a:spcBef>
        <a:buClr>
          <a:schemeClr val="tx1">
            <a:lumMod val="60000"/>
            <a:lumOff val="40000"/>
          </a:schemeClr>
        </a:buClr>
        <a:buSzPct val="100000"/>
        <a:buFont typeface="Wingdings" pitchFamily="2" charset="2"/>
        <a:buChar char=""/>
        <a:tabLst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3200400" indent="-457200" algn="l" defTabSz="914400" rtl="0" eaLnBrk="1" latinLnBrk="0" hangingPunct="1">
        <a:spcBef>
          <a:spcPts val="1500"/>
        </a:spcBef>
        <a:buSzPct val="100000"/>
        <a:buFont typeface="Wingdings" pitchFamily="2" charset="2"/>
        <a:buChar char=""/>
        <a:tabLst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657600" indent="-457200" algn="l" defTabSz="914400" rtl="0" eaLnBrk="1" latinLnBrk="0" hangingPunct="1">
        <a:spcBef>
          <a:spcPts val="1500"/>
        </a:spcBef>
        <a:buClr>
          <a:schemeClr val="tx1">
            <a:lumMod val="60000"/>
            <a:lumOff val="40000"/>
          </a:schemeClr>
        </a:buClr>
        <a:buSzPct val="100000"/>
        <a:buFont typeface="Wingdings" pitchFamily="2" charset="2"/>
        <a:buChar char=""/>
        <a:tabLst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4114800" indent="-457200" algn="l" defTabSz="914400" rtl="0" eaLnBrk="1" latinLnBrk="0" hangingPunct="1">
        <a:spcBef>
          <a:spcPts val="1500"/>
        </a:spcBef>
        <a:buSzPct val="100000"/>
        <a:buFont typeface="Wingdings" pitchFamily="2" charset="2"/>
        <a:buChar char=""/>
        <a:tabLst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Relationship Id="rId2" Type="http://schemas.openxmlformats.org/officeDocument/2006/relationships/image" Target="../media/image18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64460" y="3381117"/>
            <a:ext cx="6938963" cy="2900748"/>
          </a:xfrm>
        </p:spPr>
        <p:txBody>
          <a:bodyPr>
            <a:normAutofit fontScale="90000"/>
          </a:bodyPr>
          <a:lstStyle/>
          <a:p>
            <a:r>
              <a:rPr lang="en-US" sz="2100" dirty="0" smtClean="0"/>
              <a:t>Case Study: Andrea Yates</a:t>
            </a:r>
            <a:br>
              <a:rPr lang="en-US" sz="2100" dirty="0" smtClean="0"/>
            </a:br>
            <a:r>
              <a:rPr lang="en-US" sz="2100" dirty="0" smtClean="0"/>
              <a:t/>
            </a:r>
            <a:br>
              <a:rPr lang="en-US" sz="2100" dirty="0" smtClean="0"/>
            </a:br>
            <a:r>
              <a:rPr lang="en-US" sz="2100" dirty="0" smtClean="0"/>
              <a:t>Sara </a:t>
            </a:r>
            <a:r>
              <a:rPr lang="en-US" sz="2100" dirty="0" err="1" smtClean="0"/>
              <a:t>Uphoff</a:t>
            </a:r>
            <a:r>
              <a:rPr lang="en-US" sz="2100" dirty="0" smtClean="0"/>
              <a:t> &amp; Megan Aprile</a:t>
            </a:r>
            <a:br>
              <a:rPr lang="en-US" sz="2100" dirty="0" smtClean="0"/>
            </a:br>
            <a:r>
              <a:rPr lang="en-US" sz="2100" dirty="0" smtClean="0"/>
              <a:t/>
            </a:r>
            <a:br>
              <a:rPr lang="en-US" sz="2100" dirty="0" smtClean="0"/>
            </a:br>
            <a:r>
              <a:rPr lang="en-US" sz="2100" dirty="0" smtClean="0"/>
              <a:t>Lakeview College of Nursing</a:t>
            </a:r>
            <a:br>
              <a:rPr lang="en-US" sz="2100" dirty="0" smtClean="0"/>
            </a:br>
            <a:r>
              <a:rPr lang="en-US" sz="2100" dirty="0" smtClean="0"/>
              <a:t/>
            </a:r>
            <a:br>
              <a:rPr lang="en-US" sz="2100" dirty="0" smtClean="0"/>
            </a:br>
            <a:r>
              <a:rPr lang="en-US" sz="2100" dirty="0" smtClean="0"/>
              <a:t>N306 – Holistic Health Promotions</a:t>
            </a:r>
            <a:br>
              <a:rPr lang="en-US" sz="2100" dirty="0" smtClean="0"/>
            </a:br>
            <a:r>
              <a:rPr lang="en-US" sz="2100" dirty="0" smtClean="0"/>
              <a:t/>
            </a:r>
            <a:br>
              <a:rPr lang="en-US" sz="2100" dirty="0" smtClean="0"/>
            </a:br>
            <a:r>
              <a:rPr lang="en-US" sz="2100" dirty="0" smtClean="0"/>
              <a:t>July 17, 2011</a:t>
            </a:r>
            <a:r>
              <a:rPr lang="en-US" sz="2500" dirty="0" smtClean="0"/>
              <a:t/>
            </a:r>
            <a:br>
              <a:rPr lang="en-US" sz="2500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171973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Traditional Medical Approaches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/>
              <a:t>Medications</a:t>
            </a:r>
          </a:p>
          <a:p>
            <a:pPr lvl="1"/>
            <a:r>
              <a:rPr lang="en-US" dirty="0"/>
              <a:t>Lithium: popular mood stabilizer used for bipolar disorder to help regulate periods of mania and depression</a:t>
            </a:r>
          </a:p>
          <a:p>
            <a:pPr lvl="1"/>
            <a:r>
              <a:rPr lang="en-US" dirty="0" err="1"/>
              <a:t>Tegretol</a:t>
            </a:r>
            <a:r>
              <a:rPr lang="en-US" dirty="0"/>
              <a:t>: popular for acute symptoms and maintenance treatment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Counseling/Lifestyle Changes</a:t>
            </a:r>
          </a:p>
          <a:p>
            <a:pPr lvl="1"/>
            <a:r>
              <a:rPr lang="en-US" dirty="0" smtClean="0"/>
              <a:t>Focuses on underlying personal problems</a:t>
            </a:r>
          </a:p>
          <a:p>
            <a:pPr lvl="1"/>
            <a:r>
              <a:rPr lang="en-US" dirty="0" smtClean="0"/>
              <a:t>Makes sure patient is sticking to a routine schedule</a:t>
            </a:r>
          </a:p>
          <a:p>
            <a:pPr lvl="1"/>
            <a:r>
              <a:rPr lang="en-US" dirty="0" smtClean="0"/>
              <a:t>Allows patient to express feelings and fears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959755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CAM Treatments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May assist in the treatment of bipolar disorder</a:t>
            </a:r>
          </a:p>
          <a:p>
            <a:r>
              <a:rPr lang="en-US" dirty="0" smtClean="0"/>
              <a:t>Includes, but not limited to:</a:t>
            </a:r>
          </a:p>
          <a:p>
            <a:pPr lvl="1"/>
            <a:r>
              <a:rPr lang="en-US" dirty="0" smtClean="0"/>
              <a:t>Herbal supplements</a:t>
            </a:r>
          </a:p>
          <a:p>
            <a:pPr lvl="1"/>
            <a:r>
              <a:rPr lang="en-US" dirty="0" smtClean="0"/>
              <a:t>Prayer</a:t>
            </a:r>
          </a:p>
          <a:p>
            <a:pPr lvl="1"/>
            <a:r>
              <a:rPr lang="en-US" dirty="0" smtClean="0"/>
              <a:t>Meditation</a:t>
            </a:r>
          </a:p>
          <a:p>
            <a:pPr lvl="1"/>
            <a:r>
              <a:rPr lang="en-US" dirty="0" smtClean="0"/>
              <a:t>Music or Image Therapy</a:t>
            </a:r>
          </a:p>
          <a:p>
            <a:pPr lvl="1"/>
            <a:r>
              <a:rPr lang="en-US" dirty="0" smtClean="0"/>
              <a:t>Massage Therapy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844799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CAM Treatment – Herbal Supplements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Research has been done to prove the effectiveness of supplements</a:t>
            </a:r>
          </a:p>
          <a:p>
            <a:r>
              <a:rPr lang="en-US" dirty="0" smtClean="0"/>
              <a:t>Examples:</a:t>
            </a:r>
          </a:p>
          <a:p>
            <a:pPr lvl="1"/>
            <a:r>
              <a:rPr lang="en-US" dirty="0" smtClean="0"/>
              <a:t>Multivitamins: regulating nutritional needs improves behavioral and psychiatric symptoms</a:t>
            </a:r>
          </a:p>
          <a:p>
            <a:pPr lvl="2"/>
            <a:r>
              <a:rPr lang="en-US" dirty="0" smtClean="0"/>
              <a:t>Andrea is currently taking multivitamin supplements</a:t>
            </a:r>
          </a:p>
          <a:p>
            <a:pPr lvl="1"/>
            <a:r>
              <a:rPr lang="en-US" dirty="0" smtClean="0"/>
              <a:t>St. John’s </a:t>
            </a:r>
            <a:r>
              <a:rPr lang="en-US" dirty="0" err="1" smtClean="0"/>
              <a:t>Wort</a:t>
            </a:r>
            <a:r>
              <a:rPr lang="en-US" dirty="0" smtClean="0"/>
              <a:t>: helps regulate certain mood disorders</a:t>
            </a:r>
          </a:p>
          <a:p>
            <a:pPr lvl="1"/>
            <a:r>
              <a:rPr lang="en-US" dirty="0" smtClean="0"/>
              <a:t>Fatty Acids: helps manage symptoms without unpleasant side effects of traditional medicines</a:t>
            </a:r>
          </a:p>
        </p:txBody>
      </p:sp>
    </p:spTree>
    <p:extLst>
      <p:ext uri="{BB962C8B-B14F-4D97-AF65-F5344CB8AC3E}">
        <p14:creationId xmlns:p14="http://schemas.microsoft.com/office/powerpoint/2010/main" val="357810627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Other CAM Treatments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Prayer, Meditation, Music Therapy, Image Therapy, &amp; Massage Therapy</a:t>
            </a:r>
          </a:p>
          <a:p>
            <a:r>
              <a:rPr lang="en-US" dirty="0" smtClean="0"/>
              <a:t>Most work to improve relaxation and clear the mind</a:t>
            </a:r>
          </a:p>
          <a:p>
            <a:r>
              <a:rPr lang="en-US" dirty="0" smtClean="0"/>
              <a:t>Found to be very effective in conjunction with traditional medicine</a:t>
            </a:r>
          </a:p>
          <a:p>
            <a:r>
              <a:rPr lang="en-US" dirty="0" smtClean="0"/>
              <a:t>Patients are usually directed to perform these techniques in a daily routine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418077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Case Outcome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Jurors convicted Andrea of capital murder</a:t>
            </a:r>
          </a:p>
          <a:p>
            <a:r>
              <a:rPr lang="en-US" dirty="0" smtClean="0"/>
              <a:t>10 out of the 12 jurors opted to give her a life in prison, as opposed to death by lethal injection</a:t>
            </a:r>
          </a:p>
          <a:p>
            <a:r>
              <a:rPr lang="en-US" dirty="0" smtClean="0"/>
              <a:t>Andrea &amp; her husband felt that it was her psychiatrist’s fault for not recognizing she needed more help</a:t>
            </a:r>
          </a:p>
          <a:p>
            <a:r>
              <a:rPr lang="en-US" dirty="0" smtClean="0"/>
              <a:t>She currently resides in the Mountain View Unit State Prison and is allowed no visitation rights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417783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References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err="1"/>
              <a:t>Dilks</a:t>
            </a:r>
            <a:r>
              <a:rPr lang="en-US" dirty="0"/>
              <a:t>, S., </a:t>
            </a:r>
            <a:r>
              <a:rPr lang="en-US" dirty="0" err="1"/>
              <a:t>Tasker</a:t>
            </a:r>
            <a:r>
              <a:rPr lang="en-US" dirty="0"/>
              <a:t>, F., &amp; Wren, B. (2010). Managing the impact of psychosis: a grounded theory exploration of recovery processes in psychosis. </a:t>
            </a:r>
            <a:r>
              <a:rPr lang="en-US" i="1" dirty="0"/>
              <a:t>British Journal of Clinical Psychology</a:t>
            </a:r>
            <a:r>
              <a:rPr lang="en-US" dirty="0"/>
              <a:t>, </a:t>
            </a:r>
            <a:r>
              <a:rPr lang="en-US" i="1" dirty="0"/>
              <a:t>49</a:t>
            </a:r>
            <a:r>
              <a:rPr lang="en-US" dirty="0"/>
              <a:t>(Part 1), 87-107. doi:10.1348/014466509X439658</a:t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/>
              <a:t>Fontaine, K. (2011). </a:t>
            </a:r>
            <a:r>
              <a:rPr lang="en-US" i="1" dirty="0"/>
              <a:t>Complementary and alternative therapies for nursing practice</a:t>
            </a:r>
            <a:r>
              <a:rPr lang="en-US" dirty="0"/>
              <a:t> (3rd ed.). Upper Saddle River, NJ: Prentice-Hall.</a:t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/>
              <a:t>Pinto, S., &amp; </a:t>
            </a:r>
            <a:r>
              <a:rPr lang="en-US" dirty="0" err="1"/>
              <a:t>Schub</a:t>
            </a:r>
            <a:r>
              <a:rPr lang="en-US" dirty="0"/>
              <a:t>, T. (2010). Bipolar Disorder. Retrieved from </a:t>
            </a:r>
            <a:r>
              <a:rPr lang="en-US" dirty="0" err="1"/>
              <a:t>EBSCO</a:t>
            </a:r>
            <a:r>
              <a:rPr lang="en-US" i="1" dirty="0" err="1"/>
              <a:t>host</a:t>
            </a:r>
            <a:r>
              <a:rPr lang="en-US" dirty="0"/>
              <a:t>.</a:t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 err="1"/>
              <a:t>Pruessner</a:t>
            </a:r>
            <a:r>
              <a:rPr lang="en-US" dirty="0"/>
              <a:t>, M., </a:t>
            </a:r>
            <a:r>
              <a:rPr lang="en-US" dirty="0" err="1"/>
              <a:t>Iyer</a:t>
            </a:r>
            <a:r>
              <a:rPr lang="en-US" dirty="0"/>
              <a:t>, S., </a:t>
            </a:r>
            <a:r>
              <a:rPr lang="en-US" dirty="0" err="1"/>
              <a:t>Faridi</a:t>
            </a:r>
            <a:r>
              <a:rPr lang="en-US" dirty="0"/>
              <a:t>, K., </a:t>
            </a:r>
            <a:r>
              <a:rPr lang="en-US" dirty="0" err="1"/>
              <a:t>Joober</a:t>
            </a:r>
            <a:r>
              <a:rPr lang="en-US" dirty="0"/>
              <a:t>, R., &amp; </a:t>
            </a:r>
            <a:r>
              <a:rPr lang="en-US" dirty="0" err="1"/>
              <a:t>Malla</a:t>
            </a:r>
            <a:r>
              <a:rPr lang="en-US" dirty="0"/>
              <a:t>, A. (2011). Stress and protective factors in individuals at ultra-high risk for psychosis, first episode psychosis and healthy controls. </a:t>
            </a:r>
            <a:r>
              <a:rPr lang="en-US" i="1" dirty="0"/>
              <a:t>Schizophrenia Research</a:t>
            </a:r>
            <a:r>
              <a:rPr lang="en-US" dirty="0"/>
              <a:t>, </a:t>
            </a:r>
            <a:r>
              <a:rPr lang="en-US" i="1" dirty="0"/>
              <a:t>129</a:t>
            </a:r>
            <a:r>
              <a:rPr lang="en-US" dirty="0"/>
              <a:t>(1), 29-35. Retrieved from </a:t>
            </a:r>
            <a:r>
              <a:rPr lang="en-US" dirty="0" err="1"/>
              <a:t>EBSCO</a:t>
            </a:r>
            <a:r>
              <a:rPr lang="en-US" i="1" dirty="0" err="1"/>
              <a:t>host</a:t>
            </a:r>
            <a:r>
              <a:rPr lang="en-US" dirty="0"/>
              <a:t>.</a:t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 err="1"/>
              <a:t>Rouillon</a:t>
            </a:r>
            <a:r>
              <a:rPr lang="en-US" dirty="0"/>
              <a:t>, F., </a:t>
            </a:r>
            <a:r>
              <a:rPr lang="en-US" dirty="0" err="1"/>
              <a:t>Gasquet</a:t>
            </a:r>
            <a:r>
              <a:rPr lang="en-US" dirty="0"/>
              <a:t>, I., </a:t>
            </a:r>
            <a:r>
              <a:rPr lang="en-US" dirty="0" err="1"/>
              <a:t>Garay</a:t>
            </a:r>
            <a:r>
              <a:rPr lang="en-US" dirty="0"/>
              <a:t>, R., &amp; </a:t>
            </a:r>
            <a:r>
              <a:rPr lang="en-US" dirty="0" err="1"/>
              <a:t>Lancrenon</a:t>
            </a:r>
            <a:r>
              <a:rPr lang="en-US" dirty="0"/>
              <a:t>, S. (2011). Impact of an educational program on the management of bipolar disorder in primary care. </a:t>
            </a:r>
            <a:r>
              <a:rPr lang="en-US" i="1" dirty="0"/>
              <a:t>Bipolar Disorders</a:t>
            </a:r>
            <a:r>
              <a:rPr lang="en-US" dirty="0"/>
              <a:t>, </a:t>
            </a:r>
            <a:r>
              <a:rPr lang="en-US" i="1" dirty="0"/>
              <a:t>13</a:t>
            </a:r>
            <a:r>
              <a:rPr lang="en-US" dirty="0"/>
              <a:t>(3), 318-322. doi:10.1111/j.1399-5618.2011.00916.x</a:t>
            </a:r>
          </a:p>
        </p:txBody>
      </p:sp>
    </p:spTree>
    <p:extLst>
      <p:ext uri="{BB962C8B-B14F-4D97-AF65-F5344CB8AC3E}">
        <p14:creationId xmlns:p14="http://schemas.microsoft.com/office/powerpoint/2010/main" val="70423496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History of Mental Illness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Diagnosed with postpartum depression &amp; psychosis after two suicide attempts in 1999 after the birth of her fourth child</a:t>
            </a:r>
          </a:p>
          <a:p>
            <a:r>
              <a:rPr lang="en-US" dirty="0" smtClean="0"/>
              <a:t>Prescribed Haldol to treat symptoms, but stopped when she became pregnant with her fifth child against her doctor’s orders</a:t>
            </a:r>
          </a:p>
          <a:p>
            <a:r>
              <a:rPr lang="en-US" dirty="0" smtClean="0"/>
              <a:t>Psychosis returned &amp; she became hearing voices that told her she needed to murder her children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578345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Breaking Point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Voices in her head told her she needed to kill her children because they are not “righteous” enough</a:t>
            </a:r>
          </a:p>
          <a:p>
            <a:r>
              <a:rPr lang="en-US" dirty="0" smtClean="0"/>
              <a:t>The breaking point was reached when Andrea decided to give in to the voices</a:t>
            </a:r>
          </a:p>
          <a:p>
            <a:r>
              <a:rPr lang="en-US" dirty="0" smtClean="0"/>
              <a:t>Decided to kill all five of her children by drowning them in the bathtub one at a time</a:t>
            </a:r>
          </a:p>
          <a:p>
            <a:r>
              <a:rPr lang="en-US" dirty="0" smtClean="0"/>
              <a:t>She then laid them all in her bed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743050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Medical Diagnosis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Psychosis with an emphasis on bipolar disorder type I</a:t>
            </a:r>
          </a:p>
          <a:p>
            <a:r>
              <a:rPr lang="en-US" dirty="0" smtClean="0"/>
              <a:t>Psychosis: a general term for a variety of mental illnesses that cause one to be delusional and hallucinate, characterized by false beliefs and perceptions</a:t>
            </a:r>
          </a:p>
          <a:p>
            <a:r>
              <a:rPr lang="en-US" dirty="0" smtClean="0"/>
              <a:t>Bipolar Disorder: Andrea’s specific medical diagnosis – psychiatric mood disorder that is characterized by periods of mania &amp; depression</a:t>
            </a:r>
          </a:p>
          <a:p>
            <a:pPr lvl="1"/>
            <a:r>
              <a:rPr lang="en-US" dirty="0" smtClean="0"/>
              <a:t>Bipolar Disorder Type I: extremely severe and excessive periods of mania and depression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387819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600986"/>
            <a:ext cx="3429000" cy="1371600"/>
          </a:xfrm>
        </p:spPr>
        <p:txBody>
          <a:bodyPr/>
          <a:lstStyle/>
          <a:p>
            <a:r>
              <a:rPr lang="en-US" dirty="0" smtClean="0"/>
              <a:t>Nursing Diagnosis</a:t>
            </a:r>
            <a:endParaRPr lang="en-US" dirty="0"/>
          </a:p>
        </p:txBody>
      </p:sp>
      <p:pic>
        <p:nvPicPr>
          <p:cNvPr id="5" name="Picture Placeholder 4"/>
          <p:cNvPicPr>
            <a:picLocks noGrp="1" noChangeAspect="1"/>
          </p:cNvPicPr>
          <p:nvPr>
            <p:ph type="pic" idx="1"/>
          </p:nvPr>
        </p:nvPicPr>
        <p:blipFill>
          <a:blip r:embed="rId2"/>
          <a:srcRect l="10418" r="10418"/>
          <a:stretch>
            <a:fillRect/>
          </a:stretch>
        </p:blipFill>
        <p:spPr/>
      </p:pic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2980416"/>
            <a:ext cx="3429000" cy="2895600"/>
          </a:xfrm>
        </p:spPr>
        <p:txBody>
          <a:bodyPr>
            <a:normAutofit/>
          </a:bodyPr>
          <a:lstStyle/>
          <a:p>
            <a:pPr marL="285750" indent="-285750" algn="l">
              <a:buFont typeface="Arial"/>
              <a:buChar char="•"/>
            </a:pPr>
            <a:r>
              <a:rPr lang="en-US" sz="2000" dirty="0" smtClean="0"/>
              <a:t>Ineffective coping related to psychological disorder as evidenced by difficulty sleeping, agitation, obsessive/compulsive behavior, and anxiety</a:t>
            </a:r>
            <a:endParaRPr lang="en-US" sz="2000" dirty="0"/>
          </a:p>
        </p:txBody>
      </p:sp>
      <p:sp>
        <p:nvSpPr>
          <p:cNvPr id="8" name="TextBox 7"/>
          <p:cNvSpPr txBox="1"/>
          <p:nvPr/>
        </p:nvSpPr>
        <p:spPr>
          <a:xfrm>
            <a:off x="5525574" y="6053845"/>
            <a:ext cx="339781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http://</a:t>
            </a:r>
            <a:r>
              <a:rPr lang="en-US" dirty="0" err="1"/>
              <a:t>i.cdn.turner.com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998385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Current Status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Andrea is currently in adequate health status</a:t>
            </a:r>
          </a:p>
          <a:p>
            <a:r>
              <a:rPr lang="en-US" dirty="0" smtClean="0"/>
              <a:t>Recent vitals are as follows: </a:t>
            </a:r>
          </a:p>
          <a:p>
            <a:pPr lvl="1"/>
            <a:r>
              <a:rPr lang="en-US" dirty="0" smtClean="0"/>
              <a:t>Pulse: 88</a:t>
            </a:r>
          </a:p>
          <a:p>
            <a:pPr lvl="1"/>
            <a:r>
              <a:rPr lang="en-US" dirty="0" smtClean="0"/>
              <a:t>Blood Pressure: 154/88</a:t>
            </a:r>
          </a:p>
          <a:p>
            <a:pPr lvl="1"/>
            <a:r>
              <a:rPr lang="en-US" dirty="0" smtClean="0"/>
              <a:t>Respirations: 22</a:t>
            </a:r>
          </a:p>
          <a:p>
            <a:pPr lvl="1"/>
            <a:r>
              <a:rPr lang="en-US" dirty="0" smtClean="0"/>
              <a:t>Temperature: 98.4 F</a:t>
            </a:r>
          </a:p>
          <a:p>
            <a:pPr lvl="1"/>
            <a:r>
              <a:rPr lang="en-US" dirty="0" smtClean="0"/>
              <a:t>Height: 5’4”   Weight: 182 lbs.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886308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Current Treatment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Therapy</a:t>
            </a:r>
          </a:p>
          <a:p>
            <a:pPr lvl="1"/>
            <a:r>
              <a:rPr lang="en-US" dirty="0" smtClean="0"/>
              <a:t>Attends group therapy twice per week</a:t>
            </a:r>
          </a:p>
          <a:p>
            <a:pPr lvl="1"/>
            <a:r>
              <a:rPr lang="en-US" dirty="0" smtClean="0"/>
              <a:t>Individual counseling with psychotherapy three times per week</a:t>
            </a:r>
          </a:p>
          <a:p>
            <a:r>
              <a:rPr lang="en-US" dirty="0" smtClean="0"/>
              <a:t>Medications</a:t>
            </a:r>
          </a:p>
          <a:p>
            <a:pPr lvl="1"/>
            <a:r>
              <a:rPr lang="en-US" dirty="0" smtClean="0"/>
              <a:t>Lithium: 150 mg, PO, 3x daily</a:t>
            </a:r>
          </a:p>
          <a:p>
            <a:pPr lvl="1"/>
            <a:r>
              <a:rPr lang="en-US" dirty="0" err="1" smtClean="0"/>
              <a:t>Tegretol</a:t>
            </a:r>
            <a:r>
              <a:rPr lang="en-US" dirty="0" smtClean="0"/>
              <a:t>: 100 mg, PO, 3x daily</a:t>
            </a:r>
          </a:p>
          <a:p>
            <a:pPr lvl="1"/>
            <a:r>
              <a:rPr lang="en-US" dirty="0" smtClean="0"/>
              <a:t>Multivitamin: one tablet daily</a:t>
            </a:r>
          </a:p>
        </p:txBody>
      </p:sp>
    </p:spTree>
    <p:extLst>
      <p:ext uri="{BB962C8B-B14F-4D97-AF65-F5344CB8AC3E}">
        <p14:creationId xmlns:p14="http://schemas.microsoft.com/office/powerpoint/2010/main" val="66191679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Current Psychotherapy </a:t>
            </a:r>
            <a:r>
              <a:rPr lang="en-US" dirty="0" err="1" smtClean="0"/>
              <a:t>Assesment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Making “good progress”</a:t>
            </a:r>
          </a:p>
          <a:p>
            <a:r>
              <a:rPr lang="en-US" dirty="0" smtClean="0"/>
              <a:t>Difficulty sleeping at night</a:t>
            </a:r>
          </a:p>
          <a:p>
            <a:r>
              <a:rPr lang="en-US" dirty="0" smtClean="0"/>
              <a:t>Severe anxiety</a:t>
            </a:r>
          </a:p>
          <a:p>
            <a:r>
              <a:rPr lang="en-US" dirty="0" smtClean="0"/>
              <a:t>Obsessive compulsive actions</a:t>
            </a:r>
          </a:p>
          <a:p>
            <a:pPr lvl="1"/>
            <a:r>
              <a:rPr lang="en-US" dirty="0" smtClean="0"/>
              <a:t>Example: Excessive hand washing</a:t>
            </a:r>
          </a:p>
          <a:p>
            <a:r>
              <a:rPr lang="en-US" dirty="0" smtClean="0"/>
              <a:t>Easily agitated</a:t>
            </a:r>
          </a:p>
          <a:p>
            <a:pPr lvl="1"/>
            <a:r>
              <a:rPr lang="en-US" dirty="0" smtClean="0"/>
              <a:t>Worse when discussing her criminal action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223860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Traditional Medical Approaches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Must be tailored to the individual’s needs – every patient may be treated with a different combination of treatments</a:t>
            </a:r>
          </a:p>
          <a:p>
            <a:r>
              <a:rPr lang="en-US" dirty="0" smtClean="0"/>
              <a:t>Primary traditional treatments:</a:t>
            </a:r>
          </a:p>
          <a:p>
            <a:pPr lvl="1"/>
            <a:r>
              <a:rPr lang="en-US" dirty="0" smtClean="0"/>
              <a:t>Medications</a:t>
            </a:r>
          </a:p>
          <a:p>
            <a:pPr lvl="1"/>
            <a:r>
              <a:rPr lang="en-US" dirty="0" smtClean="0"/>
              <a:t>Counseling</a:t>
            </a:r>
          </a:p>
          <a:p>
            <a:pPr lvl="1"/>
            <a:r>
              <a:rPr lang="en-US" dirty="0" smtClean="0"/>
              <a:t>Lifestyle changes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426521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4" Type="http://schemas.openxmlformats.org/officeDocument/2006/relationships/image" Target="../media/image4.jpeg"/><Relationship Id="rId1" Type="http://schemas.openxmlformats.org/officeDocument/2006/relationships/image" Target="../media/image1.jpeg"/><Relationship Id="rId2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Formal">
  <a:themeElements>
    <a:clrScheme name="Formal">
      <a:dk1>
        <a:srgbClr val="534239"/>
      </a:dk1>
      <a:lt1>
        <a:srgbClr val="FFFFFF"/>
      </a:lt1>
      <a:dk2>
        <a:srgbClr val="3D3A48"/>
      </a:dk2>
      <a:lt2>
        <a:srgbClr val="E1DFD1"/>
      </a:lt2>
      <a:accent1>
        <a:srgbClr val="907F76"/>
      </a:accent1>
      <a:accent2>
        <a:srgbClr val="A46645"/>
      </a:accent2>
      <a:accent3>
        <a:srgbClr val="CD9C47"/>
      </a:accent3>
      <a:accent4>
        <a:srgbClr val="9A92CD"/>
      </a:accent4>
      <a:accent5>
        <a:srgbClr val="7D639B"/>
      </a:accent5>
      <a:accent6>
        <a:srgbClr val="733678"/>
      </a:accent6>
      <a:hlink>
        <a:srgbClr val="A84914"/>
      </a:hlink>
      <a:folHlink>
        <a:srgbClr val="B25672"/>
      </a:folHlink>
    </a:clrScheme>
    <a:fontScheme name="Formal">
      <a:majorFont>
        <a:latin typeface="Garamond"/>
        <a:ea typeface=""/>
        <a:cs typeface=""/>
        <a:font script="Jpan" typeface="ヒラギノ明朝 Pro W3"/>
        <a:font script="Hans" typeface="宋体"/>
        <a:font script="Hant" typeface="新細明體"/>
      </a:majorFont>
      <a:minorFont>
        <a:latin typeface="Garamond"/>
        <a:ea typeface=""/>
        <a:cs typeface=""/>
        <a:font script="Jpan" typeface="ヒラギノ明朝 Pro W3"/>
        <a:font script="Hans" typeface="宋体"/>
        <a:font script="Hant" typeface="新細明體"/>
      </a:minorFont>
    </a:fontScheme>
    <a:fmtScheme name="Formal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60000"/>
                <a:satMod val="200000"/>
              </a:schemeClr>
              <a:schemeClr val="phClr">
                <a:shade val="90000"/>
                <a:satMod val="150000"/>
              </a:schemeClr>
            </a:duotone>
          </a:blip>
          <a:tile tx="0" ty="0" sx="50000" sy="5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80000"/>
                <a:satMod val="135000"/>
              </a:schemeClr>
              <a:schemeClr val="phClr">
                <a:shade val="80000"/>
                <a:satMod val="150000"/>
              </a:schemeClr>
            </a:duotone>
          </a:blip>
          <a:tile tx="0" ty="0" sx="65000" sy="65000" flip="none" algn="tl"/>
        </a:blip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>
              <a:shade val="90000"/>
              <a:alpha val="90000"/>
            </a:schemeClr>
          </a:solidFill>
          <a:prstDash val="solid"/>
          <a:miter/>
        </a:ln>
        <a:ln w="38100" cap="flat" cmpd="sng" algn="ctr">
          <a:solidFill>
            <a:schemeClr val="phClr">
              <a:shade val="85000"/>
              <a:alpha val="90000"/>
              <a:satMod val="125000"/>
            </a:schemeClr>
          </a:solidFill>
          <a:prstDash val="solid"/>
          <a:miter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88900" dist="38100" dir="5400000" sx="101000" sy="101000" rotWithShape="0">
              <a:srgbClr val="000000">
                <a:alpha val="50000"/>
              </a:srgbClr>
            </a:outerShdw>
          </a:effectLst>
          <a:scene3d>
            <a:camera prst="orthographicFront">
              <a:rot lat="0" lon="0" rev="0"/>
            </a:camera>
            <a:lightRig rig="morning" dir="t">
              <a:rot lat="0" lon="0" rev="6000000"/>
            </a:lightRig>
          </a:scene3d>
          <a:sp3d prstMaterial="metal">
            <a:bevelT w="25400" h="12700" prst="artDeco"/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3">
            <a:duotone>
              <a:schemeClr val="phClr">
                <a:tint val="50000"/>
                <a:satMod val="250000"/>
              </a:schemeClr>
              <a:schemeClr val="phClr">
                <a:shade val="80000"/>
                <a:satMod val="175000"/>
              </a:schemeClr>
            </a:duotone>
          </a:blip>
          <a:stretch/>
        </a:blipFill>
        <a:blipFill rotWithShape="1">
          <a:blip xmlns:r="http://schemas.openxmlformats.org/officeDocument/2006/relationships" r:embed="rId4">
            <a:duotone>
              <a:schemeClr val="phClr">
                <a:tint val="10000"/>
                <a:satMod val="260000"/>
                <a:lumMod val="115000"/>
              </a:schemeClr>
              <a:schemeClr val="phClr">
                <a:shade val="75000"/>
                <a:satMod val="175000"/>
                <a:lumMod val="105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Formal.thmx</Template>
  <TotalTime>87</TotalTime>
  <Words>673</Words>
  <Application>Microsoft Macintosh PowerPoint</Application>
  <PresentationFormat>On-screen Show (4:3)</PresentationFormat>
  <Paragraphs>83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Formal</vt:lpstr>
      <vt:lpstr>Case Study: Andrea Yates  Sara Uphoff &amp; Megan Aprile  Lakeview College of Nursing  N306 – Holistic Health Promotions  July 17, 2011  </vt:lpstr>
      <vt:lpstr>History of Mental Illness</vt:lpstr>
      <vt:lpstr>The Breaking Point</vt:lpstr>
      <vt:lpstr>Medical Diagnosis</vt:lpstr>
      <vt:lpstr>Nursing Diagnosis</vt:lpstr>
      <vt:lpstr>Current Status</vt:lpstr>
      <vt:lpstr>Current Treatment</vt:lpstr>
      <vt:lpstr>Current Psychotherapy Assesment</vt:lpstr>
      <vt:lpstr>Traditional Medical Approaches</vt:lpstr>
      <vt:lpstr>Traditional Medical Approaches</vt:lpstr>
      <vt:lpstr>CAM Treatments</vt:lpstr>
      <vt:lpstr>CAM Treatment – Herbal Supplements</vt:lpstr>
      <vt:lpstr>Other CAM Treatments</vt:lpstr>
      <vt:lpstr>Case Outcome</vt:lpstr>
      <vt:lpstr>References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Case Study: Andrea Yates  Sara Uphoff &amp; Megan Aprile  Lakeview College of Nursing  N306 – Holistic Health Promotions  July 17, 2011  </dc:title>
  <dc:creator>Mike Aprile</dc:creator>
  <cp:lastModifiedBy>Mike Aprile</cp:lastModifiedBy>
  <cp:revision>9</cp:revision>
  <dcterms:created xsi:type="dcterms:W3CDTF">2011-07-20T18:42:36Z</dcterms:created>
  <dcterms:modified xsi:type="dcterms:W3CDTF">2011-07-20T20:16:06Z</dcterms:modified>
</cp:coreProperties>
</file>