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DB32461A-250E-4A29-9E9B-599CA3838FA1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4460" y="3381117"/>
            <a:ext cx="6938963" cy="2900748"/>
          </a:xfrm>
        </p:spPr>
        <p:txBody>
          <a:bodyPr>
            <a:normAutofit fontScale="90000"/>
          </a:bodyPr>
          <a:lstStyle/>
          <a:p>
            <a:r>
              <a:rPr lang="en-US" sz="2100" dirty="0" smtClean="0"/>
              <a:t>Case Study: Andrea Yates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Sara </a:t>
            </a:r>
            <a:r>
              <a:rPr lang="en-US" sz="2100" dirty="0" err="1" smtClean="0"/>
              <a:t>Uphoff</a:t>
            </a:r>
            <a:r>
              <a:rPr lang="en-US" sz="2100" dirty="0" smtClean="0"/>
              <a:t> &amp; Megan Aprile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Lakeview College of Nursing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N306 – Holistic Health Promotions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July 17, 2011</a:t>
            </a:r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1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CAM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Prayer, Meditation, Music Therapy, Image Therapy, &amp; Massage Therapy</a:t>
            </a:r>
          </a:p>
          <a:p>
            <a:r>
              <a:rPr lang="en-US" dirty="0" smtClean="0"/>
              <a:t>Most work to improve relaxation and clear the mind</a:t>
            </a:r>
          </a:p>
          <a:p>
            <a:r>
              <a:rPr lang="en-US" dirty="0" smtClean="0"/>
              <a:t>Found to be very effective in conjunction with traditional medicine</a:t>
            </a:r>
          </a:p>
          <a:p>
            <a:r>
              <a:rPr lang="en-US" dirty="0" smtClean="0"/>
              <a:t>Patients are usually directed to perform these techniques in a daily 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180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Jurors convicted Andrea of capital murder</a:t>
            </a:r>
          </a:p>
          <a:p>
            <a:r>
              <a:rPr lang="en-US" dirty="0" smtClean="0"/>
              <a:t>10 out of the 12 jurors opted to give her a life in prison, as opposed to death by lethal injection</a:t>
            </a:r>
          </a:p>
          <a:p>
            <a:r>
              <a:rPr lang="en-US" dirty="0" smtClean="0"/>
              <a:t>Andrea &amp; her husband felt that it was her psychiatrist’s fault for not recognizing she needed more help</a:t>
            </a:r>
          </a:p>
          <a:p>
            <a:r>
              <a:rPr lang="en-US" dirty="0" smtClean="0"/>
              <a:t>She currently resides in the Mountain View Unit State Prison and is allowed no visitation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7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Dilks</a:t>
            </a:r>
            <a:r>
              <a:rPr lang="en-US" dirty="0"/>
              <a:t>, S., </a:t>
            </a:r>
            <a:r>
              <a:rPr lang="en-US" dirty="0" err="1"/>
              <a:t>Tasker</a:t>
            </a:r>
            <a:r>
              <a:rPr lang="en-US" dirty="0"/>
              <a:t>, F., &amp; Wren, B. (2010). Managing the impact of psychosis: a grounded theory exploration of recovery processes in psychosis. </a:t>
            </a:r>
            <a:r>
              <a:rPr lang="en-US" i="1" dirty="0"/>
              <a:t>British Journal of Clinical Psychology</a:t>
            </a:r>
            <a:r>
              <a:rPr lang="en-US" dirty="0"/>
              <a:t>, </a:t>
            </a:r>
            <a:r>
              <a:rPr lang="en-US" i="1" dirty="0"/>
              <a:t>49</a:t>
            </a:r>
            <a:r>
              <a:rPr lang="en-US" dirty="0"/>
              <a:t>(Part 1), 87-107. doi:10.1348/014466509X439658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Fontaine, K. (2011). </a:t>
            </a:r>
            <a:r>
              <a:rPr lang="en-US" i="1" dirty="0"/>
              <a:t>Complementary and alternative therapies for nursing practice</a:t>
            </a:r>
            <a:r>
              <a:rPr lang="en-US" dirty="0"/>
              <a:t> (3rd ed.). Upper Saddle River, NJ: Prentice-Hall.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Pinto, S., &amp; </a:t>
            </a:r>
            <a:r>
              <a:rPr lang="en-US" dirty="0" err="1"/>
              <a:t>Schub</a:t>
            </a:r>
            <a:r>
              <a:rPr lang="en-US" dirty="0"/>
              <a:t>, T. (2010). Bipolar Disorder.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Pruessner</a:t>
            </a:r>
            <a:r>
              <a:rPr lang="en-US" dirty="0"/>
              <a:t>, M., </a:t>
            </a:r>
            <a:r>
              <a:rPr lang="en-US" dirty="0" err="1"/>
              <a:t>Iyer</a:t>
            </a:r>
            <a:r>
              <a:rPr lang="en-US" dirty="0"/>
              <a:t>, S., </a:t>
            </a:r>
            <a:r>
              <a:rPr lang="en-US" dirty="0" err="1"/>
              <a:t>Faridi</a:t>
            </a:r>
            <a:r>
              <a:rPr lang="en-US" dirty="0"/>
              <a:t>, K., </a:t>
            </a:r>
            <a:r>
              <a:rPr lang="en-US" dirty="0" err="1"/>
              <a:t>Joober</a:t>
            </a:r>
            <a:r>
              <a:rPr lang="en-US" dirty="0"/>
              <a:t>, R., &amp; </a:t>
            </a:r>
            <a:r>
              <a:rPr lang="en-US" dirty="0" err="1"/>
              <a:t>Malla</a:t>
            </a:r>
            <a:r>
              <a:rPr lang="en-US" dirty="0"/>
              <a:t>, A. (2011). Stress and protective factors in individuals at ultra-high risk for psychosis, first episode psychosis and healthy controls. </a:t>
            </a:r>
            <a:r>
              <a:rPr lang="en-US" i="1" dirty="0"/>
              <a:t>Schizophrenia Research</a:t>
            </a:r>
            <a:r>
              <a:rPr lang="en-US" dirty="0"/>
              <a:t>, </a:t>
            </a:r>
            <a:r>
              <a:rPr lang="en-US" i="1" dirty="0"/>
              <a:t>129</a:t>
            </a:r>
            <a:r>
              <a:rPr lang="en-US" dirty="0"/>
              <a:t>(1), 29-35.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Rouillon</a:t>
            </a:r>
            <a:r>
              <a:rPr lang="en-US" dirty="0"/>
              <a:t>, F., </a:t>
            </a:r>
            <a:r>
              <a:rPr lang="en-US" dirty="0" err="1"/>
              <a:t>Gasquet</a:t>
            </a:r>
            <a:r>
              <a:rPr lang="en-US" dirty="0"/>
              <a:t>, I., </a:t>
            </a:r>
            <a:r>
              <a:rPr lang="en-US" dirty="0" err="1"/>
              <a:t>Garay</a:t>
            </a:r>
            <a:r>
              <a:rPr lang="en-US" dirty="0"/>
              <a:t>, R., &amp; </a:t>
            </a:r>
            <a:r>
              <a:rPr lang="en-US" dirty="0" err="1"/>
              <a:t>Lancrenon</a:t>
            </a:r>
            <a:r>
              <a:rPr lang="en-US" dirty="0"/>
              <a:t>, S. (2011). Impact of an educational program on the management of bipolar disorder in primary care. </a:t>
            </a:r>
            <a:r>
              <a:rPr lang="en-US" i="1" dirty="0"/>
              <a:t>Bipolar Disorders</a:t>
            </a:r>
            <a:r>
              <a:rPr lang="en-US" dirty="0"/>
              <a:t>, </a:t>
            </a:r>
            <a:r>
              <a:rPr lang="en-US" i="1" dirty="0"/>
              <a:t>13</a:t>
            </a:r>
            <a:r>
              <a:rPr lang="en-US" dirty="0"/>
              <a:t>(3), 318-322. doi:10.1111/j.1399-5618.2011.00916.x</a:t>
            </a:r>
          </a:p>
        </p:txBody>
      </p:sp>
    </p:spTree>
    <p:extLst>
      <p:ext uri="{BB962C8B-B14F-4D97-AF65-F5344CB8AC3E}">
        <p14:creationId xmlns:p14="http://schemas.microsoft.com/office/powerpoint/2010/main" val="704234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Mental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Diagnosed with postpartum depression &amp; psychosis after two suicide attempts in 1999 after the birth of her fourth child</a:t>
            </a:r>
          </a:p>
          <a:p>
            <a:r>
              <a:rPr lang="en-US" dirty="0" smtClean="0"/>
              <a:t>Prescribed Haldol to treat symptoms, but stopped when she became pregnant with her fifth child against her doctor’s orders</a:t>
            </a:r>
          </a:p>
          <a:p>
            <a:r>
              <a:rPr lang="en-US" dirty="0" smtClean="0"/>
              <a:t>Psychosis returned &amp; she became hearing voices that told her she needed to murder her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8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Breaking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Voices in her head told her she needed to kill her children because they are not “righteous” enough</a:t>
            </a:r>
          </a:p>
          <a:p>
            <a:r>
              <a:rPr lang="en-US" dirty="0" smtClean="0"/>
              <a:t>The breaking point was reached when Andrea decided to give in to the voices</a:t>
            </a:r>
          </a:p>
          <a:p>
            <a:r>
              <a:rPr lang="en-US" dirty="0" smtClean="0"/>
              <a:t>Decided to kill all five of her children by drowning them in the bathtub one at a time</a:t>
            </a:r>
          </a:p>
          <a:p>
            <a:r>
              <a:rPr lang="en-US" dirty="0" smtClean="0"/>
              <a:t>She then laid them all in her bed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30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Psychosis with an emphasis on bipolar disorder type I</a:t>
            </a:r>
          </a:p>
          <a:p>
            <a:r>
              <a:rPr lang="en-US" dirty="0" smtClean="0"/>
              <a:t>Psychosis: a general term for a variety of mental illnesses that cause one to be delusional and hallucinate, characterized by false beliefs and perceptions</a:t>
            </a:r>
          </a:p>
          <a:p>
            <a:r>
              <a:rPr lang="en-US" dirty="0" smtClean="0"/>
              <a:t>Bipolar Disorder: Andrea’s specific medical diagnosis – psychiatric mood disorder that is characterized by periods of mania &amp; depression</a:t>
            </a:r>
          </a:p>
          <a:p>
            <a:pPr lvl="1"/>
            <a:r>
              <a:rPr lang="en-US" dirty="0" smtClean="0"/>
              <a:t>Bipolar Disorder Type I: extremely severe and excessive periods of mania and depression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78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Ineffective coping related to psychological disorder as evidenced by difficulty sleeping, agitation, obsessive/compulsive behavior, and anxiety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82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Medical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tailored to the individual’s needs – every patient may be treated with a different combination of treatments</a:t>
            </a:r>
          </a:p>
          <a:p>
            <a:r>
              <a:rPr lang="en-US" dirty="0" smtClean="0"/>
              <a:t>Primary traditional treatments:</a:t>
            </a:r>
          </a:p>
          <a:p>
            <a:pPr lvl="1"/>
            <a:r>
              <a:rPr lang="en-US" dirty="0" smtClean="0"/>
              <a:t>Medications</a:t>
            </a:r>
          </a:p>
          <a:p>
            <a:pPr lvl="1"/>
            <a:r>
              <a:rPr lang="en-US" dirty="0" smtClean="0"/>
              <a:t>Counseling</a:t>
            </a:r>
          </a:p>
          <a:p>
            <a:pPr lvl="1"/>
            <a:r>
              <a:rPr lang="en-US" dirty="0" smtClean="0"/>
              <a:t>Lifestyle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6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Medical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  <a:p>
            <a:pPr lvl="1"/>
            <a:r>
              <a:rPr lang="en-US" dirty="0"/>
              <a:t>Lithium: popular mood stabilizer used for bipolar disorder to help regulate periods of mania and depression</a:t>
            </a:r>
          </a:p>
          <a:p>
            <a:pPr lvl="1"/>
            <a:r>
              <a:rPr lang="en-US" dirty="0" err="1"/>
              <a:t>Tegretol</a:t>
            </a:r>
            <a:r>
              <a:rPr lang="en-US" dirty="0"/>
              <a:t>: popular for acute symptoms and maintenance treatment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Counseling/Lifestyle Changes</a:t>
            </a:r>
          </a:p>
          <a:p>
            <a:pPr lvl="1"/>
            <a:r>
              <a:rPr lang="en-US" dirty="0" smtClean="0"/>
              <a:t>Focuses on underlying personal problems</a:t>
            </a:r>
          </a:p>
          <a:p>
            <a:pPr lvl="1"/>
            <a:r>
              <a:rPr lang="en-US" dirty="0" smtClean="0"/>
              <a:t>Makes sure patient is sticking to a routine schedule</a:t>
            </a:r>
          </a:p>
          <a:p>
            <a:pPr lvl="1"/>
            <a:r>
              <a:rPr lang="en-US" dirty="0" smtClean="0"/>
              <a:t>Allows patient to express feelings and fears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assist in the treatment of bipolar disorder</a:t>
            </a:r>
          </a:p>
          <a:p>
            <a:r>
              <a:rPr lang="en-US" dirty="0" smtClean="0"/>
              <a:t>Includes, but not limited to:</a:t>
            </a:r>
          </a:p>
          <a:p>
            <a:pPr lvl="1"/>
            <a:r>
              <a:rPr lang="en-US" dirty="0" smtClean="0"/>
              <a:t>Herbal supplements</a:t>
            </a:r>
          </a:p>
          <a:p>
            <a:pPr lvl="1"/>
            <a:r>
              <a:rPr lang="en-US" dirty="0" smtClean="0"/>
              <a:t>Prayer</a:t>
            </a:r>
          </a:p>
          <a:p>
            <a:pPr lvl="1"/>
            <a:r>
              <a:rPr lang="en-US" dirty="0" smtClean="0"/>
              <a:t>Meditation</a:t>
            </a:r>
          </a:p>
          <a:p>
            <a:pPr lvl="1"/>
            <a:r>
              <a:rPr lang="en-US" dirty="0" smtClean="0"/>
              <a:t>Music or Image Therapy</a:t>
            </a:r>
          </a:p>
          <a:p>
            <a:pPr lvl="1"/>
            <a:r>
              <a:rPr lang="en-US" dirty="0" smtClean="0"/>
              <a:t>Massage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447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CAM Treatment – Herbal Supplements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has been done to prove the effectiveness of supplements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Multivitamins: regulating nutritional needs improves behavioral and psychiatric symptoms</a:t>
            </a:r>
          </a:p>
          <a:p>
            <a:pPr lvl="2"/>
            <a:r>
              <a:rPr lang="en-US" dirty="0" smtClean="0"/>
              <a:t>Andrea is currently taking multivitamin supplements</a:t>
            </a:r>
          </a:p>
          <a:p>
            <a:pPr lvl="1"/>
            <a:r>
              <a:rPr lang="en-US" dirty="0" smtClean="0"/>
              <a:t>St. John’s </a:t>
            </a:r>
            <a:r>
              <a:rPr lang="en-US" dirty="0" err="1" smtClean="0"/>
              <a:t>Wort</a:t>
            </a:r>
            <a:r>
              <a:rPr lang="en-US" dirty="0" smtClean="0"/>
              <a:t>: helps regulate certain mood disorders</a:t>
            </a:r>
          </a:p>
          <a:p>
            <a:pPr lvl="1"/>
            <a:r>
              <a:rPr lang="en-US" dirty="0" smtClean="0"/>
              <a:t>Fatty Acids: helps manage symptoms without unpleasant side effects of traditional medicines</a:t>
            </a:r>
          </a:p>
        </p:txBody>
      </p:sp>
    </p:spTree>
    <p:extLst>
      <p:ext uri="{BB962C8B-B14F-4D97-AF65-F5344CB8AC3E}">
        <p14:creationId xmlns:p14="http://schemas.microsoft.com/office/powerpoint/2010/main" val="357810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67</TotalTime>
  <Words>557</Words>
  <Application>Microsoft Macintosh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Formal</vt:lpstr>
      <vt:lpstr>Case Study: Andrea Yates  Sara Uphoff &amp; Megan Aprile  Lakeview College of Nursing  N306 – Holistic Health Promotions  July 17, 2011  </vt:lpstr>
      <vt:lpstr>History of Mental Illness</vt:lpstr>
      <vt:lpstr>The Breaking Point</vt:lpstr>
      <vt:lpstr>Medical Diagnosis</vt:lpstr>
      <vt:lpstr>Nursing Diagnosis</vt:lpstr>
      <vt:lpstr>Traditional Medical Approaches</vt:lpstr>
      <vt:lpstr>Traditional Medical Approaches</vt:lpstr>
      <vt:lpstr>CAM Treatments</vt:lpstr>
      <vt:lpstr>CAM Treatment – Herbal Supplements</vt:lpstr>
      <vt:lpstr>Other CAM Treatments</vt:lpstr>
      <vt:lpstr>Case Outcome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Study: Andrea Yates  Sara Uphoff &amp; Megan Aprile  Lakeview College of Nursing  N306 – Holistic Health Promotions  July 17, 2011  </dc:title>
  <dc:creator>Mike Aprile</dc:creator>
  <cp:lastModifiedBy>Mike Aprile</cp:lastModifiedBy>
  <cp:revision>7</cp:revision>
  <dcterms:created xsi:type="dcterms:W3CDTF">2011-07-20T18:42:36Z</dcterms:created>
  <dcterms:modified xsi:type="dcterms:W3CDTF">2011-07-20T19:49:55Z</dcterms:modified>
</cp:coreProperties>
</file>