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279" r:id="rId3"/>
    <p:sldId id="257" r:id="rId4"/>
    <p:sldId id="259" r:id="rId5"/>
    <p:sldId id="260" r:id="rId6"/>
    <p:sldId id="261" r:id="rId7"/>
    <p:sldId id="262" r:id="rId8"/>
    <p:sldId id="263" r:id="rId9"/>
    <p:sldId id="264" r:id="rId10"/>
    <p:sldId id="265" r:id="rId11"/>
    <p:sldId id="267" r:id="rId12"/>
    <p:sldId id="268" r:id="rId13"/>
    <p:sldId id="269" r:id="rId14"/>
    <p:sldId id="270" r:id="rId15"/>
    <p:sldId id="272" r:id="rId16"/>
    <p:sldId id="271" r:id="rId17"/>
    <p:sldId id="280" r:id="rId18"/>
    <p:sldId id="281" r:id="rId19"/>
    <p:sldId id="274" r:id="rId20"/>
    <p:sldId id="275" r:id="rId21"/>
    <p:sldId id="276" r:id="rId22"/>
    <p:sldId id="277" r:id="rId23"/>
    <p:sldId id="278" r:id="rId24"/>
    <p:sldId id="25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F253A2-D482-46B7-9B2B-EB8A6612F46C}" type="datetimeFigureOut">
              <a:rPr lang="en-US" smtClean="0"/>
              <a:t>6/28/2012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1B687D-26A3-4EF4-BA01-888469699DAB}" type="slidenum">
              <a:rPr lang="en-US" smtClean="0"/>
              <a:t>‹#›</a:t>
            </a:fld>
            <a:endParaRPr lang="en-US"/>
          </a:p>
        </p:txBody>
      </p:sp>
    </p:spTree>
    <p:extLst>
      <p:ext uri="{BB962C8B-B14F-4D97-AF65-F5344CB8AC3E}">
        <p14:creationId xmlns:p14="http://schemas.microsoft.com/office/powerpoint/2010/main" val="135651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41B687D-26A3-4EF4-BA01-888469699DAB}"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41B687D-26A3-4EF4-BA01-888469699DAB}" type="slidenum">
              <a:rPr lang="en-US" smtClean="0"/>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41B687D-26A3-4EF4-BA01-888469699DAB}" type="slidenum">
              <a:rPr lang="en-US" smtClean="0"/>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41B687D-26A3-4EF4-BA01-888469699DAB}" type="slidenum">
              <a:rPr lang="en-US" smtClean="0"/>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41B687D-26A3-4EF4-BA01-888469699DAB}" type="slidenum">
              <a:rPr lang="en-US" smtClean="0"/>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41B687D-26A3-4EF4-BA01-888469699DAB}" type="slidenum">
              <a:rPr lang="en-US" smtClean="0"/>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41B687D-26A3-4EF4-BA01-888469699DAB}" type="slidenum">
              <a:rPr lang="en-US" smtClean="0"/>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D3C4A98-2E8D-4B8B-8AC7-D1E0944A907D}" type="slidenum">
              <a:rPr lang="en-US" smtClean="0"/>
              <a:pPr/>
              <a:t>19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D3C4A98-2E8D-4B8B-8AC7-D1E0944A907D}" type="slidenum">
              <a:rPr lang="en-US" smtClean="0"/>
              <a:pPr/>
              <a:t>20</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D3C4A98-2E8D-4B8B-8AC7-D1E0944A907D}" type="slidenum">
              <a:rPr lang="en-US" smtClean="0"/>
              <a:pPr/>
              <a:t>21</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D3C4A98-2E8D-4B8B-8AC7-D1E0944A907D}" type="slidenum">
              <a:rPr lang="en-US" smtClean="0"/>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41B687D-26A3-4EF4-BA01-888469699DAB}" type="slidenum">
              <a:rPr lang="en-US" smtClean="0"/>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D3C4A98-2E8D-4B8B-8AC7-D1E0944A907D}" type="slidenum">
              <a:rPr lang="en-US" smtClean="0"/>
              <a:pPr/>
              <a:t>23</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41B687D-26A3-4EF4-BA01-888469699DAB}" type="slidenum">
              <a:rPr lang="en-US" smtClean="0"/>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41B687D-26A3-4EF4-BA01-888469699DAB}" type="slidenum">
              <a:rPr lang="en-US" smtClean="0"/>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41B687D-26A3-4EF4-BA01-888469699DAB}" type="slidenum">
              <a:rPr lang="en-US" smtClean="0"/>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41B687D-26A3-4EF4-BA01-888469699DAB}" type="slidenum">
              <a:rPr lang="en-US" smtClean="0"/>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41B687D-26A3-4EF4-BA01-888469699DAB}" type="slidenum">
              <a:rPr lang="en-US" smtClean="0"/>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41B687D-26A3-4EF4-BA01-888469699DAB}" type="slidenum">
              <a:rPr lang="en-US" smtClean="0"/>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41B687D-26A3-4EF4-BA01-888469699DAB}" type="slidenum">
              <a:rPr lang="en-US" smtClean="0"/>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41B687D-26A3-4EF4-BA01-888469699DAB}" type="slidenum">
              <a:rPr lang="en-US" smtClean="0"/>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F0074AC0-6FCC-4FF4-A1E7-BC42C97185E0}" type="datetimeFigureOut">
              <a:rPr lang="en-US" smtClean="0"/>
              <a:pPr/>
              <a:t>6/28/2012</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12997EF6-8ABD-4F05-BF98-39BAEA055D28}" type="slidenum">
              <a:rPr lang="en-US" smtClean="0"/>
              <a:pPr/>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074AC0-6FCC-4FF4-A1E7-BC42C97185E0}" type="datetimeFigureOut">
              <a:rPr lang="en-US" smtClean="0"/>
              <a:pPr/>
              <a:t>6/28/2012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997EF6-8ABD-4F05-BF98-39BAEA055D28}" type="slidenum">
              <a:rPr lang="en-US" smtClean="0"/>
              <a:pPr/>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074AC0-6FCC-4FF4-A1E7-BC42C97185E0}" type="datetimeFigureOut">
              <a:rPr lang="en-US" smtClean="0"/>
              <a:pPr/>
              <a:t>6/28/2012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997EF6-8ABD-4F05-BF98-39BAEA055D28}" type="slidenum">
              <a:rPr lang="en-US" smtClean="0"/>
              <a:pPr/>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074AC0-6FCC-4FF4-A1E7-BC42C97185E0}" type="datetimeFigureOut">
              <a:rPr lang="en-US" smtClean="0"/>
              <a:pPr/>
              <a:t>6/28/2012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997EF6-8ABD-4F05-BF98-39BAEA055D28}" type="slidenum">
              <a:rPr lang="en-US" smtClean="0"/>
              <a:pPr/>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074AC0-6FCC-4FF4-A1E7-BC42C97185E0}" type="datetimeFigureOut">
              <a:rPr lang="en-US" smtClean="0"/>
              <a:pPr/>
              <a:t>6/28/2012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997EF6-8ABD-4F05-BF98-39BAEA055D2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0074AC0-6FCC-4FF4-A1E7-BC42C97185E0}" type="datetimeFigureOut">
              <a:rPr lang="en-US" smtClean="0"/>
              <a:pPr/>
              <a:t>6/28/2012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997EF6-8ABD-4F05-BF98-39BAEA055D28}" type="slidenum">
              <a:rPr lang="en-US" smtClean="0"/>
              <a:pPr/>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074AC0-6FCC-4FF4-A1E7-BC42C97185E0}" type="datetimeFigureOut">
              <a:rPr lang="en-US" smtClean="0"/>
              <a:pPr/>
              <a:t>6/28/2012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997EF6-8ABD-4F05-BF98-39BAEA055D28}" type="slidenum">
              <a:rPr lang="en-US" smtClean="0"/>
              <a:pPr/>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0074AC0-6FCC-4FF4-A1E7-BC42C97185E0}" type="datetimeFigureOut">
              <a:rPr lang="en-US" smtClean="0"/>
              <a:pPr/>
              <a:t>6/28/2012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997EF6-8ABD-4F05-BF98-39BAEA055D28}" type="slidenum">
              <a:rPr lang="en-US" smtClean="0"/>
              <a:pPr/>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074AC0-6FCC-4FF4-A1E7-BC42C97185E0}" type="datetimeFigureOut">
              <a:rPr lang="en-US" smtClean="0"/>
              <a:pPr/>
              <a:t>6/28/2012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997EF6-8ABD-4F05-BF98-39BAEA055D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074AC0-6FCC-4FF4-A1E7-BC42C97185E0}" type="datetimeFigureOut">
              <a:rPr lang="en-US" smtClean="0"/>
              <a:pPr/>
              <a:t>6/28/2012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997EF6-8ABD-4F05-BF98-39BAEA055D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074AC0-6FCC-4FF4-A1E7-BC42C97185E0}" type="datetimeFigureOut">
              <a:rPr lang="en-US" smtClean="0"/>
              <a:pPr/>
              <a:t>6/28/2012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997EF6-8ABD-4F05-BF98-39BAEA055D2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0074AC0-6FCC-4FF4-A1E7-BC42C97185E0}" type="datetimeFigureOut">
              <a:rPr lang="en-US" smtClean="0"/>
              <a:pPr/>
              <a:t>6/28/2012</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12997EF6-8ABD-4F05-BF98-39BAEA055D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hyperlink" Target="http://www2.etown.edu/amishstudies/" TargetMode="Externa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Amish</a:t>
            </a:r>
            <a:endParaRPr lang="en-US" dirty="0"/>
          </a:p>
        </p:txBody>
      </p:sp>
      <p:sp>
        <p:nvSpPr>
          <p:cNvPr id="3" name="Subtitle 2"/>
          <p:cNvSpPr>
            <a:spLocks noGrp="1"/>
          </p:cNvSpPr>
          <p:nvPr>
            <p:ph type="subTitle" idx="1"/>
          </p:nvPr>
        </p:nvSpPr>
        <p:spPr/>
        <p:txBody>
          <a:bodyPr/>
          <a:lstStyle/>
          <a:p>
            <a:r>
              <a:rPr lang="en-US" dirty="0" smtClean="0"/>
              <a:t>By Carolyn Horin, Jenna </a:t>
            </a:r>
            <a:r>
              <a:rPr lang="en-US" dirty="0" err="1" smtClean="0"/>
              <a:t>Kreke</a:t>
            </a:r>
            <a:r>
              <a:rPr lang="en-US" dirty="0" smtClean="0"/>
              <a:t>, Erica Ochs, &amp; Lindsay Rhodes</a:t>
            </a:r>
            <a:endParaRPr lang="en-US" dirty="0"/>
          </a:p>
        </p:txBody>
      </p:sp>
    </p:spTree>
    <p:extLst>
      <p:ext uri="{BB962C8B-B14F-4D97-AF65-F5344CB8AC3E}">
        <p14:creationId xmlns:p14="http://schemas.microsoft.com/office/powerpoint/2010/main" val="7551161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Many use modern medicine and services of hospitals, but tend to stay away from high risk or expensive medical procedures</a:t>
            </a:r>
          </a:p>
          <a:p>
            <a:r>
              <a:rPr lang="en-US" dirty="0" smtClean="0"/>
              <a:t>Members of the more traditional societies prefer homeopathic or alternative forms of medical treatment</a:t>
            </a:r>
          </a:p>
          <a:p>
            <a:r>
              <a:rPr lang="en-US" dirty="0" smtClean="0"/>
              <a:t>There are no religious restrictions against any certain type of medicine or procedure; the variability of healthcare varies from family to family</a:t>
            </a:r>
            <a:endParaRPr lang="en-US" dirty="0"/>
          </a:p>
        </p:txBody>
      </p:sp>
      <p:sp>
        <p:nvSpPr>
          <p:cNvPr id="3" name="Title 2"/>
          <p:cNvSpPr>
            <a:spLocks noGrp="1"/>
          </p:cNvSpPr>
          <p:nvPr>
            <p:ph type="title"/>
          </p:nvPr>
        </p:nvSpPr>
        <p:spPr/>
        <p:txBody>
          <a:bodyPr/>
          <a:lstStyle/>
          <a:p>
            <a:r>
              <a:rPr lang="en-US" dirty="0" smtClean="0"/>
              <a:t>Health Beliefs</a:t>
            </a:r>
            <a:endParaRPr lang="en-US" dirty="0"/>
          </a:p>
        </p:txBody>
      </p:sp>
    </p:spTree>
    <p:extLst>
      <p:ext uri="{BB962C8B-B14F-4D97-AF65-F5344CB8AC3E}">
        <p14:creationId xmlns:p14="http://schemas.microsoft.com/office/powerpoint/2010/main" val="1422273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Exempt from social security benefits</a:t>
            </a:r>
          </a:p>
          <a:p>
            <a:r>
              <a:rPr lang="en-US" dirty="0" smtClean="0"/>
              <a:t>Exempt from </a:t>
            </a:r>
            <a:r>
              <a:rPr lang="en-US" dirty="0" err="1" smtClean="0"/>
              <a:t>medicare</a:t>
            </a:r>
            <a:r>
              <a:rPr lang="en-US" dirty="0" smtClean="0"/>
              <a:t>/</a:t>
            </a:r>
            <a:r>
              <a:rPr lang="en-US" dirty="0" err="1" smtClean="0"/>
              <a:t>medicaid</a:t>
            </a:r>
            <a:r>
              <a:rPr lang="en-US" dirty="0" smtClean="0"/>
              <a:t> benefits</a:t>
            </a:r>
          </a:p>
          <a:p>
            <a:r>
              <a:rPr lang="en-US" dirty="0" smtClean="0"/>
              <a:t>Reject health insurance</a:t>
            </a:r>
          </a:p>
          <a:p>
            <a:r>
              <a:rPr lang="en-US" dirty="0" smtClean="0"/>
              <a:t>Live in rural areas with little access to modern medicine facilities</a:t>
            </a:r>
          </a:p>
          <a:p>
            <a:r>
              <a:rPr lang="en-US" dirty="0" smtClean="0"/>
              <a:t>Believe in caring for themselves and others at home not in modern doctors’ offices or hospitals (some do seek treatment at these facilities)</a:t>
            </a:r>
            <a:endParaRPr lang="en-US" dirty="0"/>
          </a:p>
        </p:txBody>
      </p:sp>
      <p:sp>
        <p:nvSpPr>
          <p:cNvPr id="3" name="Title 2"/>
          <p:cNvSpPr>
            <a:spLocks noGrp="1"/>
          </p:cNvSpPr>
          <p:nvPr>
            <p:ph type="title"/>
          </p:nvPr>
        </p:nvSpPr>
        <p:spPr/>
        <p:txBody>
          <a:bodyPr/>
          <a:lstStyle/>
          <a:p>
            <a:r>
              <a:rPr lang="en-US" dirty="0" smtClean="0"/>
              <a:t>Insurance and Healthcare Access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No religious restrictions to immunizations</a:t>
            </a:r>
          </a:p>
          <a:p>
            <a:r>
              <a:rPr lang="en-US" dirty="0" smtClean="0"/>
              <a:t>Only 16-26% of children receive immunizations</a:t>
            </a:r>
          </a:p>
          <a:p>
            <a:r>
              <a:rPr lang="en-US" dirty="0" smtClean="0"/>
              <a:t>Do not believe in birth control </a:t>
            </a:r>
          </a:p>
          <a:p>
            <a:r>
              <a:rPr lang="en-US" dirty="0" smtClean="0"/>
              <a:t>Reject preventative medicine-believe to be due to low educational status</a:t>
            </a:r>
          </a:p>
          <a:p>
            <a:r>
              <a:rPr lang="en-US" dirty="0" smtClean="0"/>
              <a:t>Believe in herbs and healthy eating from local Amish grocery stores</a:t>
            </a:r>
          </a:p>
          <a:p>
            <a:endParaRPr lang="en-US" dirty="0" smtClean="0"/>
          </a:p>
          <a:p>
            <a:pPr lvl="1"/>
            <a:endParaRPr lang="en-US" dirty="0" smtClean="0"/>
          </a:p>
        </p:txBody>
      </p:sp>
      <p:sp>
        <p:nvSpPr>
          <p:cNvPr id="3" name="Title 2"/>
          <p:cNvSpPr>
            <a:spLocks noGrp="1"/>
          </p:cNvSpPr>
          <p:nvPr>
            <p:ph type="title"/>
          </p:nvPr>
        </p:nvSpPr>
        <p:spPr/>
        <p:txBody>
          <a:bodyPr/>
          <a:lstStyle/>
          <a:p>
            <a:r>
              <a:rPr lang="en-US" dirty="0" smtClean="0"/>
              <a:t>Preventative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Do not use any modern birth control practices</a:t>
            </a:r>
          </a:p>
          <a:p>
            <a:r>
              <a:rPr lang="en-US" dirty="0" smtClean="0"/>
              <a:t>Reject typical prenatal vitamins and care (more modern Amish cultures do practice prenatal care)</a:t>
            </a:r>
          </a:p>
          <a:p>
            <a:r>
              <a:rPr lang="en-US" dirty="0" smtClean="0"/>
              <a:t>Large support from other females in the Amish community during pregnancy and birth</a:t>
            </a:r>
          </a:p>
          <a:p>
            <a:r>
              <a:rPr lang="en-US" dirty="0" smtClean="0"/>
              <a:t>Females give birth to an average of 7 babies in their lifetime</a:t>
            </a:r>
          </a:p>
          <a:p>
            <a:r>
              <a:rPr lang="en-US" dirty="0" smtClean="0"/>
              <a:t>Life expectancy of females is less than that of male due to high number of births per female</a:t>
            </a:r>
            <a:endParaRPr lang="en-US" dirty="0"/>
          </a:p>
        </p:txBody>
      </p:sp>
      <p:sp>
        <p:nvSpPr>
          <p:cNvPr id="3" name="Title 2"/>
          <p:cNvSpPr>
            <a:spLocks noGrp="1"/>
          </p:cNvSpPr>
          <p:nvPr>
            <p:ph type="title"/>
          </p:nvPr>
        </p:nvSpPr>
        <p:spPr/>
        <p:txBody>
          <a:bodyPr/>
          <a:lstStyle/>
          <a:p>
            <a:r>
              <a:rPr lang="en-US" dirty="0" smtClean="0"/>
              <a:t>Pregnancy and Birth</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Majority of children are born at home</a:t>
            </a:r>
          </a:p>
          <a:p>
            <a:r>
              <a:rPr lang="en-US" dirty="0" smtClean="0"/>
              <a:t>Amish midwives from the community assist with delivery</a:t>
            </a:r>
          </a:p>
          <a:p>
            <a:r>
              <a:rPr lang="en-US" dirty="0" smtClean="0"/>
              <a:t>Allows for all of the family to be present</a:t>
            </a:r>
          </a:p>
          <a:p>
            <a:r>
              <a:rPr lang="en-US" dirty="0" smtClean="0"/>
              <a:t>Convenient </a:t>
            </a:r>
          </a:p>
          <a:p>
            <a:r>
              <a:rPr lang="en-US" dirty="0" smtClean="0"/>
              <a:t> Comfort</a:t>
            </a:r>
          </a:p>
          <a:p>
            <a:r>
              <a:rPr lang="en-US" dirty="0" smtClean="0"/>
              <a:t>Less expensive</a:t>
            </a:r>
          </a:p>
          <a:p>
            <a:r>
              <a:rPr lang="en-US" dirty="0" smtClean="0"/>
              <a:t>Birthing centers is larger communities</a:t>
            </a:r>
          </a:p>
          <a:p>
            <a:endParaRPr lang="en-US" dirty="0" smtClean="0"/>
          </a:p>
        </p:txBody>
      </p:sp>
      <p:sp>
        <p:nvSpPr>
          <p:cNvPr id="3" name="Title 2"/>
          <p:cNvSpPr>
            <a:spLocks noGrp="1"/>
          </p:cNvSpPr>
          <p:nvPr>
            <p:ph type="title"/>
          </p:nvPr>
        </p:nvSpPr>
        <p:spPr/>
        <p:txBody>
          <a:bodyPr/>
          <a:lstStyle/>
          <a:p>
            <a:r>
              <a:rPr lang="en-US" dirty="0" smtClean="0"/>
              <a:t>Childbirth</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jurino.com/wp-content/uploads/amish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3200401"/>
            <a:ext cx="2628900" cy="3429000"/>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1"/>
          <p:cNvSpPr>
            <a:spLocks noGrp="1"/>
          </p:cNvSpPr>
          <p:nvPr>
            <p:ph idx="1"/>
          </p:nvPr>
        </p:nvSpPr>
        <p:spPr/>
        <p:txBody>
          <a:bodyPr/>
          <a:lstStyle/>
          <a:p>
            <a:r>
              <a:rPr lang="en-US" dirty="0" smtClean="0"/>
              <a:t>No medical support at home</a:t>
            </a:r>
          </a:p>
          <a:p>
            <a:r>
              <a:rPr lang="en-US" dirty="0" smtClean="0"/>
              <a:t>Midwives are not always licensed </a:t>
            </a:r>
          </a:p>
          <a:p>
            <a:r>
              <a:rPr lang="en-US" dirty="0" smtClean="0"/>
              <a:t>No monitoring of baby during pregnancy</a:t>
            </a:r>
          </a:p>
          <a:p>
            <a:r>
              <a:rPr lang="en-US" dirty="0" smtClean="0"/>
              <a:t>Cannot predetermine complications or problems</a:t>
            </a:r>
          </a:p>
          <a:p>
            <a:r>
              <a:rPr lang="en-US" dirty="0" smtClean="0"/>
              <a:t>Have a higher prevalence of genetic disorders</a:t>
            </a:r>
          </a:p>
          <a:p>
            <a:r>
              <a:rPr lang="en-US" dirty="0" smtClean="0"/>
              <a:t>Forbid </a:t>
            </a:r>
            <a:r>
              <a:rPr lang="en-US" dirty="0" smtClean="0"/>
              <a:t>abortions even if life-threatening to the mother</a:t>
            </a:r>
          </a:p>
          <a:p>
            <a:endParaRPr lang="en-US" dirty="0" smtClean="0"/>
          </a:p>
          <a:p>
            <a:endParaRPr lang="en-US" dirty="0"/>
          </a:p>
        </p:txBody>
      </p:sp>
      <p:sp>
        <p:nvSpPr>
          <p:cNvPr id="3" name="Title 2"/>
          <p:cNvSpPr>
            <a:spLocks noGrp="1"/>
          </p:cNvSpPr>
          <p:nvPr>
            <p:ph type="title"/>
          </p:nvPr>
        </p:nvSpPr>
        <p:spPr/>
        <p:txBody>
          <a:bodyPr/>
          <a:lstStyle/>
          <a:p>
            <a:r>
              <a:rPr lang="en-US" dirty="0" smtClean="0"/>
              <a:t>Birth Facts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Not talked about among the community</a:t>
            </a:r>
          </a:p>
          <a:p>
            <a:r>
              <a:rPr lang="en-US" dirty="0" smtClean="0"/>
              <a:t>Many women suffer from post-partum depression</a:t>
            </a:r>
          </a:p>
          <a:p>
            <a:r>
              <a:rPr lang="en-US" dirty="0" smtClean="0"/>
              <a:t>Not diagnosed because of stereotype</a:t>
            </a:r>
          </a:p>
          <a:p>
            <a:r>
              <a:rPr lang="en-US" dirty="0" smtClean="0"/>
              <a:t>Overall, less depression among this culture compared to other cultures</a:t>
            </a:r>
          </a:p>
          <a:p>
            <a:r>
              <a:rPr lang="en-US" dirty="0" smtClean="0"/>
              <a:t>Non-pharmaceutical remedies used to reduce stress and depression</a:t>
            </a:r>
          </a:p>
          <a:p>
            <a:pPr lvl="1"/>
            <a:r>
              <a:rPr lang="en-US" dirty="0" smtClean="0"/>
              <a:t>Ex: Herbal teas, relaxation techniques</a:t>
            </a:r>
          </a:p>
          <a:p>
            <a:pPr lvl="1">
              <a:buNone/>
            </a:pPr>
            <a:endParaRPr lang="en-US" dirty="0"/>
          </a:p>
        </p:txBody>
      </p:sp>
      <p:sp>
        <p:nvSpPr>
          <p:cNvPr id="3" name="Title 2"/>
          <p:cNvSpPr>
            <a:spLocks noGrp="1"/>
          </p:cNvSpPr>
          <p:nvPr>
            <p:ph type="title"/>
          </p:nvPr>
        </p:nvSpPr>
        <p:spPr/>
        <p:txBody>
          <a:bodyPr/>
          <a:lstStyle/>
          <a:p>
            <a:r>
              <a:rPr lang="en-US" dirty="0" smtClean="0"/>
              <a:t>Depression</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136936" y="295870"/>
            <a:ext cx="2425664" cy="923330"/>
          </a:xfrm>
          <a:prstGeom prst="rect">
            <a:avLst/>
          </a:prstGeom>
        </p:spPr>
        <p:txBody>
          <a:bodyPr wrap="none">
            <a:spAutoFit/>
          </a:bodyPr>
          <a:lstStyle/>
          <a:p>
            <a:r>
              <a:rPr lang="en-US" sz="5400" dirty="0" smtClean="0">
                <a:solidFill>
                  <a:srgbClr val="895D1D"/>
                </a:solidFill>
                <a:ea typeface="+mj-ea"/>
                <a:cs typeface="+mj-cs"/>
              </a:rPr>
              <a:t>Elderly</a:t>
            </a:r>
            <a:endParaRPr lang="en-US" dirty="0"/>
          </a:p>
        </p:txBody>
      </p:sp>
      <p:sp>
        <p:nvSpPr>
          <p:cNvPr id="6" name="Rectangle 5"/>
          <p:cNvSpPr/>
          <p:nvPr/>
        </p:nvSpPr>
        <p:spPr>
          <a:xfrm>
            <a:off x="1524000" y="2286000"/>
            <a:ext cx="6019800" cy="2160591"/>
          </a:xfrm>
          <a:prstGeom prst="rect">
            <a:avLst/>
          </a:prstGeom>
        </p:spPr>
        <p:txBody>
          <a:bodyPr wrap="square">
            <a:spAutoFit/>
          </a:bodyPr>
          <a:lstStyle/>
          <a:p>
            <a:pPr marL="365760" lvl="0" indent="-365760">
              <a:spcBef>
                <a:spcPct val="20000"/>
              </a:spcBef>
              <a:buClr>
                <a:srgbClr val="873624"/>
              </a:buClr>
              <a:buFont typeface="Wingdings" pitchFamily="2" charset="2"/>
              <a:buChar char=""/>
            </a:pPr>
            <a:r>
              <a:rPr lang="en-US" sz="2400" dirty="0" smtClean="0">
                <a:solidFill>
                  <a:prstClr val="black">
                    <a:lumMod val="85000"/>
                    <a:lumOff val="15000"/>
                  </a:prstClr>
                </a:solidFill>
              </a:rPr>
              <a:t>Granted respect by the Amish</a:t>
            </a:r>
          </a:p>
          <a:p>
            <a:pPr marL="365760" lvl="0" indent="-365760">
              <a:spcBef>
                <a:spcPct val="20000"/>
              </a:spcBef>
              <a:buClr>
                <a:srgbClr val="873624"/>
              </a:buClr>
              <a:buFont typeface="Wingdings" pitchFamily="2" charset="2"/>
              <a:buChar char=""/>
            </a:pPr>
            <a:r>
              <a:rPr lang="en-US" sz="2400" dirty="0" smtClean="0">
                <a:solidFill>
                  <a:prstClr val="black">
                    <a:lumMod val="85000"/>
                    <a:lumOff val="15000"/>
                  </a:prstClr>
                </a:solidFill>
              </a:rPr>
              <a:t>Live independently as possible</a:t>
            </a:r>
          </a:p>
          <a:p>
            <a:pPr marL="365760" lvl="0" indent="-365760">
              <a:spcBef>
                <a:spcPct val="20000"/>
              </a:spcBef>
              <a:buClr>
                <a:srgbClr val="873624"/>
              </a:buClr>
              <a:buFont typeface="Wingdings" pitchFamily="2" charset="2"/>
              <a:buChar char=""/>
            </a:pPr>
            <a:r>
              <a:rPr lang="en-US" sz="2400" i="1" dirty="0" err="1" smtClean="0">
                <a:solidFill>
                  <a:prstClr val="black">
                    <a:lumMod val="85000"/>
                    <a:lumOff val="15000"/>
                  </a:prstClr>
                </a:solidFill>
              </a:rPr>
              <a:t>Grossdawdy</a:t>
            </a:r>
            <a:r>
              <a:rPr lang="en-US" sz="2400" dirty="0" smtClean="0">
                <a:solidFill>
                  <a:prstClr val="black">
                    <a:lumMod val="85000"/>
                    <a:lumOff val="15000"/>
                  </a:prstClr>
                </a:solidFill>
              </a:rPr>
              <a:t> house</a:t>
            </a:r>
          </a:p>
          <a:p>
            <a:pPr marL="365760" lvl="0" indent="-365760">
              <a:spcBef>
                <a:spcPct val="20000"/>
              </a:spcBef>
              <a:buClr>
                <a:srgbClr val="873624"/>
              </a:buClr>
              <a:buFont typeface="Wingdings" pitchFamily="2" charset="2"/>
              <a:buChar char=""/>
            </a:pPr>
            <a:r>
              <a:rPr lang="en-US" sz="2400" dirty="0" smtClean="0">
                <a:solidFill>
                  <a:prstClr val="black">
                    <a:lumMod val="85000"/>
                    <a:lumOff val="15000"/>
                  </a:prstClr>
                </a:solidFill>
              </a:rPr>
              <a:t>Eventually, their children will take care of them</a:t>
            </a:r>
            <a:endParaRPr lang="en-US" sz="2400" dirty="0">
              <a:solidFill>
                <a:prstClr val="black">
                  <a:lumMod val="85000"/>
                  <a:lumOff val="15000"/>
                </a:prstClr>
              </a:solidFill>
            </a:endParaRPr>
          </a:p>
        </p:txBody>
      </p:sp>
      <p:sp>
        <p:nvSpPr>
          <p:cNvPr id="7" name="AutoShape 2" descr="https://encrypted-tbn3.google.com/images?q=tbn:ANd9GcRf-CyGkpcG6-3w_ess7dCNr6CBZbOLgEM1XJtzh_Jj0TtDXg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052" name="Picture 4" descr="http://www.todayifoundout.com/wp-content/uploads/2011/01/Beard-AMISH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4000500"/>
            <a:ext cx="28575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55204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28800" y="609600"/>
            <a:ext cx="5453737" cy="923330"/>
          </a:xfrm>
          <a:prstGeom prst="rect">
            <a:avLst/>
          </a:prstGeom>
        </p:spPr>
        <p:txBody>
          <a:bodyPr wrap="none">
            <a:spAutoFit/>
          </a:bodyPr>
          <a:lstStyle/>
          <a:p>
            <a:r>
              <a:rPr lang="en-US" sz="5400" dirty="0" smtClean="0">
                <a:solidFill>
                  <a:srgbClr val="895D1D"/>
                </a:solidFill>
                <a:ea typeface="+mj-ea"/>
                <a:cs typeface="+mj-cs"/>
              </a:rPr>
              <a:t>Death and Dying</a:t>
            </a:r>
            <a:endParaRPr lang="en-US" dirty="0"/>
          </a:p>
        </p:txBody>
      </p:sp>
      <p:sp>
        <p:nvSpPr>
          <p:cNvPr id="5" name="Rectangle 4"/>
          <p:cNvSpPr/>
          <p:nvPr/>
        </p:nvSpPr>
        <p:spPr>
          <a:xfrm>
            <a:off x="1164768" y="2286000"/>
            <a:ext cx="6781800" cy="4081117"/>
          </a:xfrm>
          <a:prstGeom prst="rect">
            <a:avLst/>
          </a:prstGeom>
        </p:spPr>
        <p:txBody>
          <a:bodyPr wrap="square">
            <a:spAutoFit/>
          </a:bodyPr>
          <a:lstStyle/>
          <a:p>
            <a:pPr marL="365760" lvl="0" indent="-365760">
              <a:spcBef>
                <a:spcPct val="20000"/>
              </a:spcBef>
              <a:buClr>
                <a:srgbClr val="873624"/>
              </a:buClr>
              <a:buFont typeface="Wingdings" pitchFamily="2" charset="2"/>
              <a:buChar char=""/>
            </a:pPr>
            <a:r>
              <a:rPr lang="en-US" sz="2400" dirty="0" smtClean="0">
                <a:solidFill>
                  <a:prstClr val="black">
                    <a:lumMod val="85000"/>
                    <a:lumOff val="15000"/>
                  </a:prstClr>
                </a:solidFill>
              </a:rPr>
              <a:t>Have well established rituals associated with death</a:t>
            </a:r>
          </a:p>
          <a:p>
            <a:pPr marL="365760" lvl="0" indent="-365760">
              <a:spcBef>
                <a:spcPct val="20000"/>
              </a:spcBef>
              <a:buClr>
                <a:srgbClr val="873624"/>
              </a:buClr>
              <a:buFont typeface="Wingdings" pitchFamily="2" charset="2"/>
              <a:buChar char=""/>
            </a:pPr>
            <a:r>
              <a:rPr lang="en-US" sz="2400" dirty="0" smtClean="0">
                <a:solidFill>
                  <a:prstClr val="black">
                    <a:lumMod val="85000"/>
                    <a:lumOff val="15000"/>
                  </a:prstClr>
                </a:solidFill>
              </a:rPr>
              <a:t>Appears to associated with less stress than most societies</a:t>
            </a:r>
          </a:p>
          <a:p>
            <a:pPr marL="365760" lvl="0" indent="-365760">
              <a:spcBef>
                <a:spcPct val="20000"/>
              </a:spcBef>
              <a:buClr>
                <a:srgbClr val="873624"/>
              </a:buClr>
              <a:buFont typeface="Wingdings" pitchFamily="2" charset="2"/>
              <a:buChar char=""/>
            </a:pPr>
            <a:r>
              <a:rPr lang="en-US" sz="2400" dirty="0" smtClean="0">
                <a:solidFill>
                  <a:prstClr val="black">
                    <a:lumMod val="85000"/>
                    <a:lumOff val="15000"/>
                  </a:prstClr>
                </a:solidFill>
              </a:rPr>
              <a:t>Life should not be prolonged</a:t>
            </a:r>
          </a:p>
          <a:p>
            <a:pPr marL="365760" lvl="0" indent="-365760">
              <a:spcBef>
                <a:spcPct val="20000"/>
              </a:spcBef>
              <a:buClr>
                <a:srgbClr val="873624"/>
              </a:buClr>
              <a:buFont typeface="Wingdings" pitchFamily="2" charset="2"/>
              <a:buChar char=""/>
            </a:pPr>
            <a:r>
              <a:rPr lang="en-US" sz="2400" dirty="0" smtClean="0">
                <a:solidFill>
                  <a:prstClr val="black">
                    <a:lumMod val="85000"/>
                    <a:lumOff val="15000"/>
                  </a:prstClr>
                </a:solidFill>
              </a:rPr>
              <a:t>Should die at home</a:t>
            </a:r>
          </a:p>
          <a:p>
            <a:pPr marL="365760" lvl="0" indent="-365760">
              <a:spcBef>
                <a:spcPct val="20000"/>
              </a:spcBef>
              <a:buClr>
                <a:srgbClr val="873624"/>
              </a:buClr>
              <a:buFont typeface="Wingdings" pitchFamily="2" charset="2"/>
              <a:buChar char=""/>
            </a:pPr>
            <a:r>
              <a:rPr lang="en-US" sz="2400" dirty="0" smtClean="0">
                <a:solidFill>
                  <a:prstClr val="black">
                    <a:lumMod val="85000"/>
                    <a:lumOff val="15000"/>
                  </a:prstClr>
                </a:solidFill>
              </a:rPr>
              <a:t>Once death has occurred, family members are relieved of their usual tasks and obligations and neighbors prepare their home and do their chores</a:t>
            </a:r>
            <a:endParaRPr lang="en-US" sz="2400" dirty="0">
              <a:solidFill>
                <a:prstClr val="black">
                  <a:lumMod val="85000"/>
                  <a:lumOff val="15000"/>
                </a:prstClr>
              </a:solidFill>
            </a:endParaRPr>
          </a:p>
        </p:txBody>
      </p:sp>
    </p:spTree>
    <p:extLst>
      <p:ext uri="{BB962C8B-B14F-4D97-AF65-F5344CB8AC3E}">
        <p14:creationId xmlns:p14="http://schemas.microsoft.com/office/powerpoint/2010/main" val="6636518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Health risk are quite significant</a:t>
            </a:r>
          </a:p>
          <a:p>
            <a:r>
              <a:rPr lang="en-US" dirty="0" smtClean="0"/>
              <a:t>Amish do not practice birth control</a:t>
            </a:r>
          </a:p>
          <a:p>
            <a:r>
              <a:rPr lang="en-US" dirty="0" smtClean="0"/>
              <a:t>Most marry young</a:t>
            </a:r>
          </a:p>
          <a:p>
            <a:r>
              <a:rPr lang="en-US" dirty="0" smtClean="0"/>
              <a:t>Large families are encouraged</a:t>
            </a:r>
          </a:p>
          <a:p>
            <a:r>
              <a:rPr lang="en-US" dirty="0" smtClean="0"/>
              <a:t>Increased risk for difficult pregnancies </a:t>
            </a:r>
          </a:p>
          <a:p>
            <a:r>
              <a:rPr lang="en-US" dirty="0" smtClean="0"/>
              <a:t>Complications due to pregnancies with late age</a:t>
            </a:r>
          </a:p>
          <a:p>
            <a:endParaRPr lang="en-US" dirty="0"/>
          </a:p>
        </p:txBody>
      </p:sp>
      <p:sp>
        <p:nvSpPr>
          <p:cNvPr id="3" name="Title 2"/>
          <p:cNvSpPr>
            <a:spLocks noGrp="1"/>
          </p:cNvSpPr>
          <p:nvPr>
            <p:ph type="title"/>
          </p:nvPr>
        </p:nvSpPr>
        <p:spPr/>
        <p:txBody>
          <a:bodyPr/>
          <a:lstStyle/>
          <a:p>
            <a:r>
              <a:rPr lang="en-US" dirty="0" smtClean="0"/>
              <a:t>Health Risks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533400"/>
            <a:ext cx="8153400" cy="1631216"/>
          </a:xfrm>
          <a:prstGeom prst="rect">
            <a:avLst/>
          </a:prstGeom>
        </p:spPr>
        <p:txBody>
          <a:bodyPr wrap="square">
            <a:spAutoFit/>
          </a:bodyPr>
          <a:lstStyle/>
          <a:p>
            <a:r>
              <a:rPr lang="en-US" sz="2000" dirty="0"/>
              <a:t>Health care practices vary considerably across Amish communities and from family to family. Many Amish use modern medical services, but others turn to alternate forms of treatment. They cite no biblical injunctions against modern health care or the latest medicines, but they do believe that God is the ultimate healer.</a:t>
            </a:r>
            <a:endParaRPr lang="en-US" sz="2000" dirty="0"/>
          </a:p>
        </p:txBody>
      </p:sp>
      <p:pic>
        <p:nvPicPr>
          <p:cNvPr id="1026" name="Picture 2" descr="http://paulandrewanderson.webs.com/img/amishgirl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95073" y="2286000"/>
            <a:ext cx="476250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52300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Incest is a major problem</a:t>
            </a:r>
          </a:p>
          <a:p>
            <a:r>
              <a:rPr lang="en-US" dirty="0" smtClean="0"/>
              <a:t>Amish tend to marry within their community</a:t>
            </a:r>
          </a:p>
          <a:p>
            <a:r>
              <a:rPr lang="en-US" dirty="0" smtClean="0"/>
              <a:t>Intermarry only with other Amish</a:t>
            </a:r>
          </a:p>
          <a:p>
            <a:r>
              <a:rPr lang="en-US" dirty="0" smtClean="0"/>
              <a:t>Not allowed to marry first cousins but can marry second and third cousins</a:t>
            </a:r>
          </a:p>
          <a:p>
            <a:r>
              <a:rPr lang="en-US" dirty="0" smtClean="0"/>
              <a:t>Most are related in some way </a:t>
            </a:r>
          </a:p>
          <a:p>
            <a:r>
              <a:rPr lang="en-US" dirty="0" smtClean="0"/>
              <a:t>Increased risk for genetic diseases</a:t>
            </a:r>
          </a:p>
          <a:p>
            <a:r>
              <a:rPr lang="en-US" dirty="0" smtClean="0"/>
              <a:t>Prevalence of recessive genetic disorders</a:t>
            </a:r>
          </a:p>
          <a:p>
            <a:pPr lvl="1"/>
            <a:r>
              <a:rPr lang="en-US" dirty="0" smtClean="0"/>
              <a:t>Down syndrome and mental retardation </a:t>
            </a:r>
            <a:endParaRPr lang="en-US" dirty="0"/>
          </a:p>
        </p:txBody>
      </p:sp>
      <p:sp>
        <p:nvSpPr>
          <p:cNvPr id="3" name="Title 2"/>
          <p:cNvSpPr>
            <a:spLocks noGrp="1"/>
          </p:cNvSpPr>
          <p:nvPr>
            <p:ph type="title"/>
          </p:nvPr>
        </p:nvSpPr>
        <p:spPr/>
        <p:txBody>
          <a:bodyPr/>
          <a:lstStyle/>
          <a:p>
            <a:r>
              <a:rPr lang="en-US" dirty="0" smtClean="0"/>
              <a:t>Health Risks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Only educated to the 8</a:t>
            </a:r>
            <a:r>
              <a:rPr lang="en-US" baseline="30000" dirty="0" smtClean="0"/>
              <a:t>th</a:t>
            </a:r>
            <a:r>
              <a:rPr lang="en-US" dirty="0" smtClean="0"/>
              <a:t> grade </a:t>
            </a:r>
          </a:p>
          <a:p>
            <a:r>
              <a:rPr lang="en-US" dirty="0" smtClean="0"/>
              <a:t>Knowledge of medical practices is limited</a:t>
            </a:r>
          </a:p>
          <a:p>
            <a:r>
              <a:rPr lang="en-US" dirty="0" smtClean="0"/>
              <a:t>Isolated from mainstream American society</a:t>
            </a:r>
          </a:p>
          <a:p>
            <a:r>
              <a:rPr lang="en-US" dirty="0" smtClean="0"/>
              <a:t>Live in rural areas away from healthcare facilities</a:t>
            </a:r>
          </a:p>
          <a:p>
            <a:r>
              <a:rPr lang="en-US" dirty="0" smtClean="0"/>
              <a:t>Travel great distances for medical treatment</a:t>
            </a:r>
          </a:p>
          <a:p>
            <a:r>
              <a:rPr lang="en-US" dirty="0" smtClean="0"/>
              <a:t>Delay seeking medical care</a:t>
            </a:r>
          </a:p>
          <a:p>
            <a:r>
              <a:rPr lang="en-US" dirty="0" smtClean="0"/>
              <a:t>Increased risk for complications</a:t>
            </a:r>
            <a:r>
              <a:rPr lang="en-US" dirty="0"/>
              <a:t> </a:t>
            </a:r>
            <a:r>
              <a:rPr lang="en-US" dirty="0" smtClean="0"/>
              <a:t>secondary to initial problem</a:t>
            </a:r>
          </a:p>
        </p:txBody>
      </p:sp>
      <p:sp>
        <p:nvSpPr>
          <p:cNvPr id="3" name="Title 2"/>
          <p:cNvSpPr>
            <a:spLocks noGrp="1"/>
          </p:cNvSpPr>
          <p:nvPr>
            <p:ph type="title"/>
          </p:nvPr>
        </p:nvSpPr>
        <p:spPr/>
        <p:txBody>
          <a:bodyPr/>
          <a:lstStyle/>
          <a:p>
            <a:r>
              <a:rPr lang="en-US" dirty="0" smtClean="0"/>
              <a:t>Health Risks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Decreased use of prescription medication &amp; vaccines</a:t>
            </a:r>
          </a:p>
          <a:p>
            <a:r>
              <a:rPr lang="en-US" dirty="0" smtClean="0"/>
              <a:t>Believe in fate and prefer natural remedies</a:t>
            </a:r>
          </a:p>
          <a:p>
            <a:r>
              <a:rPr lang="en-US" dirty="0" smtClean="0"/>
              <a:t>Herbal medication is encouraged</a:t>
            </a:r>
          </a:p>
          <a:p>
            <a:r>
              <a:rPr lang="en-US" dirty="0" smtClean="0"/>
              <a:t>Higher pain threshold</a:t>
            </a:r>
          </a:p>
          <a:p>
            <a:r>
              <a:rPr lang="en-US" dirty="0" smtClean="0"/>
              <a:t>Faith healing provided by one who has inherited a power to heal.</a:t>
            </a:r>
          </a:p>
          <a:p>
            <a:r>
              <a:rPr lang="en-US" dirty="0" smtClean="0"/>
              <a:t>Participate in chiropractic or podiatric treatment</a:t>
            </a:r>
          </a:p>
          <a:p>
            <a:r>
              <a:rPr lang="en-US" dirty="0" smtClean="0"/>
              <a:t>Often do not have medical insurance and prefer to pay with medical bills with cash.</a:t>
            </a:r>
          </a:p>
        </p:txBody>
      </p:sp>
      <p:sp>
        <p:nvSpPr>
          <p:cNvPr id="3" name="Title 2"/>
          <p:cNvSpPr>
            <a:spLocks noGrp="1"/>
          </p:cNvSpPr>
          <p:nvPr>
            <p:ph type="title"/>
          </p:nvPr>
        </p:nvSpPr>
        <p:spPr/>
        <p:txBody>
          <a:bodyPr/>
          <a:lstStyle/>
          <a:p>
            <a:r>
              <a:rPr lang="en-US" dirty="0" smtClean="0"/>
              <a:t>Health Risks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Limited education</a:t>
            </a:r>
          </a:p>
          <a:p>
            <a:r>
              <a:rPr lang="en-US" dirty="0" smtClean="0"/>
              <a:t>Limited resources</a:t>
            </a:r>
          </a:p>
          <a:p>
            <a:r>
              <a:rPr lang="en-US" dirty="0" smtClean="0"/>
              <a:t>Utilize folk medicine practice</a:t>
            </a:r>
          </a:p>
          <a:p>
            <a:r>
              <a:rPr lang="en-US" dirty="0" smtClean="0"/>
              <a:t>Risk for genetic diseases</a:t>
            </a:r>
          </a:p>
          <a:p>
            <a:r>
              <a:rPr lang="en-US" dirty="0" smtClean="0"/>
              <a:t>Family values</a:t>
            </a:r>
          </a:p>
          <a:p>
            <a:r>
              <a:rPr lang="en-US" dirty="0" smtClean="0"/>
              <a:t>Gender of caregiver same as patient</a:t>
            </a:r>
          </a:p>
        </p:txBody>
      </p:sp>
      <p:sp>
        <p:nvSpPr>
          <p:cNvPr id="3" name="Title 2"/>
          <p:cNvSpPr>
            <a:spLocks noGrp="1"/>
          </p:cNvSpPr>
          <p:nvPr>
            <p:ph type="title"/>
          </p:nvPr>
        </p:nvSpPr>
        <p:spPr/>
        <p:txBody>
          <a:bodyPr/>
          <a:lstStyle/>
          <a:p>
            <a:r>
              <a:rPr lang="en-US" sz="4000" dirty="0" smtClean="0"/>
              <a:t>Top facts healthcare providers should know about the Amish</a:t>
            </a:r>
            <a:endParaRPr lang="en-US" sz="4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http://roccosrevolution.files.wordpress.com/2011/01/amish2.jpg"/>
          <p:cNvPicPr>
            <a:picLocks noChangeAspect="1" noChangeArrowheads="1"/>
          </p:cNvPicPr>
          <p:nvPr/>
        </p:nvPicPr>
        <p:blipFill>
          <a:blip r:embed="rId3">
            <a:extLst>
              <a:ext uri="{BEBA8EAE-BF5A-486C-A8C5-ECC9F3942E4B}">
                <a14:imgProps xmlns:a14="http://schemas.microsoft.com/office/drawing/2010/main">
                  <a14:imgLayer r:embed="rId4">
                    <a14:imgEffect>
                      <a14:artisticCrisscrossEtching/>
                    </a14:imgEffect>
                  </a14:imgLayer>
                </a14:imgProps>
              </a:ext>
              <a:ext uri="{28A0092B-C50C-407E-A947-70E740481C1C}">
                <a14:useLocalDpi xmlns:a14="http://schemas.microsoft.com/office/drawing/2010/main" val="0"/>
              </a:ext>
            </a:extLst>
          </a:blip>
          <a:srcRect/>
          <a:stretch>
            <a:fillRect/>
          </a:stretch>
        </p:blipFill>
        <p:spPr bwMode="auto">
          <a:xfrm>
            <a:off x="1219200" y="1534181"/>
            <a:ext cx="6781800" cy="4823263"/>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1"/>
          <p:cNvSpPr>
            <a:spLocks noGrp="1"/>
          </p:cNvSpPr>
          <p:nvPr>
            <p:ph idx="1"/>
          </p:nvPr>
        </p:nvSpPr>
        <p:spPr/>
        <p:txBody>
          <a:bodyPr/>
          <a:lstStyle/>
          <a:p>
            <a:r>
              <a:rPr lang="en-US" dirty="0" smtClean="0"/>
              <a:t>Etown.edu. (2012). </a:t>
            </a:r>
            <a:r>
              <a:rPr lang="en-US" i="1" dirty="0" smtClean="0"/>
              <a:t>Amish Studies.</a:t>
            </a:r>
            <a:r>
              <a:rPr lang="en-US" dirty="0" smtClean="0"/>
              <a:t> </a:t>
            </a:r>
            <a:r>
              <a:rPr lang="en-US" dirty="0"/>
              <a:t>Retrieved from </a:t>
            </a:r>
            <a:r>
              <a:rPr lang="en-US" dirty="0">
                <a:hlinkClick r:id="rId5"/>
              </a:rPr>
              <a:t>http://www2.etown.edu/amishstudies</a:t>
            </a:r>
            <a:r>
              <a:rPr lang="en-US" dirty="0" smtClean="0">
                <a:hlinkClick r:id="rId5"/>
              </a:rPr>
              <a:t>/</a:t>
            </a:r>
            <a:endParaRPr lang="en-US" dirty="0" smtClean="0"/>
          </a:p>
          <a:p>
            <a:r>
              <a:rPr lang="en-US" dirty="0" smtClean="0"/>
              <a:t>Unknown. (2010). </a:t>
            </a:r>
            <a:r>
              <a:rPr lang="en-US" i="1" dirty="0" smtClean="0"/>
              <a:t>The American Amish</a:t>
            </a:r>
            <a:r>
              <a:rPr lang="en-US" dirty="0" smtClean="0"/>
              <a:t>. Retrieved from http://nursing322sp10.wordpress.com/the-american-amish/ </a:t>
            </a:r>
            <a:endParaRPr lang="en-US" dirty="0" smtClean="0"/>
          </a:p>
          <a:p>
            <a:r>
              <a:rPr lang="en-US" dirty="0" err="1"/>
              <a:t>Greksa</a:t>
            </a:r>
            <a:r>
              <a:rPr lang="en-US" dirty="0"/>
              <a:t>, L., &amp; </a:t>
            </a:r>
            <a:r>
              <a:rPr lang="en-US" dirty="0" err="1"/>
              <a:t>Korbin</a:t>
            </a:r>
            <a:r>
              <a:rPr lang="en-US" dirty="0"/>
              <a:t>, J. (</a:t>
            </a:r>
            <a:r>
              <a:rPr lang="en-US" dirty="0" err="1"/>
              <a:t>n.d.</a:t>
            </a:r>
            <a:r>
              <a:rPr lang="en-US" dirty="0"/>
              <a:t>). </a:t>
            </a:r>
            <a:r>
              <a:rPr lang="en-US" i="1" dirty="0"/>
              <a:t>Amish</a:t>
            </a:r>
            <a:r>
              <a:rPr lang="en-US" dirty="0"/>
              <a:t>. Retrieved from http://www.case.edu/artsci/anth/documents/Amish.pdf</a:t>
            </a:r>
            <a:endParaRPr lang="en-US" i="1" dirty="0" smtClean="0"/>
          </a:p>
        </p:txBody>
      </p:sp>
      <p:sp>
        <p:nvSpPr>
          <p:cNvPr id="3" name="Title 2"/>
          <p:cNvSpPr>
            <a:spLocks noGrp="1"/>
          </p:cNvSpPr>
          <p:nvPr>
            <p:ph type="title"/>
          </p:nvPr>
        </p:nvSpPr>
        <p:spPr/>
        <p:txBody>
          <a:bodyPr/>
          <a:lstStyle/>
          <a:p>
            <a:r>
              <a:rPr lang="en-US" dirty="0" smtClean="0"/>
              <a:t>References</a:t>
            </a:r>
            <a:endParaRPr lang="en-US" dirty="0"/>
          </a:p>
        </p:txBody>
      </p:sp>
    </p:spTree>
    <p:extLst>
      <p:ext uri="{BB962C8B-B14F-4D97-AF65-F5344CB8AC3E}">
        <p14:creationId xmlns:p14="http://schemas.microsoft.com/office/powerpoint/2010/main" val="1431017447"/>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Are a Christian Church that trace its roots back to the Protestant Reformation in sixteenth century Europe</a:t>
            </a:r>
          </a:p>
          <a:p>
            <a:r>
              <a:rPr lang="en-US" dirty="0" smtClean="0"/>
              <a:t>Accept basic Christian beliefs but also have special interpretations that have been emerged throughout their history</a:t>
            </a:r>
          </a:p>
          <a:p>
            <a:r>
              <a:rPr lang="en-US" dirty="0" smtClean="0"/>
              <a:t>Migrated from Europe to North America in the 18</a:t>
            </a:r>
            <a:r>
              <a:rPr lang="en-US" baseline="30000" dirty="0" smtClean="0"/>
              <a:t>th</a:t>
            </a:r>
            <a:r>
              <a:rPr lang="en-US" dirty="0" smtClean="0"/>
              <a:t> and 19</a:t>
            </a:r>
            <a:r>
              <a:rPr lang="en-US" baseline="30000" dirty="0" smtClean="0"/>
              <a:t>th</a:t>
            </a:r>
            <a:r>
              <a:rPr lang="en-US" dirty="0" smtClean="0"/>
              <a:t> centuries</a:t>
            </a:r>
          </a:p>
          <a:p>
            <a:endParaRPr lang="en-US" dirty="0"/>
          </a:p>
          <a:p>
            <a:endParaRPr lang="en-US" dirty="0" smtClean="0"/>
          </a:p>
          <a:p>
            <a:endParaRPr lang="en-US" dirty="0"/>
          </a:p>
          <a:p>
            <a:endParaRPr lang="en-US" dirty="0" smtClean="0"/>
          </a:p>
          <a:p>
            <a:endParaRPr lang="en-US" dirty="0" smtClean="0"/>
          </a:p>
          <a:p>
            <a:endParaRPr lang="en-US" dirty="0" smtClean="0"/>
          </a:p>
          <a:p>
            <a:endParaRPr lang="en-US" dirty="0"/>
          </a:p>
        </p:txBody>
      </p:sp>
      <p:sp>
        <p:nvSpPr>
          <p:cNvPr id="3" name="Title 2"/>
          <p:cNvSpPr>
            <a:spLocks noGrp="1"/>
          </p:cNvSpPr>
          <p:nvPr>
            <p:ph type="title"/>
          </p:nvPr>
        </p:nvSpPr>
        <p:spPr/>
        <p:txBody>
          <a:bodyPr/>
          <a:lstStyle/>
          <a:p>
            <a:r>
              <a:rPr lang="en-US" dirty="0" smtClean="0"/>
              <a:t>The Amish (Roots)</a:t>
            </a:r>
            <a:endParaRPr lang="en-US" dirty="0"/>
          </a:p>
        </p:txBody>
      </p:sp>
      <p:pic>
        <p:nvPicPr>
          <p:cNvPr id="5122" name="Picture 2" descr="http://www.mapministry.org/upload/images/I_Am_New/Amish_and_the_cross.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19800" y="4796947"/>
            <a:ext cx="2095500" cy="18515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0633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beliefs the Amish have are currently shaped by their interpretation of the bible as well as several written sources </a:t>
            </a:r>
          </a:p>
          <a:p>
            <a:r>
              <a:rPr lang="en-US" dirty="0" smtClean="0"/>
              <a:t>In addition to Luther’s </a:t>
            </a:r>
            <a:r>
              <a:rPr lang="en-US" dirty="0"/>
              <a:t>German bible, the  Martyrs Mirror, the </a:t>
            </a:r>
            <a:r>
              <a:rPr lang="en-US" dirty="0" err="1"/>
              <a:t>Ausbund</a:t>
            </a:r>
            <a:r>
              <a:rPr lang="en-US" dirty="0"/>
              <a:t>, and the Dordrecht Confession of Faith are key sources for their </a:t>
            </a:r>
            <a:r>
              <a:rPr lang="en-US" dirty="0" smtClean="0"/>
              <a:t>beliefs</a:t>
            </a:r>
          </a:p>
          <a:p>
            <a:r>
              <a:rPr lang="en-US" dirty="0" smtClean="0"/>
              <a:t>The Amish are more concerned with practicing their faith than teaching formal theological doctrines</a:t>
            </a:r>
          </a:p>
          <a:p>
            <a:pPr marL="0" indent="0">
              <a:buNone/>
            </a:pPr>
            <a:endParaRPr lang="en-US" dirty="0"/>
          </a:p>
        </p:txBody>
      </p:sp>
      <p:sp>
        <p:nvSpPr>
          <p:cNvPr id="3" name="Title 2"/>
          <p:cNvSpPr>
            <a:spLocks noGrp="1"/>
          </p:cNvSpPr>
          <p:nvPr>
            <p:ph type="title"/>
          </p:nvPr>
        </p:nvSpPr>
        <p:spPr/>
        <p:txBody>
          <a:bodyPr/>
          <a:lstStyle/>
          <a:p>
            <a:r>
              <a:rPr lang="en-US" dirty="0" smtClean="0"/>
              <a:t>Beliefs</a:t>
            </a:r>
            <a:endParaRPr lang="en-US" dirty="0"/>
          </a:p>
        </p:txBody>
      </p:sp>
    </p:spTree>
    <p:extLst>
      <p:ext uri="{BB962C8B-B14F-4D97-AF65-F5344CB8AC3E}">
        <p14:creationId xmlns:p14="http://schemas.microsoft.com/office/powerpoint/2010/main" val="92650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Seek to follow the teaching of Jesus in daily life by loving their enemies and forgiving insults</a:t>
            </a:r>
          </a:p>
          <a:p>
            <a:r>
              <a:rPr lang="en-US" dirty="0" smtClean="0"/>
              <a:t>Have been shaped by a martyr tradition: many of their forefathers were persecuted for their religion</a:t>
            </a:r>
          </a:p>
          <a:p>
            <a:r>
              <a:rPr lang="en-US" dirty="0" smtClean="0"/>
              <a:t>The 1,100 page </a:t>
            </a:r>
            <a:r>
              <a:rPr lang="en-US" i="1" dirty="0" smtClean="0"/>
              <a:t>Martyrs Mirror</a:t>
            </a:r>
            <a:r>
              <a:rPr lang="en-US" dirty="0" smtClean="0"/>
              <a:t> records the religious persecution and martyr stories continue to influence the Amish today</a:t>
            </a:r>
          </a:p>
          <a:p>
            <a:endParaRPr lang="en-US" dirty="0"/>
          </a:p>
        </p:txBody>
      </p:sp>
      <p:sp>
        <p:nvSpPr>
          <p:cNvPr id="3" name="Title 2"/>
          <p:cNvSpPr>
            <a:spLocks noGrp="1"/>
          </p:cNvSpPr>
          <p:nvPr>
            <p:ph type="title"/>
          </p:nvPr>
        </p:nvSpPr>
        <p:spPr/>
        <p:txBody>
          <a:bodyPr/>
          <a:lstStyle/>
          <a:p>
            <a:r>
              <a:rPr lang="en-US" dirty="0" smtClean="0"/>
              <a:t>Beliefs cont’d</a:t>
            </a:r>
            <a:endParaRPr lang="en-US" dirty="0"/>
          </a:p>
        </p:txBody>
      </p:sp>
    </p:spTree>
    <p:extLst>
      <p:ext uri="{BB962C8B-B14F-4D97-AF65-F5344CB8AC3E}">
        <p14:creationId xmlns:p14="http://schemas.microsoft.com/office/powerpoint/2010/main" val="1448048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Amish emphasize the teaching of mutual aid, urging church members to help each other in times of need</a:t>
            </a:r>
          </a:p>
          <a:p>
            <a:r>
              <a:rPr lang="en-US" dirty="0" smtClean="0"/>
              <a:t>Thus, they do not participate in </a:t>
            </a:r>
            <a:r>
              <a:rPr lang="en-US" dirty="0"/>
              <a:t>S</a:t>
            </a:r>
            <a:r>
              <a:rPr lang="en-US" dirty="0" smtClean="0"/>
              <a:t>ocial Security and commercial insurance coverage</a:t>
            </a:r>
          </a:p>
          <a:p>
            <a:r>
              <a:rPr lang="en-US" dirty="0" smtClean="0"/>
              <a:t>They believe this to be undermining their faith in God and dependence on the church community</a:t>
            </a:r>
            <a:endParaRPr lang="en-US" dirty="0"/>
          </a:p>
        </p:txBody>
      </p:sp>
      <p:sp>
        <p:nvSpPr>
          <p:cNvPr id="3" name="Title 2"/>
          <p:cNvSpPr>
            <a:spLocks noGrp="1"/>
          </p:cNvSpPr>
          <p:nvPr>
            <p:ph type="title"/>
          </p:nvPr>
        </p:nvSpPr>
        <p:spPr/>
        <p:txBody>
          <a:bodyPr/>
          <a:lstStyle/>
          <a:p>
            <a:r>
              <a:rPr lang="en-US" dirty="0" smtClean="0"/>
              <a:t>Beliefs cont’d</a:t>
            </a:r>
            <a:endParaRPr lang="en-US" dirty="0"/>
          </a:p>
        </p:txBody>
      </p:sp>
    </p:spTree>
    <p:extLst>
      <p:ext uri="{BB962C8B-B14F-4D97-AF65-F5344CB8AC3E}">
        <p14:creationId xmlns:p14="http://schemas.microsoft.com/office/powerpoint/2010/main" val="2909498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core value of the Amish is </a:t>
            </a:r>
            <a:r>
              <a:rPr lang="en-US" dirty="0"/>
              <a:t>captured </a:t>
            </a:r>
            <a:r>
              <a:rPr lang="en-US" dirty="0" smtClean="0"/>
              <a:t>in </a:t>
            </a:r>
            <a:r>
              <a:rPr lang="en-US" dirty="0" err="1" smtClean="0"/>
              <a:t>oneword</a:t>
            </a:r>
            <a:r>
              <a:rPr lang="en-US" dirty="0"/>
              <a:t>: </a:t>
            </a:r>
            <a:r>
              <a:rPr lang="en-US" dirty="0" err="1"/>
              <a:t>Gelassenheit</a:t>
            </a:r>
            <a:r>
              <a:rPr lang="en-US" dirty="0"/>
              <a:t> (</a:t>
            </a:r>
            <a:r>
              <a:rPr lang="en-US" dirty="0" smtClean="0"/>
              <a:t>Gay-la-</a:t>
            </a:r>
            <a:r>
              <a:rPr lang="en-US" dirty="0" err="1" smtClean="0"/>
              <a:t>sen</a:t>
            </a:r>
            <a:r>
              <a:rPr lang="en-US" dirty="0" smtClean="0"/>
              <a:t>-</a:t>
            </a:r>
            <a:r>
              <a:rPr lang="en-US" dirty="0" err="1" smtClean="0"/>
              <a:t>hite</a:t>
            </a:r>
            <a:r>
              <a:rPr lang="en-US" dirty="0" smtClean="0"/>
              <a:t>)</a:t>
            </a:r>
          </a:p>
          <a:p>
            <a:r>
              <a:rPr lang="en-US" dirty="0" smtClean="0"/>
              <a:t>The Amish harbor pride: </a:t>
            </a:r>
            <a:r>
              <a:rPr lang="en-US" dirty="0" err="1" smtClean="0"/>
              <a:t>attidudes</a:t>
            </a:r>
            <a:r>
              <a:rPr lang="en-US" dirty="0" smtClean="0"/>
              <a:t> and actions that </a:t>
            </a:r>
            <a:r>
              <a:rPr lang="en-US" dirty="0" err="1" smtClean="0"/>
              <a:t>clamour</a:t>
            </a:r>
            <a:r>
              <a:rPr lang="en-US" dirty="0" smtClean="0"/>
              <a:t> for attention and recognition, and at the same time teach humility</a:t>
            </a:r>
          </a:p>
          <a:p>
            <a:r>
              <a:rPr lang="en-US" dirty="0" smtClean="0"/>
              <a:t>Humility and obedience are twin virtues in the Amish community</a:t>
            </a:r>
            <a:endParaRPr lang="en-US" dirty="0"/>
          </a:p>
        </p:txBody>
      </p:sp>
      <p:sp>
        <p:nvSpPr>
          <p:cNvPr id="3" name="Title 2"/>
          <p:cNvSpPr>
            <a:spLocks noGrp="1"/>
          </p:cNvSpPr>
          <p:nvPr>
            <p:ph type="title"/>
          </p:nvPr>
        </p:nvSpPr>
        <p:spPr/>
        <p:txBody>
          <a:bodyPr/>
          <a:lstStyle/>
          <a:p>
            <a:r>
              <a:rPr lang="en-US" dirty="0" smtClean="0"/>
              <a:t>Values</a:t>
            </a:r>
            <a:endParaRPr lang="en-US" dirty="0"/>
          </a:p>
        </p:txBody>
      </p:sp>
    </p:spTree>
    <p:extLst>
      <p:ext uri="{BB962C8B-B14F-4D97-AF65-F5344CB8AC3E}">
        <p14:creationId xmlns:p14="http://schemas.microsoft.com/office/powerpoint/2010/main" val="3729774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Welfare of the community ranks above an individual’s rights and choices</a:t>
            </a:r>
          </a:p>
          <a:p>
            <a:r>
              <a:rPr lang="en-US" dirty="0" smtClean="0"/>
              <a:t>Communal wisdom (accumulated over the decades) is more valued over the knowledge of one person</a:t>
            </a:r>
          </a:p>
          <a:p>
            <a:r>
              <a:rPr lang="en-US" dirty="0" smtClean="0"/>
              <a:t>Traditional beliefs are practices are esteemed over scientific findings</a:t>
            </a:r>
          </a:p>
          <a:p>
            <a:endParaRPr lang="en-US" dirty="0"/>
          </a:p>
        </p:txBody>
      </p:sp>
      <p:sp>
        <p:nvSpPr>
          <p:cNvPr id="3" name="Title 2"/>
          <p:cNvSpPr>
            <a:spLocks noGrp="1"/>
          </p:cNvSpPr>
          <p:nvPr>
            <p:ph type="title"/>
          </p:nvPr>
        </p:nvSpPr>
        <p:spPr/>
        <p:txBody>
          <a:bodyPr/>
          <a:lstStyle/>
          <a:p>
            <a:r>
              <a:rPr lang="en-US" dirty="0" smtClean="0"/>
              <a:t>Community &amp; Tradition</a:t>
            </a:r>
            <a:endParaRPr lang="en-US" dirty="0"/>
          </a:p>
        </p:txBody>
      </p:sp>
    </p:spTree>
    <p:extLst>
      <p:ext uri="{BB962C8B-B14F-4D97-AF65-F5344CB8AC3E}">
        <p14:creationId xmlns:p14="http://schemas.microsoft.com/office/powerpoint/2010/main" val="227010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Means “running around” in the Pennsylvania German Dialect</a:t>
            </a:r>
          </a:p>
          <a:p>
            <a:r>
              <a:rPr lang="en-US" dirty="0" smtClean="0"/>
              <a:t>Beginning at age 16, youth socialize with their friends on weekends</a:t>
            </a:r>
          </a:p>
          <a:p>
            <a:r>
              <a:rPr lang="en-US" dirty="0" smtClean="0"/>
              <a:t>Between age 16-mid-twenties, youth decide whether or not they will be baptized and join the church or leave the Amish community</a:t>
            </a:r>
          </a:p>
          <a:p>
            <a:r>
              <a:rPr lang="en-US" dirty="0" smtClean="0"/>
              <a:t>Over half of the Amish community is under the age of 18</a:t>
            </a:r>
            <a:endParaRPr lang="en-US" dirty="0"/>
          </a:p>
        </p:txBody>
      </p:sp>
      <p:sp>
        <p:nvSpPr>
          <p:cNvPr id="3" name="Title 2"/>
          <p:cNvSpPr>
            <a:spLocks noGrp="1"/>
          </p:cNvSpPr>
          <p:nvPr>
            <p:ph type="title"/>
          </p:nvPr>
        </p:nvSpPr>
        <p:spPr/>
        <p:txBody>
          <a:bodyPr/>
          <a:lstStyle/>
          <a:p>
            <a:r>
              <a:rPr lang="en-US" i="1" dirty="0" err="1" smtClean="0"/>
              <a:t>Rumspringa</a:t>
            </a:r>
            <a:endParaRPr lang="en-US" i="1" dirty="0"/>
          </a:p>
        </p:txBody>
      </p:sp>
    </p:spTree>
    <p:extLst>
      <p:ext uri="{BB962C8B-B14F-4D97-AF65-F5344CB8AC3E}">
        <p14:creationId xmlns:p14="http://schemas.microsoft.com/office/powerpoint/2010/main" val="399231950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326</TotalTime>
  <Words>1124</Words>
  <Application>Microsoft Office PowerPoint</Application>
  <PresentationFormat>On-screen Show (4:3)</PresentationFormat>
  <Paragraphs>156</Paragraphs>
  <Slides>24</Slides>
  <Notes>21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Hardcover</vt:lpstr>
      <vt:lpstr>The Amish</vt:lpstr>
      <vt:lpstr>PowerPoint Presentation</vt:lpstr>
      <vt:lpstr>The Amish (Roots)</vt:lpstr>
      <vt:lpstr>Beliefs</vt:lpstr>
      <vt:lpstr>Beliefs cont’d</vt:lpstr>
      <vt:lpstr>Beliefs cont’d</vt:lpstr>
      <vt:lpstr>Values</vt:lpstr>
      <vt:lpstr>Community &amp; Tradition</vt:lpstr>
      <vt:lpstr>Rumspringa</vt:lpstr>
      <vt:lpstr>Health Beliefs</vt:lpstr>
      <vt:lpstr>Insurance and Healthcare Access</vt:lpstr>
      <vt:lpstr>Preventative</vt:lpstr>
      <vt:lpstr>Pregnancy and Birth</vt:lpstr>
      <vt:lpstr>Childbirth</vt:lpstr>
      <vt:lpstr>Birth Facts</vt:lpstr>
      <vt:lpstr>Depression</vt:lpstr>
      <vt:lpstr>PowerPoint Presentation</vt:lpstr>
      <vt:lpstr>PowerPoint Presentation</vt:lpstr>
      <vt:lpstr>Health Risks</vt:lpstr>
      <vt:lpstr>Health Risks</vt:lpstr>
      <vt:lpstr>Health Risks</vt:lpstr>
      <vt:lpstr>Health Risks</vt:lpstr>
      <vt:lpstr>Top facts healthcare providers should know about the Amish</vt:lpstr>
      <vt:lpstr>References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Amish</dc:title>
  <dc:creator>Carolyn</dc:creator>
  <cp:lastModifiedBy>Jenna</cp:lastModifiedBy>
  <cp:revision>25</cp:revision>
  <dcterms:created xsi:type="dcterms:W3CDTF">2012-06-28T17:59:48Z</dcterms:created>
  <dcterms:modified xsi:type="dcterms:W3CDTF">2012-06-29T03:25:21Z</dcterms:modified>
</cp:coreProperties>
</file>