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8" r:id="rId1"/>
  </p:sldMasterIdLst>
  <p:notesMasterIdLst>
    <p:notesMasterId r:id="rId8"/>
  </p:notesMasterIdLst>
  <p:sldIdLst>
    <p:sldId id="273" r:id="rId2"/>
    <p:sldId id="256" r:id="rId3"/>
    <p:sldId id="257" r:id="rId4"/>
    <p:sldId id="258" r:id="rId5"/>
    <p:sldId id="270" r:id="rId6"/>
    <p:sldId id="272"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06" autoAdjust="0"/>
    <p:restoredTop sz="65472" autoAdjust="0"/>
  </p:normalViewPr>
  <p:slideViewPr>
    <p:cSldViewPr>
      <p:cViewPr varScale="1">
        <p:scale>
          <a:sx n="69" d="100"/>
          <a:sy n="69" d="100"/>
        </p:scale>
        <p:origin x="-1578" y="-102"/>
      </p:cViewPr>
      <p:guideLst>
        <p:guide orient="horz" pos="2160"/>
        <p:guide pos="2880"/>
      </p:guideLst>
    </p:cSldViewPr>
  </p:slideViewPr>
  <p:notesTextViewPr>
    <p:cViewPr>
      <p:scale>
        <a:sx n="100" d="100"/>
        <a:sy n="100" d="100"/>
      </p:scale>
      <p:origin x="24"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68A24D-BA5A-40A1-A33D-F194ACF35ABF}" type="datetimeFigureOut">
              <a:rPr lang="en-US" smtClean="0"/>
              <a:pPr/>
              <a:t>9/24/2011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D7020F-7790-4202-9080-C893B740F2C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the article entitled “Valuing Caring Behaviors within Simulated Emergent Nursing Situations” by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&amp; Keller (2008) discusses how simulation technology is critical, important and necessary for today’s nursing education.  As we know today the nursing profession has been profoundly affected by rapid changes in the world, and technology has become an essential part of human life and nursing care. The framework for creating a simulated environment is described by as briefing, encountering, and debriefing. The study shows</a:t>
            </a:r>
            <a:r>
              <a:rPr lang="en-US" sz="1200" kern="1200" baseline="0" dirty="0" smtClean="0">
                <a:solidFill>
                  <a:schemeClr val="tx1"/>
                </a:solidFill>
                <a:latin typeface="+mn-lt"/>
                <a:ea typeface="+mn-ea"/>
                <a:cs typeface="+mn-cs"/>
              </a:rPr>
              <a:t> the relevance</a:t>
            </a:r>
            <a:r>
              <a:rPr lang="en-US" sz="1200" kern="1200" dirty="0" smtClean="0">
                <a:solidFill>
                  <a:schemeClr val="tx1"/>
                </a:solidFill>
                <a:latin typeface="+mn-lt"/>
                <a:ea typeface="+mn-ea"/>
                <a:cs typeface="+mn-cs"/>
              </a:rPr>
              <a:t> and advantages of this innovative approach by</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helping future nurses be technology savvy, contribute to patient safety and improve proficiency during clinical practice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a:t>
            </a:r>
            <a:r>
              <a:rPr lang="en-US" baseline="0" dirty="0" err="1" smtClean="0"/>
              <a:t>Eggenberger</a:t>
            </a:r>
            <a:r>
              <a:rPr lang="en-US" baseline="0" dirty="0" smtClean="0"/>
              <a:t> et al., 2010, p. 24)</a:t>
            </a:r>
            <a:r>
              <a:rPr lang="en-US" sz="1200" kern="1200" dirty="0" smtClean="0">
                <a:solidFill>
                  <a:schemeClr val="tx1"/>
                </a:solidFill>
                <a:latin typeface="+mn-lt"/>
                <a:ea typeface="+mn-ea"/>
                <a:cs typeface="+mn-cs"/>
              </a:rPr>
              <a:t>. Nurses have to be ready to become lifelong learners, they must be taught to expect change and be prepared to adapt or retool their skills quickly to respond to healthcare demand (Chitty &amp; Black, 2007, p. 210).</a:t>
            </a:r>
          </a:p>
          <a:p>
            <a:pPr lvl="0"/>
            <a:endParaRPr lang="en-US" sz="1200" kern="1200" dirty="0" smtClean="0">
              <a:solidFill>
                <a:schemeClr val="tx1"/>
              </a:solidFill>
              <a:latin typeface="+mn-lt"/>
              <a:ea typeface="+mn-ea"/>
              <a:cs typeface="+mn-cs"/>
            </a:endParaRPr>
          </a:p>
          <a:p>
            <a:pPr lvl="0"/>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rigor to strive for excellence in research involves discipline, adherence to detail and strict accuracy (Burns &amp; Grove, 2009, p. 45).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&amp; Keller used a lot of secondary sources to balance the understanding of valuing caring behaviors within simulating emergent nursing situations. One of them was Todd, </a:t>
            </a:r>
            <a:r>
              <a:rPr lang="en-US" sz="1200" kern="1200" dirty="0" err="1" smtClean="0">
                <a:solidFill>
                  <a:schemeClr val="tx1"/>
                </a:solidFill>
                <a:latin typeface="+mn-lt"/>
                <a:ea typeface="+mn-ea"/>
                <a:cs typeface="+mn-cs"/>
              </a:rPr>
              <a:t>Manz</a:t>
            </a:r>
            <a:r>
              <a:rPr lang="en-US" sz="1200" kern="1200" dirty="0" smtClean="0">
                <a:solidFill>
                  <a:schemeClr val="tx1"/>
                </a:solidFill>
                <a:latin typeface="+mn-lt"/>
                <a:ea typeface="+mn-ea"/>
                <a:cs typeface="+mn-cs"/>
              </a:rPr>
              <a:t>, Hawkins, Parsons, and </a:t>
            </a:r>
            <a:r>
              <a:rPr lang="en-US" sz="1200" kern="1200" dirty="0" err="1" smtClean="0">
                <a:solidFill>
                  <a:schemeClr val="tx1"/>
                </a:solidFill>
                <a:latin typeface="+mn-lt"/>
                <a:ea typeface="+mn-ea"/>
                <a:cs typeface="+mn-cs"/>
              </a:rPr>
              <a:t>Hercinger</a:t>
            </a:r>
            <a:r>
              <a:rPr lang="en-US" sz="1200" kern="1200" dirty="0" smtClean="0">
                <a:solidFill>
                  <a:schemeClr val="tx1"/>
                </a:solidFill>
                <a:latin typeface="+mn-lt"/>
                <a:ea typeface="+mn-ea"/>
                <a:cs typeface="+mn-cs"/>
              </a:rPr>
              <a:t> (2008) who explained that studies done to address simulation are very few, and during the studies there were no evidence to show that the study was specifically directed at evaluation of care during simulated experiences with nursing students. The article was relevant because it allows discussion for change and improvement in patient care and outcome. Todd, </a:t>
            </a:r>
            <a:r>
              <a:rPr lang="en-US" sz="1200" kern="1200" dirty="0" err="1" smtClean="0">
                <a:solidFill>
                  <a:schemeClr val="tx1"/>
                </a:solidFill>
                <a:latin typeface="+mn-lt"/>
                <a:ea typeface="+mn-ea"/>
                <a:cs typeface="+mn-cs"/>
              </a:rPr>
              <a:t>Manz</a:t>
            </a:r>
            <a:r>
              <a:rPr lang="en-US" sz="1200" kern="1200" dirty="0" smtClean="0">
                <a:solidFill>
                  <a:schemeClr val="tx1"/>
                </a:solidFill>
                <a:latin typeface="+mn-lt"/>
                <a:ea typeface="+mn-ea"/>
                <a:cs typeface="+mn-cs"/>
              </a:rPr>
              <a:t>, Hawkins, Parsons, and </a:t>
            </a:r>
            <a:r>
              <a:rPr lang="en-US" sz="1200" kern="1200" dirty="0" err="1" smtClean="0">
                <a:solidFill>
                  <a:schemeClr val="tx1"/>
                </a:solidFill>
                <a:latin typeface="+mn-lt"/>
                <a:ea typeface="+mn-ea"/>
                <a:cs typeface="+mn-cs"/>
              </a:rPr>
              <a:t>Hercinger</a:t>
            </a:r>
            <a:r>
              <a:rPr lang="en-US" sz="1200" kern="1200" dirty="0" smtClean="0">
                <a:solidFill>
                  <a:schemeClr val="tx1"/>
                </a:solidFill>
                <a:latin typeface="+mn-lt"/>
                <a:ea typeface="+mn-ea"/>
                <a:cs typeface="+mn-cs"/>
              </a:rPr>
              <a:t> (2008) also discussed how technology provides realistic experiences and environment for future nursing</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students. The article was relevant because it allows discussion for change and improvement in patient care and outcome. The critique about this new technology were the lack of proper interaction with a real person. Human interaction is very important in the nursing profession, reading cues,</a:t>
            </a:r>
            <a:r>
              <a:rPr lang="en-US" sz="1200" kern="1200" baseline="0" dirty="0" smtClean="0">
                <a:solidFill>
                  <a:schemeClr val="tx1"/>
                </a:solidFill>
                <a:latin typeface="+mn-lt"/>
                <a:ea typeface="+mn-ea"/>
                <a:cs typeface="+mn-cs"/>
              </a:rPr>
              <a:t> body language and showing empathy are areas that can never be ignored.</a:t>
            </a:r>
            <a:endParaRPr lang="en-US" sz="1200" kern="1200" dirty="0" smtClean="0">
              <a:solidFill>
                <a:schemeClr val="tx1"/>
              </a:solidFill>
              <a:latin typeface="+mn-lt"/>
              <a:ea typeface="+mn-ea"/>
              <a:cs typeface="+mn-cs"/>
            </a:endParaRPr>
          </a:p>
          <a:p>
            <a:pPr lvl="0"/>
            <a:endParaRPr lang="en-US" sz="1200" kern="1200" dirty="0" smtClean="0">
              <a:solidFill>
                <a:schemeClr val="tx1"/>
              </a:solidFill>
              <a:latin typeface="+mn-lt"/>
              <a:ea typeface="+mn-ea"/>
              <a:cs typeface="+mn-cs"/>
            </a:endParaRPr>
          </a:p>
          <a:p>
            <a:pPr lvl="0"/>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relevance of this article to nursing practice is the proper education on how to reduce anxiety and pain in adults and children who are not getting analgesia before </a:t>
            </a:r>
            <a:r>
              <a:rPr lang="en-US" sz="1200" kern="1200" dirty="0" err="1" smtClean="0">
                <a:solidFill>
                  <a:schemeClr val="tx1"/>
                </a:solidFill>
                <a:latin typeface="+mn-lt"/>
                <a:ea typeface="+mn-ea"/>
                <a:cs typeface="+mn-cs"/>
              </a:rPr>
              <a:t>venipuncture</a:t>
            </a:r>
            <a:r>
              <a:rPr lang="en-US" sz="1200" kern="1200" dirty="0" smtClean="0">
                <a:solidFill>
                  <a:schemeClr val="tx1"/>
                </a:solidFill>
                <a:latin typeface="+mn-lt"/>
                <a:ea typeface="+mn-ea"/>
                <a:cs typeface="+mn-cs"/>
              </a:rPr>
              <a:t>. Most medical hospitals have decided to ignore pain during IV insertion or </a:t>
            </a:r>
            <a:r>
              <a:rPr lang="en-US" sz="1200" kern="1200" dirty="0" err="1" smtClean="0">
                <a:solidFill>
                  <a:schemeClr val="tx1"/>
                </a:solidFill>
                <a:latin typeface="+mn-lt"/>
                <a:ea typeface="+mn-ea"/>
                <a:cs typeface="+mn-cs"/>
              </a:rPr>
              <a:t>venipuncutre</a:t>
            </a:r>
            <a:r>
              <a:rPr lang="en-US" sz="1200" kern="1200" dirty="0" smtClean="0">
                <a:solidFill>
                  <a:schemeClr val="tx1"/>
                </a:solidFill>
                <a:latin typeface="+mn-lt"/>
                <a:ea typeface="+mn-ea"/>
                <a:cs typeface="+mn-cs"/>
              </a:rPr>
              <a:t> because of lack of proper education, cost, misconceptions and convenience.  In an effort to improve patient’s pain management, nurses must be oriented and competent during care. Characteristics about pain should be asked like duration of pain, location of pain, quality of pain, intensity of pain, aggravating factors and physiologic indicators of pain. The article gives excuses about patients having “needle phobias,” There are other methods to relieve pain in patients who are scared of needles like humor, distraction techniques, breathing exercises, and music therapy which stimulate the release of endorphins (Chitty &amp; Black, 2007, p. 439). These relief measures help promote a collaborative relationship in which nurses show respect for patients pain. Pain is subjective and it’s up to a patient to voice his/her displeasure about any unpleasant sensation. Proper education needs to be taught to more nurses about reading cues, facial expression, irritability, and grimacing in patients. Nurses need to understand how pain might traumatize a child’s perception and response to pain in adulthood. At the same time a nurse can experience great difficulty or dilemma when the correct course of action is known but they are unable to implement a morally correct action because of hospital policies. Measures that help strengthen the nurse-patient relationship and promote pain relief are discussing pain with the patient, giving patient power to have input in his/her own care, and  giving patient opportunity to discuss their feeling about the pain. (Chitty &amp; Black, 2007, p. 450)</a:t>
            </a: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Mc </a:t>
            </a:r>
            <a:r>
              <a:rPr lang="en-US" sz="1200" kern="1200" dirty="0" err="1" smtClean="0">
                <a:solidFill>
                  <a:schemeClr val="tx1"/>
                </a:solidFill>
                <a:latin typeface="+mn-lt"/>
                <a:ea typeface="+mn-ea"/>
                <a:cs typeface="+mn-cs"/>
              </a:rPr>
              <a:t>Neils</a:t>
            </a:r>
            <a:r>
              <a:rPr lang="en-US" sz="1200" kern="1200" dirty="0" smtClean="0">
                <a:solidFill>
                  <a:schemeClr val="tx1"/>
                </a:solidFill>
                <a:latin typeface="+mn-lt"/>
                <a:ea typeface="+mn-ea"/>
                <a:cs typeface="+mn-cs"/>
              </a:rPr>
              <a:t> (1998) did a double blind study on 0.9% </a:t>
            </a:r>
            <a:r>
              <a:rPr lang="en-US" sz="1200" kern="1200" dirty="0" err="1" smtClean="0">
                <a:solidFill>
                  <a:schemeClr val="tx1"/>
                </a:solidFill>
                <a:latin typeface="+mn-lt"/>
                <a:ea typeface="+mn-ea"/>
                <a:cs typeface="+mn-cs"/>
              </a:rPr>
              <a:t>bacteriostatic</a:t>
            </a:r>
            <a:r>
              <a:rPr lang="en-US" sz="1200" kern="1200" dirty="0" smtClean="0">
                <a:solidFill>
                  <a:schemeClr val="tx1"/>
                </a:solidFill>
                <a:latin typeface="+mn-lt"/>
                <a:ea typeface="+mn-ea"/>
                <a:cs typeface="+mn-cs"/>
              </a:rPr>
              <a:t> sodium chloride with 1%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HCL on 40 adult patients who had two large-bore IV catheters placed with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and BNS. Pain was rated after the insertion and the findings showed no significant difference in perceived pain in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and BNS. The important part of his article was comparing which method will be suitable and less painful for the patient. I found the article outdated and very irrelevant to the study because it didn’t solve or give any common solution to the problem. The study doesn’t address the sex of the participants, which is important because the male and female body metabolize drug differently. Sometimes the author’s knowledge of the study could alter the research outcomes. This threatens the validity and accuracy of the study results (Burns &amp; Grove, 2009, p. 35).</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Patterson et al (2000) purpose was to compare pain on </a:t>
            </a:r>
            <a:r>
              <a:rPr lang="en-US" sz="1200" kern="1200" dirty="0" err="1" smtClean="0">
                <a:solidFill>
                  <a:schemeClr val="tx1"/>
                </a:solidFill>
                <a:latin typeface="+mn-lt"/>
                <a:ea typeface="+mn-ea"/>
                <a:cs typeface="+mn-cs"/>
              </a:rPr>
              <a:t>venipucture</a:t>
            </a:r>
            <a:r>
              <a:rPr lang="en-US" sz="1200" kern="1200" dirty="0" smtClean="0">
                <a:solidFill>
                  <a:schemeClr val="tx1"/>
                </a:solidFill>
                <a:latin typeface="+mn-lt"/>
                <a:ea typeface="+mn-ea"/>
                <a:cs typeface="+mn-cs"/>
              </a:rPr>
              <a:t>, cost, and convenience of four analgesics agents used for </a:t>
            </a:r>
            <a:r>
              <a:rPr lang="en-US" sz="1200" kern="1200" dirty="0" err="1" smtClean="0">
                <a:solidFill>
                  <a:schemeClr val="tx1"/>
                </a:solidFill>
                <a:latin typeface="+mn-lt"/>
                <a:ea typeface="+mn-ea"/>
                <a:cs typeface="+mn-cs"/>
              </a:rPr>
              <a:t>venipuncture</a:t>
            </a:r>
            <a:r>
              <a:rPr lang="en-US" sz="1200" kern="1200" dirty="0" smtClean="0">
                <a:solidFill>
                  <a:schemeClr val="tx1"/>
                </a:solidFill>
                <a:latin typeface="+mn-lt"/>
                <a:ea typeface="+mn-ea"/>
                <a:cs typeface="+mn-cs"/>
              </a:rPr>
              <a:t>. There was a significant difference in convenience and cost. The study concluded that BNS had all the proper qualities to be an ideal analgesic for </a:t>
            </a:r>
            <a:r>
              <a:rPr lang="en-US" sz="1200" kern="1200" dirty="0" err="1" smtClean="0">
                <a:solidFill>
                  <a:schemeClr val="tx1"/>
                </a:solidFill>
                <a:latin typeface="+mn-lt"/>
                <a:ea typeface="+mn-ea"/>
                <a:cs typeface="+mn-cs"/>
              </a:rPr>
              <a:t>venipuncture</a:t>
            </a:r>
            <a:r>
              <a:rPr lang="en-US" sz="1200" kern="1200" dirty="0" smtClean="0">
                <a:solidFill>
                  <a:schemeClr val="tx1"/>
                </a:solidFill>
                <a:latin typeface="+mn-lt"/>
                <a:ea typeface="+mn-ea"/>
                <a:cs typeface="+mn-cs"/>
              </a:rPr>
              <a:t>. BNS had low pain on application, it was convenient, and low side effects during use. They study found that BNS is the best alternative for </a:t>
            </a:r>
            <a:r>
              <a:rPr lang="en-US" sz="1200" kern="1200" dirty="0" err="1" smtClean="0">
                <a:solidFill>
                  <a:schemeClr val="tx1"/>
                </a:solidFill>
                <a:latin typeface="+mn-lt"/>
                <a:ea typeface="+mn-ea"/>
                <a:cs typeface="+mn-cs"/>
              </a:rPr>
              <a:t>venipuncture</a:t>
            </a:r>
            <a:r>
              <a:rPr lang="en-US" sz="1200" kern="1200" dirty="0" smtClean="0">
                <a:solidFill>
                  <a:schemeClr val="tx1"/>
                </a:solidFill>
                <a:latin typeface="+mn-lt"/>
                <a:ea typeface="+mn-ea"/>
                <a:cs typeface="+mn-cs"/>
              </a:rPr>
              <a:t>, and it contains preservative benzyl alcohol. The study was very descriptive in detailing the positive aspects about BNS. Patterson et al (2000) used a reliable measure, which is a technique measuring variables that always give the same result each time the situation was measured. It was conclusive from all the authors that BNS was the best and most beneficial to patients (Burns &amp; Grove, 2009, p. 21).</a:t>
            </a:r>
          </a:p>
          <a:p>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669ED4DA-CEDF-4215-B336-D630E1A8ACD7}" type="datetimeFigureOut">
              <a:rPr lang="en-US" smtClean="0"/>
              <a:pPr/>
              <a:t>9/24/2011</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ADBD5861-D218-4F5E-9149-ACACDE98321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69ED4DA-CEDF-4215-B336-D630E1A8ACD7}" type="datetimeFigureOut">
              <a:rPr lang="en-US" smtClean="0"/>
              <a:pPr/>
              <a:t>9/24/2011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BD5861-D218-4F5E-9149-ACACDE98321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69ED4DA-CEDF-4215-B336-D630E1A8ACD7}" type="datetimeFigureOut">
              <a:rPr lang="en-US" smtClean="0"/>
              <a:pPr/>
              <a:t>9/24/2011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BD5861-D218-4F5E-9149-ACACDE98321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669ED4DA-CEDF-4215-B336-D630E1A8ACD7}" type="datetimeFigureOut">
              <a:rPr lang="en-US" smtClean="0"/>
              <a:pPr/>
              <a:t>9/24/2011</a:t>
            </a:fld>
            <a:endParaRPr lang="en-US"/>
          </a:p>
        </p:txBody>
      </p:sp>
      <p:sp>
        <p:nvSpPr>
          <p:cNvPr id="9" name="Slide Number Placeholder 8"/>
          <p:cNvSpPr>
            <a:spLocks noGrp="1"/>
          </p:cNvSpPr>
          <p:nvPr>
            <p:ph type="sldNum" sz="quarter" idx="15"/>
          </p:nvPr>
        </p:nvSpPr>
        <p:spPr/>
        <p:txBody>
          <a:bodyPr rtlCol="0"/>
          <a:lstStyle/>
          <a:p>
            <a:fld id="{ADBD5861-D218-4F5E-9149-ACACDE983214}"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669ED4DA-CEDF-4215-B336-D630E1A8ACD7}" type="datetimeFigureOut">
              <a:rPr lang="en-US" smtClean="0"/>
              <a:pPr/>
              <a:t>9/24/2011</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ADBD5861-D218-4F5E-9149-ACACDE98321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669ED4DA-CEDF-4215-B336-D630E1A8ACD7}" type="datetimeFigureOut">
              <a:rPr lang="en-US" smtClean="0"/>
              <a:pPr/>
              <a:t>9/24/2011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BD5861-D218-4F5E-9149-ACACDE983214}"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669ED4DA-CEDF-4215-B336-D630E1A8ACD7}" type="datetimeFigureOut">
              <a:rPr lang="en-US" smtClean="0"/>
              <a:pPr/>
              <a:t>9/24/2011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BD5861-D218-4F5E-9149-ACACDE983214}"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669ED4DA-CEDF-4215-B336-D630E1A8ACD7}" type="datetimeFigureOut">
              <a:rPr lang="en-US" smtClean="0"/>
              <a:pPr/>
              <a:t>9/24/2011</a:t>
            </a:fld>
            <a:endParaRPr lang="en-US"/>
          </a:p>
        </p:txBody>
      </p:sp>
      <p:sp>
        <p:nvSpPr>
          <p:cNvPr id="7" name="Slide Number Placeholder 6"/>
          <p:cNvSpPr>
            <a:spLocks noGrp="1"/>
          </p:cNvSpPr>
          <p:nvPr>
            <p:ph type="sldNum" sz="quarter" idx="11"/>
          </p:nvPr>
        </p:nvSpPr>
        <p:spPr/>
        <p:txBody>
          <a:bodyPr rtlCol="0"/>
          <a:lstStyle/>
          <a:p>
            <a:fld id="{ADBD5861-D218-4F5E-9149-ACACDE983214}"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9ED4DA-CEDF-4215-B336-D630E1A8ACD7}" type="datetimeFigureOut">
              <a:rPr lang="en-US" smtClean="0"/>
              <a:pPr/>
              <a:t>9/24/2011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BD5861-D218-4F5E-9149-ACACDE98321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669ED4DA-CEDF-4215-B336-D630E1A8ACD7}" type="datetimeFigureOut">
              <a:rPr lang="en-US" smtClean="0"/>
              <a:pPr/>
              <a:t>9/24/2011</a:t>
            </a:fld>
            <a:endParaRPr lang="en-US"/>
          </a:p>
        </p:txBody>
      </p:sp>
      <p:sp>
        <p:nvSpPr>
          <p:cNvPr id="22" name="Slide Number Placeholder 21"/>
          <p:cNvSpPr>
            <a:spLocks noGrp="1"/>
          </p:cNvSpPr>
          <p:nvPr>
            <p:ph type="sldNum" sz="quarter" idx="15"/>
          </p:nvPr>
        </p:nvSpPr>
        <p:spPr/>
        <p:txBody>
          <a:bodyPr rtlCol="0"/>
          <a:lstStyle/>
          <a:p>
            <a:fld id="{ADBD5861-D218-4F5E-9149-ACACDE983214}"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669ED4DA-CEDF-4215-B336-D630E1A8ACD7}" type="datetimeFigureOut">
              <a:rPr lang="en-US" smtClean="0"/>
              <a:pPr/>
              <a:t>9/24/2011</a:t>
            </a:fld>
            <a:endParaRPr lang="en-US"/>
          </a:p>
        </p:txBody>
      </p:sp>
      <p:sp>
        <p:nvSpPr>
          <p:cNvPr id="18" name="Slide Number Placeholder 17"/>
          <p:cNvSpPr>
            <a:spLocks noGrp="1"/>
          </p:cNvSpPr>
          <p:nvPr>
            <p:ph type="sldNum" sz="quarter" idx="11"/>
          </p:nvPr>
        </p:nvSpPr>
        <p:spPr/>
        <p:txBody>
          <a:bodyPr rtlCol="0"/>
          <a:lstStyle/>
          <a:p>
            <a:fld id="{ADBD5861-D218-4F5E-9149-ACACDE983214}"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669ED4DA-CEDF-4215-B336-D630E1A8ACD7}" type="datetimeFigureOut">
              <a:rPr lang="en-US" smtClean="0"/>
              <a:pPr/>
              <a:t>9/24/2011</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DBD5861-D218-4F5E-9149-ACACDE98321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Project</a:t>
            </a:r>
            <a:endParaRPr lang="en-US" dirty="0"/>
          </a:p>
        </p:txBody>
      </p:sp>
      <p:sp>
        <p:nvSpPr>
          <p:cNvPr id="3" name="Content Placeholder 2"/>
          <p:cNvSpPr>
            <a:spLocks noGrp="1"/>
          </p:cNvSpPr>
          <p:nvPr>
            <p:ph sz="quarter" idx="1"/>
          </p:nvPr>
        </p:nvSpPr>
        <p:spPr/>
        <p:txBody>
          <a:bodyPr/>
          <a:lstStyle/>
          <a:p>
            <a:r>
              <a:rPr lang="en-US" dirty="0" err="1" smtClean="0"/>
              <a:t>Oladoyin</a:t>
            </a:r>
            <a:r>
              <a:rPr lang="en-US" dirty="0" smtClean="0"/>
              <a:t> Alli-Balogun</a:t>
            </a:r>
            <a:br>
              <a:rPr lang="en-US" dirty="0" smtClean="0"/>
            </a:br>
            <a:r>
              <a:rPr lang="en-US" dirty="0" smtClean="0"/>
              <a:t>Lakeview College of Nursing</a:t>
            </a:r>
            <a:br>
              <a:rPr lang="en-US" dirty="0" smtClean="0"/>
            </a:br>
            <a:r>
              <a:rPr lang="en-US" dirty="0" smtClean="0"/>
              <a:t>N302-Nursing Research</a:t>
            </a:r>
            <a:br>
              <a:rPr lang="en-US" dirty="0" smtClean="0"/>
            </a:br>
            <a:r>
              <a:rPr lang="en-US" dirty="0" smtClean="0"/>
              <a:t>Fall, 2011</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381000"/>
            <a:ext cx="6172200" cy="685800"/>
          </a:xfrm>
        </p:spPr>
        <p:txBody>
          <a:bodyPr>
            <a:normAutofit/>
          </a:bodyPr>
          <a:lstStyle/>
          <a:p>
            <a:pPr lvl="0"/>
            <a:r>
              <a:rPr lang="en-US" dirty="0" smtClean="0"/>
              <a:t>OBJECTIVES</a:t>
            </a:r>
            <a:endParaRPr lang="en-US" dirty="0"/>
          </a:p>
        </p:txBody>
      </p:sp>
      <p:sp>
        <p:nvSpPr>
          <p:cNvPr id="3" name="Subtitle 2"/>
          <p:cNvSpPr>
            <a:spLocks noGrp="1"/>
          </p:cNvSpPr>
          <p:nvPr>
            <p:ph type="subTitle" idx="1"/>
          </p:nvPr>
        </p:nvSpPr>
        <p:spPr>
          <a:xfrm>
            <a:off x="2286000" y="1295400"/>
            <a:ext cx="6172200" cy="5257800"/>
          </a:xfrm>
        </p:spPr>
        <p:txBody>
          <a:bodyPr>
            <a:normAutofit/>
          </a:bodyPr>
          <a:lstStyle/>
          <a:p>
            <a:pPr lvl="0"/>
            <a:r>
              <a:rPr lang="en-US" sz="2000" b="0" dirty="0" smtClean="0"/>
              <a:t>The first purpose of this slide is to discuss the relevance of each article to nursing  practice. </a:t>
            </a:r>
          </a:p>
          <a:p>
            <a:pPr lvl="0"/>
            <a:endParaRPr lang="en-US" sz="2000" b="0" dirty="0" smtClean="0"/>
          </a:p>
          <a:p>
            <a:pPr lvl="0"/>
            <a:r>
              <a:rPr lang="en-US" sz="2000" b="0" dirty="0" smtClean="0"/>
              <a:t> The second purpose is to discuss and critique if the author’s article secondary sources were current and relevant</a:t>
            </a:r>
          </a:p>
          <a:p>
            <a:pPr lvl="0"/>
            <a:endParaRPr lang="en-US" sz="2000" b="0" dirty="0" smtClean="0"/>
          </a:p>
          <a:p>
            <a:r>
              <a:rPr lang="en-US" sz="2000" b="0" dirty="0" smtClean="0"/>
              <a:t>The goal is to give an objective point of view about the two articles</a:t>
            </a:r>
          </a:p>
          <a:p>
            <a:endParaRPr lang="en-US" sz="2000" b="0" dirty="0" smtClean="0"/>
          </a:p>
          <a:p>
            <a:r>
              <a:rPr lang="en-US" sz="2000" b="0" dirty="0" smtClean="0"/>
              <a:t>Instructor expectations are showing understanding of both articles and citing every reference properly</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Research question being asked</a:t>
            </a:r>
            <a:endParaRPr lang="en-US" sz="4000" dirty="0"/>
          </a:p>
        </p:txBody>
      </p:sp>
      <p:sp>
        <p:nvSpPr>
          <p:cNvPr id="3" name="Content Placeholder 2"/>
          <p:cNvSpPr>
            <a:spLocks noGrp="1"/>
          </p:cNvSpPr>
          <p:nvPr>
            <p:ph sz="quarter" idx="1"/>
          </p:nvPr>
        </p:nvSpPr>
        <p:spPr/>
        <p:txBody>
          <a:bodyPr/>
          <a:lstStyle/>
          <a:p>
            <a:endParaRPr lang="en-US" dirty="0" smtClean="0"/>
          </a:p>
          <a:p>
            <a:pPr algn="ctr"/>
            <a:r>
              <a:rPr lang="en-US" sz="2800" dirty="0" err="1" smtClean="0"/>
              <a:t>Eggenberger</a:t>
            </a:r>
            <a:r>
              <a:rPr lang="en-US" sz="2800" dirty="0" smtClean="0"/>
              <a:t>, Keller, and </a:t>
            </a:r>
            <a:r>
              <a:rPr lang="en-US" sz="2800" dirty="0" err="1" smtClean="0"/>
              <a:t>Locsin</a:t>
            </a:r>
            <a:r>
              <a:rPr lang="en-US" sz="2800" dirty="0" smtClean="0"/>
              <a:t> (2010) </a:t>
            </a:r>
          </a:p>
          <a:p>
            <a:pPr lvl="1" algn="ctr"/>
            <a:r>
              <a:rPr lang="en-US" sz="2400" dirty="0" smtClean="0"/>
              <a:t>What is the relevance of the research article to nursing practice?</a:t>
            </a:r>
          </a:p>
          <a:p>
            <a:pPr algn="ctr">
              <a:buNone/>
            </a:pPr>
            <a:endParaRPr lang="en-US" sz="2800" dirty="0" smtClean="0"/>
          </a:p>
          <a:p>
            <a:pPr algn="ctr">
              <a:buNone/>
            </a:pPr>
            <a:endParaRPr lang="en-US" sz="2800" dirty="0" smtClean="0"/>
          </a:p>
          <a:p>
            <a:pPr algn="ctr"/>
            <a:r>
              <a:rPr lang="en-US" sz="2800" dirty="0" err="1" smtClean="0"/>
              <a:t>Eggenberger</a:t>
            </a:r>
            <a:r>
              <a:rPr lang="en-US" sz="2800" dirty="0" smtClean="0"/>
              <a:t>, Keller, and </a:t>
            </a:r>
            <a:r>
              <a:rPr lang="en-US" sz="2800" dirty="0" err="1" smtClean="0"/>
              <a:t>Locsin</a:t>
            </a:r>
            <a:r>
              <a:rPr lang="en-US" sz="2800" dirty="0" smtClean="0"/>
              <a:t> (2010) </a:t>
            </a:r>
          </a:p>
          <a:p>
            <a:pPr lvl="1" algn="ctr"/>
            <a:r>
              <a:rPr lang="en-US" sz="2400" dirty="0" smtClean="0"/>
              <a:t>If the article authors secondary sources were current and relevant?</a:t>
            </a:r>
          </a:p>
          <a:p>
            <a:pPr algn="ctr">
              <a:buNone/>
            </a:pPr>
            <a:endParaRPr lang="en-US" sz="2800" dirty="0" smtClean="0"/>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calcmode="lin" valueType="num">
                                      <p:cBhvr additive="base">
                                        <p:cTn id="2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Research question being asked</a:t>
            </a:r>
            <a:endParaRPr lang="en-US" sz="4000" dirty="0"/>
          </a:p>
        </p:txBody>
      </p:sp>
      <p:sp>
        <p:nvSpPr>
          <p:cNvPr id="3" name="Content Placeholder 2"/>
          <p:cNvSpPr>
            <a:spLocks noGrp="1"/>
          </p:cNvSpPr>
          <p:nvPr>
            <p:ph sz="quarter" idx="1"/>
          </p:nvPr>
        </p:nvSpPr>
        <p:spPr>
          <a:xfrm>
            <a:off x="457200" y="1524000"/>
            <a:ext cx="7467600" cy="4873752"/>
          </a:xfrm>
        </p:spPr>
        <p:txBody>
          <a:bodyPr/>
          <a:lstStyle/>
          <a:p>
            <a:pPr algn="ctr"/>
            <a:endParaRPr lang="en-US" sz="2800" dirty="0" smtClean="0"/>
          </a:p>
          <a:p>
            <a:pPr algn="ctr"/>
            <a:r>
              <a:rPr lang="en-US" sz="2800" dirty="0" smtClean="0"/>
              <a:t>  </a:t>
            </a:r>
            <a:r>
              <a:rPr lang="en-US" sz="2800" dirty="0" err="1" smtClean="0"/>
              <a:t>Windle</a:t>
            </a:r>
            <a:r>
              <a:rPr lang="en-US" sz="2800" dirty="0" smtClean="0"/>
              <a:t> et al. (2006)</a:t>
            </a:r>
          </a:p>
          <a:p>
            <a:pPr algn="ctr"/>
            <a:r>
              <a:rPr lang="en-US" dirty="0" smtClean="0"/>
              <a:t>What the relevance of understanding which IV insertion is more effective in patients? </a:t>
            </a:r>
          </a:p>
          <a:p>
            <a:pPr algn="ctr"/>
            <a:endParaRPr lang="en-US" dirty="0" smtClean="0"/>
          </a:p>
          <a:p>
            <a:pPr algn="ctr"/>
            <a:r>
              <a:rPr lang="en-US" sz="2800" dirty="0" err="1" smtClean="0"/>
              <a:t>Windle</a:t>
            </a:r>
            <a:r>
              <a:rPr lang="en-US" sz="2800" dirty="0" smtClean="0"/>
              <a:t> et al. (2006)</a:t>
            </a:r>
          </a:p>
          <a:p>
            <a:pPr algn="ctr"/>
            <a:r>
              <a:rPr lang="en-US" dirty="0" smtClean="0"/>
              <a:t>If the author’s article secondary sources were relevant and current?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smtClean="0"/>
              <a:t>References</a:t>
            </a:r>
            <a:br>
              <a:rPr lang="en-US" sz="3200" dirty="0" smtClean="0"/>
            </a:br>
            <a:endParaRPr lang="en-US" dirty="0"/>
          </a:p>
        </p:txBody>
      </p:sp>
      <p:sp>
        <p:nvSpPr>
          <p:cNvPr id="3" name="Content Placeholder 2"/>
          <p:cNvSpPr>
            <a:spLocks noGrp="1"/>
          </p:cNvSpPr>
          <p:nvPr>
            <p:ph sz="quarter" idx="1"/>
          </p:nvPr>
        </p:nvSpPr>
        <p:spPr>
          <a:xfrm>
            <a:off x="457200" y="914400"/>
            <a:ext cx="7467600" cy="5559552"/>
          </a:xfrm>
        </p:spPr>
        <p:txBody>
          <a:bodyPr>
            <a:normAutofit/>
          </a:bodyPr>
          <a:lstStyle/>
          <a:p>
            <a:pPr algn="ctr"/>
            <a:endParaRPr lang="en-US" sz="2000" dirty="0" smtClean="0"/>
          </a:p>
          <a:p>
            <a:endParaRPr lang="en-US" sz="1800" dirty="0" smtClean="0"/>
          </a:p>
          <a:p>
            <a:r>
              <a:rPr lang="en-US" sz="1800" dirty="0" smtClean="0"/>
              <a:t>Burns, N., &amp; Grove, S. (2009). The practice of nursing research:</a:t>
            </a:r>
          </a:p>
          <a:p>
            <a:pPr>
              <a:buNone/>
            </a:pPr>
            <a:r>
              <a:rPr lang="en-US" sz="1800" i="1" dirty="0" smtClean="0"/>
              <a:t>    	 Appraisal, synthesis, and generation of evidence</a:t>
            </a:r>
            <a:r>
              <a:rPr lang="en-US" sz="1800" dirty="0" smtClean="0"/>
              <a:t> (6</a:t>
            </a:r>
            <a:r>
              <a:rPr lang="en-US" sz="1800" baseline="30000" dirty="0" smtClean="0"/>
              <a:t>th</a:t>
            </a:r>
            <a:r>
              <a:rPr lang="en-US" sz="1800" dirty="0" smtClean="0"/>
              <a:t> </a:t>
            </a:r>
            <a:endParaRPr lang="en-US" sz="1800" i="1" dirty="0" smtClean="0"/>
          </a:p>
          <a:p>
            <a:pPr>
              <a:buNone/>
            </a:pPr>
            <a:r>
              <a:rPr lang="en-US" sz="1800" i="1" dirty="0" smtClean="0"/>
              <a:t>		</a:t>
            </a:r>
            <a:r>
              <a:rPr lang="en-US" sz="1800" dirty="0" smtClean="0"/>
              <a:t> ed.). St. Louis, MO: Elsevier Saunders.</a:t>
            </a:r>
            <a:endParaRPr lang="en-US" sz="1800" i="1" dirty="0" smtClean="0"/>
          </a:p>
          <a:p>
            <a:r>
              <a:rPr lang="en-US" sz="1800" dirty="0" err="1" smtClean="0"/>
              <a:t>McNelis</a:t>
            </a:r>
            <a:r>
              <a:rPr lang="en-US" sz="1800" dirty="0" smtClean="0"/>
              <a:t>, K. (1998). </a:t>
            </a:r>
            <a:r>
              <a:rPr lang="en-US" sz="1800" dirty="0" err="1" smtClean="0"/>
              <a:t>Intradermal</a:t>
            </a:r>
            <a:r>
              <a:rPr lang="en-US" sz="1800" dirty="0" smtClean="0"/>
              <a:t> </a:t>
            </a:r>
            <a:r>
              <a:rPr lang="en-US" sz="1800" dirty="0" err="1" smtClean="0"/>
              <a:t>bacteriostatic</a:t>
            </a:r>
            <a:r>
              <a:rPr lang="en-US" sz="1800" dirty="0" smtClean="0"/>
              <a:t> 0.9% sodium 	chloride containing the preservative benzyl alcohol 	compared with </a:t>
            </a:r>
            <a:r>
              <a:rPr lang="en-US" sz="1800" dirty="0" err="1" smtClean="0"/>
              <a:t>intradermal</a:t>
            </a:r>
            <a:r>
              <a:rPr lang="en-US" sz="1800" dirty="0" smtClean="0"/>
              <a:t> </a:t>
            </a:r>
            <a:r>
              <a:rPr lang="en-US" sz="1800" dirty="0" err="1" smtClean="0"/>
              <a:t>lidocaine</a:t>
            </a:r>
            <a:r>
              <a:rPr lang="en-US" sz="1800" dirty="0" smtClean="0"/>
              <a:t> hydrochloride 1% 	for attenuation of intravenous </a:t>
            </a:r>
            <a:r>
              <a:rPr lang="en-US" sz="1800" dirty="0" err="1" smtClean="0"/>
              <a:t>cannulation</a:t>
            </a:r>
            <a:r>
              <a:rPr lang="en-US" sz="1800" dirty="0" smtClean="0"/>
              <a:t> pain. </a:t>
            </a:r>
            <a:r>
              <a:rPr lang="en-US" sz="1800" i="1" dirty="0" smtClean="0"/>
              <a:t>AANA 	Journal</a:t>
            </a:r>
            <a:r>
              <a:rPr lang="en-US" sz="1800" dirty="0" smtClean="0"/>
              <a:t>, 66(6), 583-585. Retrieved from </a:t>
            </a:r>
            <a:r>
              <a:rPr lang="en-US" sz="1800" dirty="0" err="1" smtClean="0"/>
              <a:t>EBSCO</a:t>
            </a:r>
            <a:r>
              <a:rPr lang="en-US" sz="1800" i="1" dirty="0" err="1" smtClean="0"/>
              <a:t>host</a:t>
            </a:r>
            <a:r>
              <a:rPr lang="en-US" sz="1800" dirty="0" smtClean="0"/>
              <a:t>.</a:t>
            </a:r>
          </a:p>
          <a:p>
            <a:r>
              <a:rPr lang="en-US" sz="1800" dirty="0" smtClean="0"/>
              <a:t>Chitty, K.K., &amp; Black B.P. (2007). </a:t>
            </a:r>
            <a:r>
              <a:rPr lang="en-US" sz="1800" i="1" dirty="0" smtClean="0"/>
              <a:t>Professional nursing: 	concepts &amp; challenges</a:t>
            </a:r>
            <a:r>
              <a:rPr lang="en-US" sz="1800" dirty="0" smtClean="0"/>
              <a:t>, 5</a:t>
            </a:r>
            <a:r>
              <a:rPr lang="en-US" sz="1800" baseline="30000" dirty="0" smtClean="0"/>
              <a:t>th</a:t>
            </a:r>
            <a:r>
              <a:rPr lang="en-US" sz="1800" dirty="0" smtClean="0"/>
              <a:t> edition. St. Louis, MO:</a:t>
            </a:r>
          </a:p>
          <a:p>
            <a:pPr lvl="3">
              <a:buNone/>
            </a:pPr>
            <a:r>
              <a:rPr lang="en-US" dirty="0" smtClean="0"/>
              <a:t>Saunders.</a:t>
            </a:r>
          </a:p>
          <a:p>
            <a:r>
              <a:rPr lang="en-US" sz="1800" dirty="0" err="1" smtClean="0"/>
              <a:t>Eggenberger</a:t>
            </a:r>
            <a:r>
              <a:rPr lang="en-US" sz="1800" dirty="0" smtClean="0"/>
              <a:t>, T.L., &amp; Keller, K.B. (2008). Grounding nursing 	simulations in caring: An	innovative approach. 	</a:t>
            </a:r>
            <a:r>
              <a:rPr lang="en-US" sz="1800" i="1" dirty="0" smtClean="0"/>
              <a:t>International journal for human caring</a:t>
            </a:r>
            <a:r>
              <a:rPr lang="en-US" sz="1800" dirty="0" smtClean="0"/>
              <a:t>, 12(2), 42-46.</a:t>
            </a:r>
          </a:p>
          <a:p>
            <a:pPr lvl="3">
              <a:buNone/>
            </a:pPr>
            <a:endParaRPr lang="en-US" dirty="0" smtClean="0"/>
          </a:p>
          <a:p>
            <a:endParaRPr lang="en-US" sz="1800" dirty="0" smtClean="0"/>
          </a:p>
          <a:p>
            <a:pPr algn="ctr"/>
            <a:endParaRPr lang="en-US" sz="1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additive="base">
                                        <p:cTn id="3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anim calcmode="lin" valueType="num">
                                      <p:cBhvr additive="base">
                                        <p:cTn id="4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487362"/>
          </a:xfrm>
        </p:spPr>
        <p:txBody>
          <a:bodyPr>
            <a:normAutofit fontScale="90000"/>
          </a:bodyPr>
          <a:lstStyle/>
          <a:p>
            <a:pPr algn="ctr"/>
            <a:r>
              <a:rPr lang="en-US" sz="3200" dirty="0" smtClean="0"/>
              <a:t>Reference</a:t>
            </a:r>
            <a:endParaRPr lang="en-US" sz="3200" dirty="0"/>
          </a:p>
        </p:txBody>
      </p:sp>
      <p:sp>
        <p:nvSpPr>
          <p:cNvPr id="3" name="Content Placeholder 2"/>
          <p:cNvSpPr>
            <a:spLocks noGrp="1"/>
          </p:cNvSpPr>
          <p:nvPr>
            <p:ph sz="quarter" idx="1"/>
          </p:nvPr>
        </p:nvSpPr>
        <p:spPr/>
        <p:txBody>
          <a:bodyPr/>
          <a:lstStyle/>
          <a:p>
            <a:r>
              <a:rPr lang="en-US" sz="1800" dirty="0" smtClean="0"/>
              <a:t>Todd, M., </a:t>
            </a:r>
            <a:r>
              <a:rPr lang="en-US" sz="1800" dirty="0" err="1" smtClean="0"/>
              <a:t>Manz</a:t>
            </a:r>
            <a:r>
              <a:rPr lang="en-US" sz="1800" dirty="0" smtClean="0"/>
              <a:t>, J., Hawkins, K., Parsons, M., &amp; 		</a:t>
            </a:r>
            <a:r>
              <a:rPr lang="en-US" sz="1800" dirty="0" err="1" smtClean="0"/>
              <a:t>Hercinger</a:t>
            </a:r>
            <a:r>
              <a:rPr lang="en-US" sz="1800" dirty="0" smtClean="0"/>
              <a:t>, M. (2008). The development of 	a 	quantitative evaluation tool for 	simulations in nursing 	education</a:t>
            </a:r>
            <a:r>
              <a:rPr lang="en-US" sz="1800" i="1" dirty="0" smtClean="0"/>
              <a:t>. International Journal Of Nursing Education 	Scholarship</a:t>
            </a:r>
            <a:r>
              <a:rPr lang="en-US" sz="1800" dirty="0" smtClean="0"/>
              <a:t>, 541. Retrieved from</a:t>
            </a:r>
          </a:p>
          <a:p>
            <a:pPr>
              <a:buNone/>
            </a:pPr>
            <a:r>
              <a:rPr lang="en-US" sz="1800" dirty="0" smtClean="0"/>
              <a:t>		</a:t>
            </a:r>
            <a:r>
              <a:rPr lang="en-US" sz="1800" dirty="0" err="1" smtClean="0"/>
              <a:t>EBSCO</a:t>
            </a:r>
            <a:r>
              <a:rPr lang="en-US" sz="1800" i="1" dirty="0" err="1" smtClean="0"/>
              <a:t>host</a:t>
            </a:r>
            <a:r>
              <a:rPr lang="en-US" sz="1800" dirty="0" smtClean="0"/>
              <a:t>.</a:t>
            </a:r>
          </a:p>
          <a:p>
            <a:r>
              <a:rPr lang="en-US" sz="1800" dirty="0" smtClean="0"/>
              <a:t>Patterson P, </a:t>
            </a:r>
            <a:r>
              <a:rPr lang="en-US" sz="1800" dirty="0" err="1" smtClean="0"/>
              <a:t>Hussa</a:t>
            </a:r>
            <a:r>
              <a:rPr lang="en-US" sz="1800" dirty="0" smtClean="0"/>
              <a:t> AA, </a:t>
            </a:r>
            <a:r>
              <a:rPr lang="en-US" sz="1800" dirty="0" err="1" smtClean="0"/>
              <a:t>fedele</a:t>
            </a:r>
            <a:r>
              <a:rPr lang="en-US" sz="1800" dirty="0" smtClean="0"/>
              <a:t> KA, et al (2000).Comparison of 4 	analgesics agents for </a:t>
            </a:r>
            <a:r>
              <a:rPr lang="en-US" sz="1800" dirty="0" err="1" smtClean="0"/>
              <a:t>venipuncture</a:t>
            </a:r>
            <a:r>
              <a:rPr lang="en-US" sz="1800" dirty="0" smtClean="0"/>
              <a:t>. ANA J. 2000;68:43-	51</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323</TotalTime>
  <Words>1226</Words>
  <Application>Microsoft Office PowerPoint</Application>
  <PresentationFormat>On-screen Show (4:3)</PresentationFormat>
  <Paragraphs>55</Paragraphs>
  <Slides>6</Slides>
  <Notes>4</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Oriel</vt:lpstr>
      <vt:lpstr>Group Project</vt:lpstr>
      <vt:lpstr>OBJECTIVES</vt:lpstr>
      <vt:lpstr>Research question being asked</vt:lpstr>
      <vt:lpstr>Research question being asked</vt:lpstr>
      <vt:lpstr>References </vt:lpstr>
      <vt:lpstr>Reference</vt:lpstr>
    </vt:vector>
  </TitlesOfParts>
  <Company>Eastern Illinois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ltslab</dc:creator>
  <cp:lastModifiedBy>ltslab</cp:lastModifiedBy>
  <cp:revision>73</cp:revision>
  <dcterms:created xsi:type="dcterms:W3CDTF">2011-09-23T17:30:37Z</dcterms:created>
  <dcterms:modified xsi:type="dcterms:W3CDTF">2011-09-24T21:01:29Z</dcterms:modified>
</cp:coreProperties>
</file>