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5" r:id="rId6"/>
    <p:sldId id="270" r:id="rId7"/>
    <p:sldId id="266" r:id="rId8"/>
    <p:sldId id="260" r:id="rId9"/>
    <p:sldId id="267" r:id="rId10"/>
    <p:sldId id="261" r:id="rId11"/>
    <p:sldId id="268" r:id="rId12"/>
    <p:sldId id="262" r:id="rId13"/>
    <p:sldId id="263" r:id="rId14"/>
    <p:sldId id="264"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74" autoAdjust="0"/>
    <p:restoredTop sz="95382" autoAdjust="0"/>
  </p:normalViewPr>
  <p:slideViewPr>
    <p:cSldViewPr>
      <p:cViewPr>
        <p:scale>
          <a:sx n="76" d="100"/>
          <a:sy n="76"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B0E89-8B2B-48A0-A6A3-D29E29E1C649}" type="datetimeFigureOut">
              <a:rPr lang="en-US" smtClean="0"/>
              <a:t>9/23/2012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36C09C-20C8-4DD3-AD04-E07D24FEDC0C}" type="slidenum">
              <a:rPr lang="en-US" smtClean="0"/>
              <a:t>‹#›</a:t>
            </a:fld>
            <a:endParaRPr lang="en-US"/>
          </a:p>
        </p:txBody>
      </p:sp>
    </p:spTree>
    <p:extLst>
      <p:ext uri="{BB962C8B-B14F-4D97-AF65-F5344CB8AC3E}">
        <p14:creationId xmlns:p14="http://schemas.microsoft.com/office/powerpoint/2010/main" val="160910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occurs after 20 weeks. </a:t>
            </a:r>
          </a:p>
        </p:txBody>
      </p:sp>
      <p:sp>
        <p:nvSpPr>
          <p:cNvPr id="4" name="Slide Number Placeholder 3"/>
          <p:cNvSpPr>
            <a:spLocks noGrp="1"/>
          </p:cNvSpPr>
          <p:nvPr>
            <p:ph type="sldNum" sz="quarter" idx="10"/>
          </p:nvPr>
        </p:nvSpPr>
        <p:spPr/>
        <p:txBody>
          <a:bodyPr/>
          <a:lstStyle/>
          <a:p>
            <a:fld id="{AB36C09C-20C8-4DD3-AD04-E07D24FEDC0C}" type="slidenum">
              <a:rPr lang="en-US" smtClean="0"/>
              <a:t>3</a:t>
            </a:fld>
            <a:endParaRPr lang="en-US"/>
          </a:p>
        </p:txBody>
      </p:sp>
    </p:spTree>
    <p:extLst>
      <p:ext uri="{BB962C8B-B14F-4D97-AF65-F5344CB8AC3E}">
        <p14:creationId xmlns:p14="http://schemas.microsoft.com/office/powerpoint/2010/main" val="287103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4</a:t>
            </a:fld>
            <a:endParaRPr lang="en-US"/>
          </a:p>
        </p:txBody>
      </p:sp>
    </p:spTree>
    <p:extLst>
      <p:ext uri="{BB962C8B-B14F-4D97-AF65-F5344CB8AC3E}">
        <p14:creationId xmlns:p14="http://schemas.microsoft.com/office/powerpoint/2010/main" val="170215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Hypertension is associated with half of cases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 of cesarean section</a:t>
            </a:r>
            <a:r>
              <a:rPr lang="en-US" baseline="0" dirty="0" smtClean="0"/>
              <a:t> and</a:t>
            </a:r>
            <a:r>
              <a:rPr lang="en-US" dirty="0" smtClean="0"/>
              <a:t> </a:t>
            </a:r>
            <a:r>
              <a:rPr lang="en-US" dirty="0" err="1" smtClean="0"/>
              <a:t>abruptio</a:t>
            </a:r>
            <a:r>
              <a:rPr lang="en-US" dirty="0" smtClean="0"/>
              <a:t> placentae regardless of severity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Older maternal age</a:t>
            </a:r>
          </a:p>
          <a:p>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5</a:t>
            </a:fld>
            <a:endParaRPr lang="en-US"/>
          </a:p>
        </p:txBody>
      </p:sp>
    </p:spTree>
    <p:extLst>
      <p:ext uri="{BB962C8B-B14F-4D97-AF65-F5344CB8AC3E}">
        <p14:creationId xmlns:p14="http://schemas.microsoft.com/office/powerpoint/2010/main" val="372200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who have previously encountered abruption have 4-12% chance of recurrence.</a:t>
            </a:r>
            <a:r>
              <a:rPr lang="en-US" baseline="0" dirty="0" smtClean="0"/>
              <a:t> Women who have had PA twice have a 25% of recurrence. </a:t>
            </a:r>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6</a:t>
            </a:fld>
            <a:endParaRPr lang="en-US"/>
          </a:p>
        </p:txBody>
      </p:sp>
    </p:spTree>
    <p:extLst>
      <p:ext uri="{BB962C8B-B14F-4D97-AF65-F5344CB8AC3E}">
        <p14:creationId xmlns:p14="http://schemas.microsoft.com/office/powerpoint/2010/main" val="149200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Alex K. and his twin brother William of Middletown were born 3 months early, they each weighed less than 3 pounds. Alex suffered an abruption, which means the placenta began to separate from the wall of his mother's uterus before he was born. After birth, Alex was rushed to intensive care at Christiana Hospital and needed blood transfusions to survive.</a:t>
            </a:r>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11</a:t>
            </a:fld>
            <a:endParaRPr lang="en-US"/>
          </a:p>
        </p:txBody>
      </p:sp>
    </p:spTree>
    <p:extLst>
      <p:ext uri="{BB962C8B-B14F-4D97-AF65-F5344CB8AC3E}">
        <p14:creationId xmlns:p14="http://schemas.microsoft.com/office/powerpoint/2010/main" val="3834439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2129DCD-2132-459B-9FE5-B2C6B8245582}"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29DCD-2132-459B-9FE5-B2C6B8245582}"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29DCD-2132-459B-9FE5-B2C6B8245582}"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2129DCD-2132-459B-9FE5-B2C6B8245582}"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29DCD-2132-459B-9FE5-B2C6B8245582}"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D2129DCD-2132-459B-9FE5-B2C6B8245582}"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2129DCD-2132-459B-9FE5-B2C6B8245582}" type="datetimeFigureOut">
              <a:rPr lang="en-US" smtClean="0"/>
              <a:t>9/23/2012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129DCD-2132-459B-9FE5-B2C6B8245582}" type="datetimeFigureOut">
              <a:rPr lang="en-US" smtClean="0"/>
              <a:t>9/23/2012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29DCD-2132-459B-9FE5-B2C6B8245582}" type="datetimeFigureOut">
              <a:rPr lang="en-US" smtClean="0"/>
              <a:t>9/23/2012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29DCD-2132-459B-9FE5-B2C6B8245582}"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29DCD-2132-459B-9FE5-B2C6B8245582}"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2129DCD-2132-459B-9FE5-B2C6B8245582}" type="datetimeFigureOut">
              <a:rPr lang="en-US" smtClean="0"/>
              <a:t>9/23/2012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1E67FFC-240F-4AC4-A51E-9AFB220A9E4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3657600"/>
            <a:ext cx="4419600" cy="1499616"/>
          </a:xfrm>
          <a:ln>
            <a:solidFill>
              <a:schemeClr val="tx2"/>
            </a:solidFill>
          </a:ln>
          <a:effectLst>
            <a:glow rad="228600">
              <a:schemeClr val="accent5">
                <a:satMod val="175000"/>
                <a:alpha val="40000"/>
              </a:schemeClr>
            </a:glow>
          </a:effectLst>
        </p:spPr>
        <p:txBody>
          <a:bodyPr>
            <a:noAutofit/>
          </a:bodyPr>
          <a:lstStyle/>
          <a:p>
            <a:r>
              <a:rPr lang="en-US" dirty="0" smtClean="0">
                <a:latin typeface="+mj-lt"/>
                <a:cs typeface="Times New Roman" pitchFamily="18" charset="0"/>
              </a:rPr>
              <a:t>Nursing of the Childbearing Family N305</a:t>
            </a:r>
          </a:p>
          <a:p>
            <a:r>
              <a:rPr lang="en-US" dirty="0" smtClean="0">
                <a:latin typeface="+mj-lt"/>
                <a:cs typeface="Times New Roman" pitchFamily="18" charset="0"/>
              </a:rPr>
              <a:t>  Lynette Hosier</a:t>
            </a:r>
          </a:p>
          <a:p>
            <a:r>
              <a:rPr lang="en-US" dirty="0" smtClean="0">
                <a:latin typeface="+mj-lt"/>
                <a:cs typeface="Times New Roman" pitchFamily="18" charset="0"/>
              </a:rPr>
              <a:t>Michael </a:t>
            </a:r>
            <a:r>
              <a:rPr lang="en-US" dirty="0" err="1" smtClean="0">
                <a:latin typeface="+mj-lt"/>
                <a:cs typeface="Times New Roman" pitchFamily="18" charset="0"/>
              </a:rPr>
              <a:t>Hoke</a:t>
            </a:r>
            <a:endParaRPr lang="en-US" dirty="0" smtClean="0">
              <a:latin typeface="+mj-lt"/>
              <a:cs typeface="Times New Roman" pitchFamily="18" charset="0"/>
            </a:endParaRPr>
          </a:p>
          <a:p>
            <a:r>
              <a:rPr lang="en-US" dirty="0" smtClean="0">
                <a:latin typeface="+mj-lt"/>
                <a:cs typeface="Times New Roman" pitchFamily="18" charset="0"/>
              </a:rPr>
              <a:t>Lakeview College of Nursing</a:t>
            </a:r>
            <a:endParaRPr lang="en-US" dirty="0">
              <a:latin typeface="+mj-lt"/>
              <a:cs typeface="Times New Roman" pitchFamily="18" charset="0"/>
            </a:endParaRPr>
          </a:p>
        </p:txBody>
      </p:sp>
      <p:sp>
        <p:nvSpPr>
          <p:cNvPr id="2" name="Title 1"/>
          <p:cNvSpPr>
            <a:spLocks noGrp="1"/>
          </p:cNvSpPr>
          <p:nvPr>
            <p:ph type="ctrTitle"/>
          </p:nvPr>
        </p:nvSpPr>
        <p:spPr>
          <a:xfrm>
            <a:off x="1600200" y="1905000"/>
            <a:ext cx="5715000" cy="682752"/>
          </a:xfrm>
        </p:spPr>
        <p:txBody>
          <a:bodyPr/>
          <a:lstStyle/>
          <a:p>
            <a:r>
              <a:rPr lang="en-US" dirty="0" smtClean="0"/>
              <a:t>Abruptio Placentae</a:t>
            </a:r>
            <a:endParaRPr lang="en-US" dirty="0"/>
          </a:p>
        </p:txBody>
      </p:sp>
    </p:spTree>
    <p:extLst>
      <p:ext uri="{BB962C8B-B14F-4D97-AF65-F5344CB8AC3E}">
        <p14:creationId xmlns:p14="http://schemas.microsoft.com/office/powerpoint/2010/main" val="26953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800600" cy="503238"/>
          </a:xfrm>
          <a:ln>
            <a:solidFill>
              <a:schemeClr val="tx2"/>
            </a:solidFill>
          </a:ln>
          <a:effectLst>
            <a:glow rad="228600">
              <a:schemeClr val="accent5">
                <a:satMod val="175000"/>
                <a:alpha val="40000"/>
              </a:schemeClr>
            </a:glow>
          </a:effectLst>
        </p:spPr>
        <p:txBody>
          <a:bodyPr/>
          <a:lstStyle/>
          <a:p>
            <a:r>
              <a:rPr lang="en-US" dirty="0" smtClean="0"/>
              <a:t>Maternal Consequences</a:t>
            </a:r>
            <a:endParaRPr lang="en-US" dirty="0"/>
          </a:p>
        </p:txBody>
      </p:sp>
      <p:sp>
        <p:nvSpPr>
          <p:cNvPr id="3" name="Content Placeholder 2"/>
          <p:cNvSpPr>
            <a:spLocks noGrp="1"/>
          </p:cNvSpPr>
          <p:nvPr>
            <p:ph sz="quarter" idx="13"/>
          </p:nvPr>
        </p:nvSpPr>
        <p:spPr/>
        <p:txBody>
          <a:bodyPr>
            <a:normAutofit/>
          </a:bodyPr>
          <a:lstStyle/>
          <a:p>
            <a:pPr lvl="1"/>
            <a:r>
              <a:rPr lang="en-US" dirty="0" smtClean="0"/>
              <a:t>Anemia</a:t>
            </a:r>
            <a:endParaRPr lang="en-US" dirty="0" smtClean="0"/>
          </a:p>
          <a:p>
            <a:pPr lvl="1"/>
            <a:r>
              <a:rPr lang="en-US" dirty="0" smtClean="0"/>
              <a:t>Disseminated intravascular coagulation (DIC) which may be reason for mother to have hysterectomy to resolve hemorrhage</a:t>
            </a:r>
          </a:p>
          <a:p>
            <a:pPr lvl="1"/>
            <a:r>
              <a:rPr lang="en-US" dirty="0" smtClean="0"/>
              <a:t>Amniotic fluid embolism</a:t>
            </a:r>
          </a:p>
          <a:p>
            <a:pPr lvl="1"/>
            <a:r>
              <a:rPr lang="en-US" dirty="0" smtClean="0"/>
              <a:t>Hemorrhagic shock</a:t>
            </a:r>
          </a:p>
          <a:p>
            <a:pPr lvl="1"/>
            <a:r>
              <a:rPr lang="en-US" dirty="0" smtClean="0"/>
              <a:t>Respiratory distress</a:t>
            </a:r>
          </a:p>
          <a:p>
            <a:pPr lvl="1"/>
            <a:r>
              <a:rPr lang="en-US" dirty="0" smtClean="0"/>
              <a:t>Renal failure</a:t>
            </a:r>
          </a:p>
          <a:p>
            <a:pPr lvl="1"/>
            <a:r>
              <a:rPr lang="en-US" dirty="0" smtClean="0"/>
              <a:t>Myocardial infarction</a:t>
            </a:r>
          </a:p>
          <a:p>
            <a:pPr lvl="1"/>
            <a:r>
              <a:rPr lang="en-US" dirty="0" smtClean="0"/>
              <a:t>Stroke</a:t>
            </a:r>
          </a:p>
          <a:p>
            <a:pPr lvl="1"/>
            <a:r>
              <a:rPr lang="en-US" dirty="0" smtClean="0"/>
              <a:t>Death</a:t>
            </a:r>
            <a:endParaRPr lang="en-US" dirty="0"/>
          </a:p>
        </p:txBody>
      </p:sp>
      <p:sp>
        <p:nvSpPr>
          <p:cNvPr id="4" name="TextBox 3"/>
          <p:cNvSpPr txBox="1"/>
          <p:nvPr/>
        </p:nvSpPr>
        <p:spPr>
          <a:xfrm>
            <a:off x="7239000" y="5943600"/>
            <a:ext cx="1752600" cy="353943"/>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sz="1700" dirty="0"/>
              <a:t>(</a:t>
            </a:r>
            <a:r>
              <a:rPr lang="en-US" sz="1700" dirty="0" err="1"/>
              <a:t>Tikkanen</a:t>
            </a:r>
            <a:r>
              <a:rPr lang="en-US" sz="1700" dirty="0"/>
              <a:t>, 2010)</a:t>
            </a:r>
          </a:p>
        </p:txBody>
      </p:sp>
    </p:spTree>
    <p:extLst>
      <p:ext uri="{BB962C8B-B14F-4D97-AF65-F5344CB8AC3E}">
        <p14:creationId xmlns:p14="http://schemas.microsoft.com/office/powerpoint/2010/main" val="416037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038600" cy="503238"/>
          </a:xfrm>
          <a:ln>
            <a:solidFill>
              <a:schemeClr val="tx2"/>
            </a:solidFill>
          </a:ln>
          <a:effectLst>
            <a:glow rad="228600">
              <a:schemeClr val="accent5">
                <a:satMod val="175000"/>
                <a:alpha val="40000"/>
              </a:schemeClr>
            </a:glow>
          </a:effectLst>
        </p:spPr>
        <p:txBody>
          <a:bodyPr/>
          <a:lstStyle/>
          <a:p>
            <a:r>
              <a:rPr lang="en-US" dirty="0" smtClean="0"/>
              <a:t>Fetal Consequences</a:t>
            </a:r>
            <a:endParaRPr lang="en-US" dirty="0"/>
          </a:p>
        </p:txBody>
      </p:sp>
      <p:sp>
        <p:nvSpPr>
          <p:cNvPr id="3" name="Content Placeholder 2"/>
          <p:cNvSpPr>
            <a:spLocks noGrp="1"/>
          </p:cNvSpPr>
          <p:nvPr>
            <p:ph sz="quarter" idx="13"/>
          </p:nvPr>
        </p:nvSpPr>
        <p:spPr/>
        <p:txBody>
          <a:bodyPr>
            <a:normAutofit/>
          </a:bodyPr>
          <a:lstStyle/>
          <a:p>
            <a:pPr lvl="1"/>
            <a:r>
              <a:rPr lang="en-US" dirty="0" smtClean="0"/>
              <a:t>Low </a:t>
            </a:r>
            <a:r>
              <a:rPr lang="en-US" dirty="0" smtClean="0"/>
              <a:t>birth weight</a:t>
            </a:r>
          </a:p>
          <a:p>
            <a:pPr lvl="1"/>
            <a:r>
              <a:rPr lang="en-US" dirty="0" smtClean="0"/>
              <a:t>Neurologic impairment</a:t>
            </a:r>
          </a:p>
          <a:p>
            <a:pPr lvl="1"/>
            <a:r>
              <a:rPr lang="en-US" dirty="0" smtClean="0"/>
              <a:t>Death related to hemorrhage (15% death rate)</a:t>
            </a:r>
          </a:p>
          <a:p>
            <a:pPr lvl="1"/>
            <a:r>
              <a:rPr lang="en-US" dirty="0"/>
              <a:t>Preterm birth</a:t>
            </a:r>
          </a:p>
          <a:p>
            <a:pPr lvl="1"/>
            <a:r>
              <a:rPr lang="en-US" dirty="0" smtClean="0"/>
              <a:t>Hypoxia or anoxia</a:t>
            </a:r>
          </a:p>
          <a:p>
            <a:pPr lvl="1"/>
            <a:r>
              <a:rPr lang="en-US" dirty="0" smtClean="0"/>
              <a:t>Intrauterine </a:t>
            </a:r>
            <a:r>
              <a:rPr lang="en-US" dirty="0"/>
              <a:t>growth </a:t>
            </a:r>
            <a:r>
              <a:rPr lang="en-US" dirty="0" smtClean="0"/>
              <a:t>restriction</a:t>
            </a:r>
            <a:endParaRPr lang="en-US" dirty="0"/>
          </a:p>
        </p:txBody>
      </p:sp>
      <p:sp>
        <p:nvSpPr>
          <p:cNvPr id="4" name="TextBox 3"/>
          <p:cNvSpPr txBox="1"/>
          <p:nvPr/>
        </p:nvSpPr>
        <p:spPr>
          <a:xfrm>
            <a:off x="6705600" y="5943600"/>
            <a:ext cx="2286000" cy="369332"/>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(Buckley &amp; </a:t>
            </a:r>
            <a:r>
              <a:rPr lang="en-US" dirty="0" err="1"/>
              <a:t>Schub</a:t>
            </a:r>
            <a:r>
              <a:rPr lang="en-US" dirty="0"/>
              <a:t>, 2011)</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074101"/>
            <a:ext cx="3276600" cy="3340608"/>
          </a:xfrm>
          <a:prstGeom prst="rect">
            <a:avLst/>
          </a:prstGeom>
          <a:ln>
            <a:noFill/>
          </a:ln>
          <a:effectLst>
            <a:softEdge rad="112500"/>
          </a:effectLst>
        </p:spPr>
      </p:pic>
      <p:sp>
        <p:nvSpPr>
          <p:cNvPr id="6" name="TextBox 5"/>
          <p:cNvSpPr txBox="1"/>
          <p:nvPr/>
        </p:nvSpPr>
        <p:spPr>
          <a:xfrm>
            <a:off x="3255723" y="5045377"/>
            <a:ext cx="22860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www.delmarvablood.org</a:t>
            </a:r>
            <a:endParaRPr lang="en-US" dirty="0"/>
          </a:p>
        </p:txBody>
      </p:sp>
    </p:spTree>
    <p:extLst>
      <p:ext uri="{BB962C8B-B14F-4D97-AF65-F5344CB8AC3E}">
        <p14:creationId xmlns:p14="http://schemas.microsoft.com/office/powerpoint/2010/main" val="122314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3733800" cy="503238"/>
          </a:xfrm>
          <a:ln>
            <a:solidFill>
              <a:schemeClr val="tx2"/>
            </a:solidFill>
          </a:ln>
          <a:effectLst>
            <a:glow rad="228600">
              <a:schemeClr val="accent5">
                <a:satMod val="175000"/>
                <a:alpha val="40000"/>
              </a:schemeClr>
            </a:glow>
          </a:effectLst>
        </p:spPr>
        <p:txBody>
          <a:bodyPr/>
          <a:lstStyle/>
          <a:p>
            <a:r>
              <a:rPr lang="en-US" dirty="0" smtClean="0"/>
              <a:t>Nursing Diagnoses</a:t>
            </a:r>
            <a:endParaRPr lang="en-US" dirty="0"/>
          </a:p>
        </p:txBody>
      </p:sp>
      <p:sp>
        <p:nvSpPr>
          <p:cNvPr id="3" name="Content Placeholder 2"/>
          <p:cNvSpPr>
            <a:spLocks noGrp="1"/>
          </p:cNvSpPr>
          <p:nvPr>
            <p:ph sz="quarter" idx="13"/>
          </p:nvPr>
        </p:nvSpPr>
        <p:spPr/>
        <p:txBody>
          <a:bodyPr/>
          <a:lstStyle/>
          <a:p>
            <a:r>
              <a:rPr lang="en-US" dirty="0" smtClean="0"/>
              <a:t>Deficient Fluid Volume</a:t>
            </a:r>
          </a:p>
          <a:p>
            <a:r>
              <a:rPr lang="en-US" dirty="0" smtClean="0"/>
              <a:t>Risk for Injury: Maternal and Fetal</a:t>
            </a:r>
          </a:p>
          <a:p>
            <a:r>
              <a:rPr lang="en-US" dirty="0" smtClean="0"/>
              <a:t>Risk for Impaired Gas Exchange</a:t>
            </a:r>
          </a:p>
          <a:p>
            <a:r>
              <a:rPr lang="en-US" dirty="0" smtClean="0"/>
              <a:t>Deficient Knowledge</a:t>
            </a:r>
          </a:p>
          <a:p>
            <a:endParaRPr lang="en-US" dirty="0"/>
          </a:p>
          <a:p>
            <a:pPr marL="0" indent="0">
              <a:buNone/>
            </a:pPr>
            <a:endParaRPr lang="en-US" dirty="0" smtClean="0"/>
          </a:p>
        </p:txBody>
      </p:sp>
      <p:sp>
        <p:nvSpPr>
          <p:cNvPr id="5" name="TextBox 4"/>
          <p:cNvSpPr txBox="1"/>
          <p:nvPr/>
        </p:nvSpPr>
        <p:spPr>
          <a:xfrm>
            <a:off x="7104345" y="5943600"/>
            <a:ext cx="19812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(Hogan</a:t>
            </a:r>
            <a:r>
              <a:rPr lang="en-US" dirty="0"/>
              <a:t>, 2013, p.144)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752600"/>
            <a:ext cx="3810000" cy="2790825"/>
          </a:xfrm>
          <a:prstGeom prst="rect">
            <a:avLst/>
          </a:prstGeom>
          <a:ln>
            <a:noFill/>
          </a:ln>
          <a:effectLst>
            <a:softEdge rad="112500"/>
          </a:effectLst>
        </p:spPr>
      </p:pic>
      <p:sp>
        <p:nvSpPr>
          <p:cNvPr id="6" name="TextBox 5"/>
          <p:cNvSpPr txBox="1"/>
          <p:nvPr/>
        </p:nvSpPr>
        <p:spPr>
          <a:xfrm>
            <a:off x="4572000" y="4546351"/>
            <a:ext cx="28956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your-nursing-guide.com</a:t>
            </a:r>
            <a:endParaRPr lang="en-US" dirty="0"/>
          </a:p>
        </p:txBody>
      </p:sp>
    </p:spTree>
    <p:extLst>
      <p:ext uri="{BB962C8B-B14F-4D97-AF65-F5344CB8AC3E}">
        <p14:creationId xmlns:p14="http://schemas.microsoft.com/office/powerpoint/2010/main" val="181500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819400" cy="503238"/>
          </a:xfrm>
          <a:ln>
            <a:solidFill>
              <a:schemeClr val="tx2"/>
            </a:solidFill>
          </a:ln>
          <a:effectLst>
            <a:glow rad="228600">
              <a:schemeClr val="accent5">
                <a:satMod val="175000"/>
                <a:alpha val="40000"/>
              </a:schemeClr>
            </a:glow>
          </a:effectLst>
        </p:spPr>
        <p:txBody>
          <a:bodyPr/>
          <a:lstStyle/>
          <a:p>
            <a:r>
              <a:rPr lang="en-US" dirty="0" smtClean="0"/>
              <a:t>Interventions</a:t>
            </a:r>
            <a:endParaRPr lang="en-US" dirty="0"/>
          </a:p>
        </p:txBody>
      </p:sp>
      <p:sp>
        <p:nvSpPr>
          <p:cNvPr id="3" name="Content Placeholder 2"/>
          <p:cNvSpPr>
            <a:spLocks noGrp="1"/>
          </p:cNvSpPr>
          <p:nvPr>
            <p:ph sz="quarter" idx="13"/>
          </p:nvPr>
        </p:nvSpPr>
        <p:spPr/>
        <p:txBody>
          <a:bodyPr>
            <a:normAutofit/>
          </a:bodyPr>
          <a:lstStyle/>
          <a:p>
            <a:r>
              <a:rPr lang="en-US" dirty="0" smtClean="0"/>
              <a:t>Monitor maternal blood pressure, pulse and respirations for shock.</a:t>
            </a:r>
          </a:p>
          <a:p>
            <a:r>
              <a:rPr lang="en-US" dirty="0" smtClean="0"/>
              <a:t>Monitor the fetus continuously for signs of distress (increased fetal movement, decreased FHR variability, changes in baseline FHR, or late decelerations). </a:t>
            </a:r>
          </a:p>
          <a:p>
            <a:r>
              <a:rPr lang="en-US" dirty="0" smtClean="0"/>
              <a:t>Start and maintain IV fluids.</a:t>
            </a:r>
          </a:p>
          <a:p>
            <a:r>
              <a:rPr lang="en-US" dirty="0" smtClean="0"/>
              <a:t>Monitor intake and output.</a:t>
            </a:r>
          </a:p>
          <a:p>
            <a:r>
              <a:rPr lang="en-US" dirty="0" smtClean="0"/>
              <a:t>Provide oxygen as needed</a:t>
            </a:r>
          </a:p>
          <a:p>
            <a:r>
              <a:rPr lang="en-US" dirty="0" smtClean="0"/>
              <a:t>Monitor labs (CBC for clotting factors)</a:t>
            </a:r>
          </a:p>
          <a:p>
            <a:pPr marL="0" indent="0">
              <a:buNone/>
            </a:pPr>
            <a:endParaRPr lang="en-US" dirty="0" smtClean="0"/>
          </a:p>
        </p:txBody>
      </p:sp>
      <p:sp>
        <p:nvSpPr>
          <p:cNvPr id="4" name="TextBox 3"/>
          <p:cNvSpPr txBox="1"/>
          <p:nvPr/>
        </p:nvSpPr>
        <p:spPr>
          <a:xfrm>
            <a:off x="6976997" y="5943600"/>
            <a:ext cx="21336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(Hogan, 2013, p.145)</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200400"/>
            <a:ext cx="2362200" cy="1800225"/>
          </a:xfrm>
          <a:prstGeom prst="rect">
            <a:avLst/>
          </a:prstGeom>
          <a:ln>
            <a:solidFill>
              <a:srgbClr val="FFC000"/>
            </a:solidFill>
          </a:ln>
          <a:effectLst>
            <a:softEdge rad="112500"/>
          </a:effectLst>
        </p:spPr>
      </p:pic>
      <p:sp>
        <p:nvSpPr>
          <p:cNvPr id="6" name="TextBox 5"/>
          <p:cNvSpPr txBox="1"/>
          <p:nvPr/>
        </p:nvSpPr>
        <p:spPr>
          <a:xfrm>
            <a:off x="6115050" y="5000625"/>
            <a:ext cx="2019300" cy="369332"/>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www.nurseatcall.com</a:t>
            </a:r>
            <a:endParaRPr lang="en-US" dirty="0"/>
          </a:p>
        </p:txBody>
      </p:sp>
    </p:spTree>
    <p:extLst>
      <p:ext uri="{BB962C8B-B14F-4D97-AF65-F5344CB8AC3E}">
        <p14:creationId xmlns:p14="http://schemas.microsoft.com/office/powerpoint/2010/main" val="45065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438400" cy="503238"/>
          </a:xfrm>
          <a:ln>
            <a:solidFill>
              <a:schemeClr val="tx2"/>
            </a:solidFill>
          </a:ln>
          <a:effectLst>
            <a:glow rad="228600">
              <a:schemeClr val="accent5">
                <a:satMod val="175000"/>
                <a:alpha val="40000"/>
              </a:schemeClr>
            </a:glow>
          </a:effectLst>
        </p:spPr>
        <p:txBody>
          <a:bodyPr/>
          <a:lstStyle/>
          <a:p>
            <a:r>
              <a:rPr lang="en-US" dirty="0" smtClean="0"/>
              <a:t>Conclusion</a:t>
            </a:r>
            <a:endParaRPr lang="en-US" dirty="0"/>
          </a:p>
        </p:txBody>
      </p:sp>
      <p:sp>
        <p:nvSpPr>
          <p:cNvPr id="3" name="Content Placeholder 2"/>
          <p:cNvSpPr>
            <a:spLocks noGrp="1"/>
          </p:cNvSpPr>
          <p:nvPr>
            <p:ph sz="quarter" idx="13"/>
          </p:nvPr>
        </p:nvSpPr>
        <p:spPr/>
        <p:txBody>
          <a:bodyPr/>
          <a:lstStyle/>
          <a:p>
            <a:r>
              <a:rPr lang="en-US" dirty="0" smtClean="0"/>
              <a:t>If a mother experiences sudden severe abdominal cramping she should seek medical attention immediately regardless of whether bleeding is present or not. </a:t>
            </a:r>
          </a:p>
          <a:p>
            <a:r>
              <a:rPr lang="en-US" dirty="0" smtClean="0"/>
              <a:t>In pregnancy, signs of shock will not appear until 25-30% of maternal blood loss has occurred. By this time, it may be too late to save the baby.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971800"/>
            <a:ext cx="24003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231721" y="5334000"/>
            <a:ext cx="3429000" cy="369332"/>
          </a:xfrm>
          <a:prstGeom prst="rect">
            <a:avLst/>
          </a:prstGeom>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a:spAutoFit/>
          </a:bodyPr>
          <a:lstStyle/>
          <a:p>
            <a:r>
              <a:rPr lang="en-US" dirty="0"/>
              <a:t>http://</a:t>
            </a:r>
            <a:r>
              <a:rPr lang="en-US" dirty="0" smtClean="0"/>
              <a:t>www.natural-homeremedies.com</a:t>
            </a:r>
            <a:endParaRPr lang="en-US" dirty="0"/>
          </a:p>
        </p:txBody>
      </p:sp>
    </p:spTree>
    <p:extLst>
      <p:ext uri="{BB962C8B-B14F-4D97-AF65-F5344CB8AC3E}">
        <p14:creationId xmlns:p14="http://schemas.microsoft.com/office/powerpoint/2010/main" val="249124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438400" cy="503238"/>
          </a:xfrm>
          <a:ln>
            <a:solidFill>
              <a:schemeClr val="tx2"/>
            </a:solidFill>
          </a:ln>
          <a:effectLst>
            <a:glow rad="228600">
              <a:schemeClr val="accent5">
                <a:satMod val="175000"/>
                <a:alpha val="40000"/>
              </a:schemeClr>
            </a:glow>
          </a:effectLst>
        </p:spPr>
        <p:txBody>
          <a:bodyPr/>
          <a:lstStyle/>
          <a:p>
            <a:r>
              <a:rPr lang="en-US" dirty="0" smtClean="0"/>
              <a:t>References</a:t>
            </a:r>
            <a:endParaRPr lang="en-US" dirty="0"/>
          </a:p>
        </p:txBody>
      </p:sp>
      <p:sp>
        <p:nvSpPr>
          <p:cNvPr id="3" name="Content Placeholder 2"/>
          <p:cNvSpPr>
            <a:spLocks noGrp="1"/>
          </p:cNvSpPr>
          <p:nvPr>
            <p:ph sz="quarter" idx="13"/>
          </p:nvPr>
        </p:nvSpPr>
        <p:spPr/>
        <p:txBody>
          <a:bodyPr>
            <a:normAutofit fontScale="92500"/>
          </a:bodyPr>
          <a:lstStyle/>
          <a:p>
            <a:r>
              <a:rPr lang="en-US" dirty="0"/>
              <a:t>Buckley, L. L., &amp; </a:t>
            </a:r>
            <a:r>
              <a:rPr lang="en-US" dirty="0" err="1"/>
              <a:t>Schub</a:t>
            </a:r>
            <a:r>
              <a:rPr lang="en-US" dirty="0"/>
              <a:t>, T. (2011, October 28). Placental Abruption. </a:t>
            </a:r>
            <a:r>
              <a:rPr lang="en-US" i="1" dirty="0" err="1"/>
              <a:t>Cinahl</a:t>
            </a:r>
            <a:r>
              <a:rPr lang="en-US" dirty="0"/>
              <a:t>. Retrieved from http://</a:t>
            </a:r>
            <a:r>
              <a:rPr lang="en-US" dirty="0" smtClean="0"/>
              <a:t>web.ebscohost.com.ezproxy.lakeviewcol.edu:2048/ehost/pdfviewer/pdfviewer?sid=4b6ef90c-a5e9-49f5-8f69-763a4aa1d61b%40sessionmgr12&amp;vid=8&amp;hid=17</a:t>
            </a:r>
            <a:endParaRPr lang="en-US" dirty="0" smtClean="0"/>
          </a:p>
          <a:p>
            <a:r>
              <a:rPr lang="en-US" dirty="0"/>
              <a:t>Chapman, L., &amp; Durham, R. (2010). High-risk antepartum nursing care. In S. Kuhn’s </a:t>
            </a:r>
            <a:r>
              <a:rPr lang="en-US" i="1" dirty="0"/>
              <a:t>Maternal-Newborn Nursing: The Critical </a:t>
            </a:r>
            <a:r>
              <a:rPr lang="en-US" i="1" dirty="0" err="1"/>
              <a:t>Componenets</a:t>
            </a:r>
            <a:r>
              <a:rPr lang="en-US" i="1" dirty="0"/>
              <a:t> of Nursing Care</a:t>
            </a:r>
            <a:r>
              <a:rPr lang="en-US" dirty="0"/>
              <a:t>. Danvers, MA: Davis Company, pp. 119-121. </a:t>
            </a:r>
            <a:endParaRPr lang="en-US" dirty="0" smtClean="0"/>
          </a:p>
          <a:p>
            <a:r>
              <a:rPr lang="en-US" dirty="0"/>
              <a:t>Hogan, M. (2013). The complicated prenatal experience. In J. Farthing’s Maternal-Newborn Nursing Pearson Reviews and </a:t>
            </a:r>
            <a:r>
              <a:rPr lang="en-US" dirty="0" err="1"/>
              <a:t>Rationals</a:t>
            </a:r>
            <a:r>
              <a:rPr lang="en-US" dirty="0"/>
              <a:t> (3</a:t>
            </a:r>
            <a:r>
              <a:rPr lang="en-US" baseline="30000" dirty="0"/>
              <a:t>rd</a:t>
            </a:r>
            <a:r>
              <a:rPr lang="en-US" dirty="0"/>
              <a:t>). Saddle River, NJ: Pearson Education Inc. pp. 144-146. </a:t>
            </a:r>
            <a:endParaRPr lang="en-US" dirty="0" smtClean="0"/>
          </a:p>
          <a:p>
            <a:r>
              <a:rPr lang="en-US" dirty="0" err="1" smtClean="0"/>
              <a:t>Kornusky</a:t>
            </a:r>
            <a:r>
              <a:rPr lang="en-US" dirty="0"/>
              <a:t>, J, &amp; </a:t>
            </a:r>
            <a:r>
              <a:rPr lang="en-US" dirty="0" err="1"/>
              <a:t>Pravikoff</a:t>
            </a:r>
            <a:r>
              <a:rPr lang="en-US" dirty="0"/>
              <a:t>, D. (2011). Abruptio Placentae: providing patient care. Nursing Reference Center. Retrieved from </a:t>
            </a:r>
            <a:r>
              <a:rPr lang="en-US" dirty="0" err="1" smtClean="0"/>
              <a:t>Ebscohost</a:t>
            </a:r>
            <a:endParaRPr lang="en-US" dirty="0" smtClean="0"/>
          </a:p>
          <a:p>
            <a:r>
              <a:rPr lang="en-US" dirty="0" err="1"/>
              <a:t>Tikkanen</a:t>
            </a:r>
            <a:r>
              <a:rPr lang="en-US" dirty="0"/>
              <a:t>, M. (2010, October 10). Placental abruption: epidemiology, risk factors, and consequences. </a:t>
            </a:r>
            <a:r>
              <a:rPr lang="en-US" i="1" dirty="0"/>
              <a:t>Nordic Federation of Societies of Obstetrics and Gynecology</a:t>
            </a:r>
            <a:r>
              <a:rPr lang="en-US" dirty="0"/>
              <a:t>, </a:t>
            </a:r>
            <a:r>
              <a:rPr lang="en-US" i="1" dirty="0"/>
              <a:t>90</a:t>
            </a:r>
            <a:r>
              <a:rPr lang="en-US" dirty="0"/>
              <a:t>, 140-149. doi:10.1111/j.1600-0412.2010.01030.x</a:t>
            </a:r>
          </a:p>
          <a:p>
            <a:endParaRPr lang="en-US" dirty="0"/>
          </a:p>
          <a:p>
            <a:endParaRPr lang="en-US" dirty="0"/>
          </a:p>
        </p:txBody>
      </p:sp>
    </p:spTree>
    <p:extLst>
      <p:ext uri="{BB962C8B-B14F-4D97-AF65-F5344CB8AC3E}">
        <p14:creationId xmlns:p14="http://schemas.microsoft.com/office/powerpoint/2010/main" val="410621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743200" cy="503238"/>
          </a:xfrm>
          <a:ln>
            <a:solidFill>
              <a:schemeClr val="tx2"/>
            </a:solidFill>
          </a:ln>
          <a:effectLst>
            <a:glow rad="228600">
              <a:schemeClr val="accent5">
                <a:satMod val="175000"/>
                <a:alpha val="40000"/>
              </a:schemeClr>
            </a:glow>
          </a:effectLst>
        </p:spPr>
        <p:txBody>
          <a:bodyPr/>
          <a:lstStyle/>
          <a:p>
            <a:r>
              <a:rPr lang="en-US" dirty="0" smtClean="0"/>
              <a:t>Introduction</a:t>
            </a:r>
            <a:endParaRPr lang="en-US" dirty="0"/>
          </a:p>
        </p:txBody>
      </p:sp>
      <p:sp>
        <p:nvSpPr>
          <p:cNvPr id="3" name="Content Placeholder 2"/>
          <p:cNvSpPr>
            <a:spLocks noGrp="1"/>
          </p:cNvSpPr>
          <p:nvPr>
            <p:ph sz="quarter" idx="13"/>
          </p:nvPr>
        </p:nvSpPr>
        <p:spPr/>
        <p:txBody>
          <a:bodyPr>
            <a:normAutofit/>
          </a:bodyPr>
          <a:lstStyle/>
          <a:p>
            <a:r>
              <a:rPr lang="en-US" dirty="0" smtClean="0">
                <a:cs typeface="Times New Roman" pitchFamily="18" charset="0"/>
              </a:rPr>
              <a:t>Abruptio Placentae is a life threatening condition that occurs in 1% of pregnancies. (</a:t>
            </a:r>
            <a:r>
              <a:rPr lang="en-US" dirty="0" err="1" smtClean="0">
                <a:cs typeface="Times New Roman" pitchFamily="18" charset="0"/>
              </a:rPr>
              <a:t>Kornusky</a:t>
            </a:r>
            <a:r>
              <a:rPr lang="en-US" dirty="0" smtClean="0">
                <a:cs typeface="Times New Roman" pitchFamily="18" charset="0"/>
              </a:rPr>
              <a:t> &amp; </a:t>
            </a:r>
            <a:r>
              <a:rPr lang="en-US" dirty="0" err="1" smtClean="0">
                <a:cs typeface="Times New Roman" pitchFamily="18" charset="0"/>
              </a:rPr>
              <a:t>Pravikoff</a:t>
            </a:r>
            <a:r>
              <a:rPr lang="en-US" dirty="0" smtClean="0">
                <a:cs typeface="Times New Roman" pitchFamily="18" charset="0"/>
              </a:rPr>
              <a:t>, 2012, p. 1)</a:t>
            </a:r>
          </a:p>
          <a:p>
            <a:r>
              <a:rPr lang="en-US" dirty="0">
                <a:cs typeface="Times New Roman" pitchFamily="18" charset="0"/>
              </a:rPr>
              <a:t>I</a:t>
            </a:r>
            <a:r>
              <a:rPr lang="en-US" dirty="0" smtClean="0">
                <a:cs typeface="Times New Roman" pitchFamily="18" charset="0"/>
              </a:rPr>
              <a:t>ncreases the risk of depleting clotting factors and developing disseminated intravascular coagulopathy (DIC). </a:t>
            </a:r>
          </a:p>
          <a:p>
            <a:r>
              <a:rPr lang="en-US" dirty="0">
                <a:cs typeface="Times New Roman" pitchFamily="18" charset="0"/>
              </a:rPr>
              <a:t>C</a:t>
            </a:r>
            <a:r>
              <a:rPr lang="en-US" dirty="0" smtClean="0">
                <a:cs typeface="Times New Roman" pitchFamily="18" charset="0"/>
              </a:rPr>
              <a:t>oncealed hemorrhage occurs in 10% of abruptions</a:t>
            </a:r>
            <a:r>
              <a:rPr lang="en-US" dirty="0" smtClean="0">
                <a:solidFill>
                  <a:schemeClr val="tx2"/>
                </a:solidFill>
                <a:cs typeface="Times New Roman" pitchFamily="18" charset="0"/>
              </a:rPr>
              <a:t>. </a:t>
            </a:r>
          </a:p>
          <a:p>
            <a:pPr marL="0" indent="0">
              <a:buNone/>
            </a:pPr>
            <a:endParaRPr lang="en-US" dirty="0"/>
          </a:p>
        </p:txBody>
      </p:sp>
      <p:sp>
        <p:nvSpPr>
          <p:cNvPr id="5" name="TextBox 4"/>
          <p:cNvSpPr txBox="1"/>
          <p:nvPr/>
        </p:nvSpPr>
        <p:spPr>
          <a:xfrm>
            <a:off x="5715000" y="5943600"/>
            <a:ext cx="3124200" cy="369332"/>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a:t>
            </a:r>
            <a:r>
              <a:rPr lang="en-US" dirty="0" err="1"/>
              <a:t>Kornusky</a:t>
            </a:r>
            <a:r>
              <a:rPr lang="en-US" dirty="0"/>
              <a:t> &amp; </a:t>
            </a:r>
            <a:r>
              <a:rPr lang="en-US" dirty="0" err="1"/>
              <a:t>Pravikoff</a:t>
            </a:r>
            <a:r>
              <a:rPr lang="en-US" dirty="0"/>
              <a:t>, 2012, p. 1)</a:t>
            </a:r>
          </a:p>
        </p:txBody>
      </p:sp>
    </p:spTree>
    <p:extLst>
      <p:ext uri="{BB962C8B-B14F-4D97-AF65-F5344CB8AC3E}">
        <p14:creationId xmlns:p14="http://schemas.microsoft.com/office/powerpoint/2010/main" val="360403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133600" cy="503238"/>
          </a:xfrm>
          <a:ln>
            <a:solidFill>
              <a:srgbClr val="FFC000"/>
            </a:solidFill>
          </a:ln>
          <a:effectLst>
            <a:glow rad="228600">
              <a:schemeClr val="accent5">
                <a:satMod val="175000"/>
                <a:alpha val="40000"/>
              </a:schemeClr>
            </a:glow>
          </a:effectLst>
        </p:spPr>
        <p:txBody>
          <a:bodyPr/>
          <a:lstStyle/>
          <a:p>
            <a:r>
              <a:rPr lang="en-US" dirty="0" smtClean="0"/>
              <a:t>Definition</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Premature separation </a:t>
            </a:r>
            <a:r>
              <a:rPr lang="en-US" dirty="0" smtClean="0"/>
              <a:t>of an implanted placenta from the uterine wall prior to delivery of the </a:t>
            </a:r>
            <a:r>
              <a:rPr lang="en-US" dirty="0" smtClean="0"/>
              <a:t>fetus.</a:t>
            </a:r>
            <a:endParaRPr lang="en-US" dirty="0"/>
          </a:p>
          <a:p>
            <a:pPr marL="0" indent="0">
              <a:buNone/>
            </a:pPr>
            <a:endParaRPr lang="en-US" dirty="0" smtClean="0"/>
          </a:p>
        </p:txBody>
      </p:sp>
      <p:sp>
        <p:nvSpPr>
          <p:cNvPr id="4" name="TextBox 3"/>
          <p:cNvSpPr txBox="1"/>
          <p:nvPr/>
        </p:nvSpPr>
        <p:spPr>
          <a:xfrm>
            <a:off x="5638800" y="5943600"/>
            <a:ext cx="3200400" cy="369332"/>
          </a:xfrm>
          <a:prstGeom prst="rect">
            <a:avLst/>
          </a:prstGeom>
          <a:noFill/>
          <a:ln>
            <a:solidFill>
              <a:srgbClr val="FFC000"/>
            </a:solidFill>
          </a:ln>
          <a:effectLst>
            <a:glow rad="228600">
              <a:schemeClr val="accent5">
                <a:satMod val="175000"/>
                <a:alpha val="40000"/>
              </a:schemeClr>
            </a:glow>
          </a:effectLst>
        </p:spPr>
        <p:txBody>
          <a:bodyPr wrap="square" rtlCol="0">
            <a:spAutoFit/>
          </a:bodyPr>
          <a:lstStyle/>
          <a:p>
            <a:r>
              <a:rPr lang="en-US" dirty="0"/>
              <a:t>(Chapman &amp; Durham, 2010, p. 119)</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819400"/>
            <a:ext cx="3180400" cy="2562431"/>
          </a:xfrm>
          <a:prstGeom prst="rect">
            <a:avLst/>
          </a:prstGeom>
          <a:ln>
            <a:noFill/>
          </a:ln>
          <a:effectLst>
            <a:softEdge rad="112500"/>
          </a:effectLst>
        </p:spPr>
      </p:pic>
      <p:sp>
        <p:nvSpPr>
          <p:cNvPr id="8" name="TextBox 7"/>
          <p:cNvSpPr txBox="1"/>
          <p:nvPr/>
        </p:nvSpPr>
        <p:spPr>
          <a:xfrm>
            <a:off x="2504600" y="5381831"/>
            <a:ext cx="19812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www.gfmer.com</a:t>
            </a:r>
            <a:endParaRPr lang="en-US" dirty="0"/>
          </a:p>
        </p:txBody>
      </p:sp>
    </p:spTree>
    <p:extLst>
      <p:ext uri="{BB962C8B-B14F-4D97-AF65-F5344CB8AC3E}">
        <p14:creationId xmlns:p14="http://schemas.microsoft.com/office/powerpoint/2010/main" val="91527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267200" cy="503238"/>
          </a:xfrm>
          <a:ln>
            <a:solidFill>
              <a:srgbClr val="FFC000"/>
            </a:solidFill>
          </a:ln>
          <a:effectLst>
            <a:glow rad="228600">
              <a:schemeClr val="accent5">
                <a:satMod val="175000"/>
                <a:alpha val="40000"/>
              </a:schemeClr>
            </a:glow>
          </a:effectLst>
        </p:spPr>
        <p:txBody>
          <a:bodyPr/>
          <a:lstStyle/>
          <a:p>
            <a:r>
              <a:rPr lang="en-US" dirty="0" smtClean="0"/>
              <a:t>Etiology of Diagnosis</a:t>
            </a:r>
            <a:endParaRPr lang="en-US" dirty="0"/>
          </a:p>
        </p:txBody>
      </p:sp>
      <p:sp>
        <p:nvSpPr>
          <p:cNvPr id="3" name="Content Placeholder 2"/>
          <p:cNvSpPr>
            <a:spLocks noGrp="1"/>
          </p:cNvSpPr>
          <p:nvPr>
            <p:ph sz="quarter" idx="13"/>
          </p:nvPr>
        </p:nvSpPr>
        <p:spPr/>
        <p:txBody>
          <a:bodyPr/>
          <a:lstStyle/>
          <a:p>
            <a:r>
              <a:rPr lang="en-US" dirty="0" smtClean="0"/>
              <a:t>Typically occurs during second and third trimesters</a:t>
            </a:r>
          </a:p>
          <a:p>
            <a:r>
              <a:rPr lang="en-US" dirty="0" smtClean="0"/>
              <a:t>Requires immediate medical attention due to </a:t>
            </a:r>
            <a:r>
              <a:rPr lang="en-US" dirty="0" smtClean="0"/>
              <a:t>possible maternal or fetal death</a:t>
            </a:r>
            <a:r>
              <a:rPr lang="en-US" dirty="0" smtClean="0"/>
              <a:t> </a:t>
            </a:r>
            <a:endParaRPr lang="en-US" dirty="0" smtClean="0"/>
          </a:p>
          <a:p>
            <a:r>
              <a:rPr lang="en-US" dirty="0" smtClean="0"/>
              <a:t>Causal factors are mainly unknown</a:t>
            </a:r>
          </a:p>
          <a:p>
            <a:r>
              <a:rPr lang="en-US" dirty="0" smtClean="0"/>
              <a:t>Occult bleeding is present in 10% of cases. </a:t>
            </a:r>
          </a:p>
          <a:p>
            <a:r>
              <a:rPr lang="en-US" dirty="0" smtClean="0"/>
              <a:t>There are two types of abruption</a:t>
            </a:r>
          </a:p>
          <a:p>
            <a:pPr lvl="1"/>
            <a:r>
              <a:rPr lang="en-US" dirty="0"/>
              <a:t>C</a:t>
            </a:r>
            <a:r>
              <a:rPr lang="en-US" dirty="0" smtClean="0"/>
              <a:t>entral</a:t>
            </a:r>
          </a:p>
          <a:p>
            <a:pPr lvl="1"/>
            <a:r>
              <a:rPr lang="en-US" dirty="0"/>
              <a:t>B</a:t>
            </a:r>
            <a:r>
              <a:rPr lang="en-US" dirty="0" smtClean="0"/>
              <a:t>ehind the placenta.</a:t>
            </a:r>
            <a:endParaRPr lang="en-US" dirty="0"/>
          </a:p>
        </p:txBody>
      </p:sp>
      <p:sp>
        <p:nvSpPr>
          <p:cNvPr id="4" name="TextBox 3"/>
          <p:cNvSpPr txBox="1"/>
          <p:nvPr/>
        </p:nvSpPr>
        <p:spPr>
          <a:xfrm>
            <a:off x="6172200" y="5943600"/>
            <a:ext cx="24384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endParaRPr lang="en-US" dirty="0"/>
          </a:p>
        </p:txBody>
      </p:sp>
    </p:spTree>
    <p:extLst>
      <p:ext uri="{BB962C8B-B14F-4D97-AF65-F5344CB8AC3E}">
        <p14:creationId xmlns:p14="http://schemas.microsoft.com/office/powerpoint/2010/main" val="288524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667000" cy="503238"/>
          </a:xfrm>
          <a:ln>
            <a:solidFill>
              <a:srgbClr val="FFC000"/>
            </a:solidFill>
          </a:ln>
          <a:effectLst>
            <a:glow rad="228600">
              <a:schemeClr val="accent5">
                <a:satMod val="175000"/>
                <a:alpha val="40000"/>
              </a:schemeClr>
            </a:glow>
          </a:effectLst>
        </p:spPr>
        <p:txBody>
          <a:bodyPr/>
          <a:lstStyle/>
          <a:p>
            <a:r>
              <a:rPr lang="en-US" dirty="0" smtClean="0"/>
              <a:t>Risk Factors</a:t>
            </a:r>
            <a:endParaRPr lang="en-US" dirty="0"/>
          </a:p>
        </p:txBody>
      </p:sp>
      <p:sp>
        <p:nvSpPr>
          <p:cNvPr id="3" name="Content Placeholder 2"/>
          <p:cNvSpPr>
            <a:spLocks noGrp="1"/>
          </p:cNvSpPr>
          <p:nvPr>
            <p:ph sz="quarter" idx="13"/>
          </p:nvPr>
        </p:nvSpPr>
        <p:spPr/>
        <p:txBody>
          <a:bodyPr>
            <a:normAutofit/>
          </a:bodyPr>
          <a:lstStyle/>
          <a:p>
            <a:r>
              <a:rPr lang="en-US" dirty="0" smtClean="0"/>
              <a:t>Maternal abdominal trauma</a:t>
            </a:r>
          </a:p>
          <a:p>
            <a:pPr>
              <a:buFont typeface="Wingdings" pitchFamily="2" charset="2"/>
              <a:buChar char="§"/>
            </a:pPr>
            <a:r>
              <a:rPr lang="en-US" dirty="0" smtClean="0"/>
              <a:t>Maternal hypertension</a:t>
            </a:r>
          </a:p>
          <a:p>
            <a:pPr>
              <a:buFont typeface="Wingdings" pitchFamily="2" charset="2"/>
              <a:buChar char="§"/>
            </a:pPr>
            <a:r>
              <a:rPr lang="en-US" dirty="0" smtClean="0"/>
              <a:t>Age</a:t>
            </a:r>
          </a:p>
          <a:p>
            <a:pPr>
              <a:buFont typeface="Wingdings" pitchFamily="2" charset="2"/>
              <a:buChar char="§"/>
            </a:pPr>
            <a:r>
              <a:rPr lang="en-US" dirty="0" smtClean="0"/>
              <a:t>Short umbilical cord</a:t>
            </a:r>
          </a:p>
          <a:p>
            <a:pPr>
              <a:buFont typeface="Wingdings" pitchFamily="2" charset="2"/>
              <a:buChar char="§"/>
            </a:pPr>
            <a:r>
              <a:rPr lang="en-US" dirty="0" smtClean="0"/>
              <a:t>Smoking and illicit drug usage</a:t>
            </a:r>
          </a:p>
          <a:p>
            <a:pPr>
              <a:buFont typeface="Wingdings" pitchFamily="2" charset="2"/>
              <a:buChar char="§"/>
            </a:pPr>
            <a:r>
              <a:rPr lang="en-US" dirty="0" smtClean="0"/>
              <a:t>Alcohol</a:t>
            </a:r>
            <a:endParaRPr lang="en-US" dirty="0" smtClean="0"/>
          </a:p>
          <a:p>
            <a:pPr>
              <a:buFont typeface="Wingdings" pitchFamily="2" charset="2"/>
              <a:buChar char="§"/>
            </a:pPr>
            <a:r>
              <a:rPr lang="en-US" dirty="0" err="1" smtClean="0"/>
              <a:t>Multiparity</a:t>
            </a:r>
            <a:endParaRPr lang="en-US" dirty="0" smtClean="0"/>
          </a:p>
          <a:p>
            <a:pPr>
              <a:buFont typeface="Wingdings" pitchFamily="2" charset="2"/>
              <a:buChar char="§"/>
            </a:pPr>
            <a:r>
              <a:rPr lang="en-US" dirty="0" smtClean="0"/>
              <a:t>Multiple fetus pregnancy</a:t>
            </a:r>
          </a:p>
          <a:p>
            <a:pPr marL="0" indent="0">
              <a:buNone/>
            </a:pPr>
            <a:endParaRPr lang="en-US" dirty="0" smtClean="0"/>
          </a:p>
        </p:txBody>
      </p:sp>
      <p:sp>
        <p:nvSpPr>
          <p:cNvPr id="4" name="TextBox 3"/>
          <p:cNvSpPr txBox="1"/>
          <p:nvPr/>
        </p:nvSpPr>
        <p:spPr>
          <a:xfrm>
            <a:off x="6705600" y="5943600"/>
            <a:ext cx="2286000" cy="353943"/>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sz="1700" dirty="0"/>
              <a:t>(Buckley &amp; </a:t>
            </a:r>
            <a:r>
              <a:rPr lang="en-US" sz="1700" dirty="0" err="1"/>
              <a:t>Schub</a:t>
            </a:r>
            <a:r>
              <a:rPr lang="en-US" sz="1700" dirty="0"/>
              <a:t>, 2011)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00"/>
            <a:ext cx="2743200" cy="2667000"/>
          </a:xfrm>
          <a:prstGeom prst="rect">
            <a:avLst/>
          </a:prstGeom>
          <a:ln>
            <a:solidFill>
              <a:schemeClr val="tx2"/>
            </a:solidFill>
          </a:ln>
          <a:effectLst>
            <a:softEdge rad="112500"/>
          </a:effectLst>
        </p:spPr>
      </p:pic>
      <p:sp>
        <p:nvSpPr>
          <p:cNvPr id="6" name="TextBox 5"/>
          <p:cNvSpPr txBox="1"/>
          <p:nvPr/>
        </p:nvSpPr>
        <p:spPr>
          <a:xfrm>
            <a:off x="4267200" y="4572000"/>
            <a:ext cx="30480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amodernmilitarymother.com</a:t>
            </a:r>
            <a:endParaRPr lang="en-US" dirty="0"/>
          </a:p>
        </p:txBody>
      </p:sp>
    </p:spTree>
    <p:extLst>
      <p:ext uri="{BB962C8B-B14F-4D97-AF65-F5344CB8AC3E}">
        <p14:creationId xmlns:p14="http://schemas.microsoft.com/office/powerpoint/2010/main" val="318569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3733800" cy="503238"/>
          </a:xfrm>
          <a:ln>
            <a:solidFill>
              <a:schemeClr val="tx2"/>
            </a:solidFill>
          </a:ln>
          <a:effectLst>
            <a:glow rad="228600">
              <a:schemeClr val="accent5">
                <a:satMod val="175000"/>
                <a:alpha val="40000"/>
              </a:schemeClr>
            </a:glow>
          </a:effectLst>
        </p:spPr>
        <p:txBody>
          <a:bodyPr/>
          <a:lstStyle/>
          <a:p>
            <a:r>
              <a:rPr lang="en-US" dirty="0" smtClean="0"/>
              <a:t>Risk Factors Cont.</a:t>
            </a:r>
            <a:endParaRPr lang="en-US" dirty="0"/>
          </a:p>
        </p:txBody>
      </p:sp>
      <p:sp>
        <p:nvSpPr>
          <p:cNvPr id="3" name="Content Placeholder 2"/>
          <p:cNvSpPr>
            <a:spLocks noGrp="1"/>
          </p:cNvSpPr>
          <p:nvPr>
            <p:ph sz="quarter" idx="13"/>
          </p:nvPr>
        </p:nvSpPr>
        <p:spPr/>
        <p:txBody>
          <a:bodyPr/>
          <a:lstStyle/>
          <a:p>
            <a:r>
              <a:rPr lang="en-US" dirty="0" smtClean="0"/>
              <a:t>Retro placental bleeding from needle puncture</a:t>
            </a:r>
          </a:p>
          <a:p>
            <a:r>
              <a:rPr lang="en-US" dirty="0" smtClean="0"/>
              <a:t>Thrombophilia</a:t>
            </a:r>
          </a:p>
          <a:p>
            <a:r>
              <a:rPr lang="en-US" dirty="0" err="1" smtClean="0"/>
              <a:t>Retroplacental</a:t>
            </a:r>
            <a:r>
              <a:rPr lang="en-US" dirty="0" smtClean="0"/>
              <a:t> </a:t>
            </a:r>
            <a:r>
              <a:rPr lang="en-US" dirty="0" err="1" smtClean="0"/>
              <a:t>fibromyoma</a:t>
            </a:r>
            <a:endParaRPr lang="en-US" dirty="0" smtClean="0"/>
          </a:p>
          <a:p>
            <a:r>
              <a:rPr lang="en-US" dirty="0" smtClean="0"/>
              <a:t>Uterine malformation</a:t>
            </a:r>
          </a:p>
          <a:p>
            <a:r>
              <a:rPr lang="en-US" dirty="0" smtClean="0"/>
              <a:t>Ethnicity</a:t>
            </a:r>
          </a:p>
          <a:p>
            <a:r>
              <a:rPr lang="en-US" dirty="0" smtClean="0"/>
              <a:t>Diabetes Mellitus</a:t>
            </a:r>
          </a:p>
          <a:p>
            <a:r>
              <a:rPr lang="en-US" dirty="0" smtClean="0"/>
              <a:t>Low socioeconomic status</a:t>
            </a:r>
          </a:p>
          <a:p>
            <a:r>
              <a:rPr lang="en-US" dirty="0" smtClean="0"/>
              <a:t>History </a:t>
            </a:r>
          </a:p>
          <a:p>
            <a:pPr lvl="1"/>
            <a:r>
              <a:rPr lang="en-US" dirty="0" smtClean="0"/>
              <a:t>C-Section</a:t>
            </a:r>
          </a:p>
          <a:p>
            <a:pPr lvl="1"/>
            <a:r>
              <a:rPr lang="en-US" dirty="0" smtClean="0"/>
              <a:t>Previous abruption</a:t>
            </a:r>
            <a:endParaRPr lang="en-US" dirty="0"/>
          </a:p>
          <a:p>
            <a:pPr lvl="1"/>
            <a:endParaRPr lang="en-US" dirty="0" smtClean="0"/>
          </a:p>
        </p:txBody>
      </p:sp>
      <p:sp>
        <p:nvSpPr>
          <p:cNvPr id="4" name="TextBox 3"/>
          <p:cNvSpPr txBox="1"/>
          <p:nvPr/>
        </p:nvSpPr>
        <p:spPr>
          <a:xfrm>
            <a:off x="6629400" y="5943600"/>
            <a:ext cx="2362200" cy="353943"/>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sz="1700" dirty="0"/>
              <a:t>(Buckley &amp; </a:t>
            </a:r>
            <a:r>
              <a:rPr lang="en-US" sz="1700" dirty="0" err="1"/>
              <a:t>Schub</a:t>
            </a:r>
            <a:r>
              <a:rPr lang="en-US" sz="1700" dirty="0"/>
              <a:t>, 2011)</a:t>
            </a:r>
            <a:endParaRPr lang="en-US" sz="1700" dirty="0"/>
          </a:p>
        </p:txBody>
      </p:sp>
    </p:spTree>
    <p:extLst>
      <p:ext uri="{BB962C8B-B14F-4D97-AF65-F5344CB8AC3E}">
        <p14:creationId xmlns:p14="http://schemas.microsoft.com/office/powerpoint/2010/main" val="30158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2057400" cy="533400"/>
          </a:xfrm>
          <a:ln>
            <a:solidFill>
              <a:srgbClr val="FFC000"/>
            </a:solidFill>
          </a:ln>
          <a:effectLst>
            <a:glow rad="228600">
              <a:schemeClr val="accent5">
                <a:satMod val="175000"/>
                <a:alpha val="40000"/>
              </a:schemeClr>
            </a:glow>
          </a:effectLst>
        </p:spPr>
        <p:txBody>
          <a:bodyPr/>
          <a:lstStyle/>
          <a:p>
            <a:r>
              <a:rPr lang="en-US" dirty="0" smtClean="0"/>
              <a:t>Symptoms</a:t>
            </a:r>
            <a:endParaRPr lang="en-US" dirty="0"/>
          </a:p>
        </p:txBody>
      </p:sp>
      <p:sp>
        <p:nvSpPr>
          <p:cNvPr id="3" name="Content Placeholder 2"/>
          <p:cNvSpPr>
            <a:spLocks noGrp="1"/>
          </p:cNvSpPr>
          <p:nvPr>
            <p:ph sz="quarter" idx="13"/>
          </p:nvPr>
        </p:nvSpPr>
        <p:spPr/>
        <p:txBody>
          <a:bodyPr>
            <a:normAutofit/>
          </a:bodyPr>
          <a:lstStyle/>
          <a:p>
            <a:r>
              <a:rPr lang="en-US" dirty="0"/>
              <a:t>S</a:t>
            </a:r>
            <a:r>
              <a:rPr lang="en-US" dirty="0" smtClean="0"/>
              <a:t>evere</a:t>
            </a:r>
            <a:r>
              <a:rPr lang="en-US" dirty="0" smtClean="0"/>
              <a:t> </a:t>
            </a:r>
            <a:r>
              <a:rPr lang="en-US" dirty="0" smtClean="0"/>
              <a:t>acute </a:t>
            </a:r>
            <a:r>
              <a:rPr lang="en-US" dirty="0" smtClean="0"/>
              <a:t>abdominal </a:t>
            </a:r>
            <a:r>
              <a:rPr lang="en-US" dirty="0" smtClean="0"/>
              <a:t>cramping</a:t>
            </a:r>
          </a:p>
          <a:p>
            <a:r>
              <a:rPr lang="en-US" dirty="0" smtClean="0"/>
              <a:t>Elevated heart rate</a:t>
            </a:r>
          </a:p>
          <a:p>
            <a:r>
              <a:rPr lang="en-US" dirty="0" smtClean="0"/>
              <a:t>Hypotension</a:t>
            </a:r>
          </a:p>
          <a:p>
            <a:r>
              <a:rPr lang="en-US" dirty="0" smtClean="0"/>
              <a:t>Uterine tenderness</a:t>
            </a:r>
          </a:p>
          <a:p>
            <a:r>
              <a:rPr lang="en-US" dirty="0" smtClean="0"/>
              <a:t>Rigid </a:t>
            </a:r>
            <a:r>
              <a:rPr lang="en-US" dirty="0" smtClean="0"/>
              <a:t>uterus</a:t>
            </a:r>
          </a:p>
          <a:p>
            <a:r>
              <a:rPr lang="en-US" dirty="0" smtClean="0"/>
              <a:t>Back pain</a:t>
            </a:r>
          </a:p>
          <a:p>
            <a:r>
              <a:rPr lang="en-US" dirty="0"/>
              <a:t>U</a:t>
            </a:r>
            <a:r>
              <a:rPr lang="en-US" dirty="0" smtClean="0"/>
              <a:t>terine contractions</a:t>
            </a:r>
          </a:p>
          <a:p>
            <a:r>
              <a:rPr lang="en-US" dirty="0" smtClean="0"/>
              <a:t>Central</a:t>
            </a:r>
            <a:r>
              <a:rPr lang="en-US" dirty="0" smtClean="0"/>
              <a:t>: Fetus will show late decelerations. There may be no bleeding. </a:t>
            </a:r>
          </a:p>
          <a:p>
            <a:r>
              <a:rPr lang="en-US" dirty="0" smtClean="0"/>
              <a:t>Behind the placenta: </a:t>
            </a:r>
            <a:r>
              <a:rPr lang="en-US" dirty="0" err="1" smtClean="0"/>
              <a:t>Couvelaire</a:t>
            </a:r>
            <a:r>
              <a:rPr lang="en-US" dirty="0" smtClean="0"/>
              <a:t> uterus that does not contract after delivery</a:t>
            </a:r>
            <a:r>
              <a:rPr lang="en-US" dirty="0" smtClean="0">
                <a:solidFill>
                  <a:schemeClr val="tx2"/>
                </a:solidFill>
              </a:rPr>
              <a:t>. </a:t>
            </a:r>
          </a:p>
          <a:p>
            <a:pPr marL="0" indent="0">
              <a:buNone/>
            </a:pPr>
            <a:endParaRPr lang="en-US" dirty="0" smtClean="0"/>
          </a:p>
        </p:txBody>
      </p:sp>
      <p:sp>
        <p:nvSpPr>
          <p:cNvPr id="5" name="Rectangle 4"/>
          <p:cNvSpPr/>
          <p:nvPr/>
        </p:nvSpPr>
        <p:spPr>
          <a:xfrm>
            <a:off x="5486400" y="5954409"/>
            <a:ext cx="3324151" cy="369332"/>
          </a:xfrm>
          <a:prstGeom prst="rect">
            <a:avLst/>
          </a:prstGeom>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a:spAutoFit/>
          </a:bodyPr>
          <a:lstStyle/>
          <a:p>
            <a:r>
              <a:rPr lang="en-US" dirty="0"/>
              <a:t>(Chapman &amp; Durham, </a:t>
            </a:r>
            <a:r>
              <a:rPr lang="en-US" dirty="0" smtClean="0"/>
              <a:t>2010</a:t>
            </a:r>
            <a:r>
              <a:rPr lang="en-US" dirty="0" smtClean="0"/>
              <a:t>, </a:t>
            </a:r>
            <a:r>
              <a:rPr lang="en-US" dirty="0"/>
              <a:t>p. </a:t>
            </a:r>
            <a:r>
              <a:rPr lang="en-US" dirty="0" smtClean="0"/>
              <a:t>119</a:t>
            </a:r>
            <a:endParaRPr lang="en-US" dirty="0"/>
          </a:p>
        </p:txBody>
      </p:sp>
    </p:spTree>
    <p:extLst>
      <p:ext uri="{BB962C8B-B14F-4D97-AF65-F5344CB8AC3E}">
        <p14:creationId xmlns:p14="http://schemas.microsoft.com/office/powerpoint/2010/main" val="427473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3733800" cy="503238"/>
          </a:xfrm>
          <a:ln>
            <a:solidFill>
              <a:srgbClr val="FFC000"/>
            </a:solidFill>
          </a:ln>
          <a:effectLst>
            <a:glow rad="228600">
              <a:schemeClr val="accent5">
                <a:satMod val="175000"/>
                <a:alpha val="40000"/>
              </a:schemeClr>
            </a:glow>
          </a:effectLst>
        </p:spPr>
        <p:txBody>
          <a:bodyPr/>
          <a:lstStyle/>
          <a:p>
            <a:r>
              <a:rPr lang="en-US" dirty="0" smtClean="0"/>
              <a:t>Medical Treatment</a:t>
            </a:r>
            <a:endParaRPr lang="en-US" dirty="0"/>
          </a:p>
        </p:txBody>
      </p:sp>
      <p:sp>
        <p:nvSpPr>
          <p:cNvPr id="3" name="Content Placeholder 2"/>
          <p:cNvSpPr>
            <a:spLocks noGrp="1"/>
          </p:cNvSpPr>
          <p:nvPr>
            <p:ph sz="quarter" idx="13"/>
          </p:nvPr>
        </p:nvSpPr>
        <p:spPr/>
        <p:txBody>
          <a:bodyPr>
            <a:normAutofit/>
          </a:bodyPr>
          <a:lstStyle/>
          <a:p>
            <a:r>
              <a:rPr lang="en-US" dirty="0" smtClean="0"/>
              <a:t>It is not possible to stop placental separation or reattach the placenta once it has separated. </a:t>
            </a:r>
          </a:p>
          <a:p>
            <a:r>
              <a:rPr lang="en-US" dirty="0" smtClean="0"/>
              <a:t>Immediately after admission, patients are put on an NPO order until the need for cesarean section is ruled out. </a:t>
            </a:r>
          </a:p>
          <a:p>
            <a:r>
              <a:rPr lang="en-US" dirty="0" smtClean="0"/>
              <a:t>Management is based upon:</a:t>
            </a:r>
          </a:p>
          <a:p>
            <a:pPr lvl="1"/>
            <a:r>
              <a:rPr lang="en-US" dirty="0" smtClean="0"/>
              <a:t>amount of bleeding present</a:t>
            </a:r>
          </a:p>
          <a:p>
            <a:pPr lvl="1"/>
            <a:r>
              <a:rPr lang="en-US" dirty="0" smtClean="0"/>
              <a:t>gestational age and; and</a:t>
            </a:r>
          </a:p>
          <a:p>
            <a:pPr lvl="1"/>
            <a:r>
              <a:rPr lang="en-US" dirty="0"/>
              <a:t>r</a:t>
            </a:r>
            <a:r>
              <a:rPr lang="en-US" dirty="0" smtClean="0"/>
              <a:t>esponse of both mother and fetus to treatment. </a:t>
            </a:r>
            <a:endParaRPr lang="en-US" dirty="0" smtClean="0"/>
          </a:p>
          <a:p>
            <a:pPr lvl="1"/>
            <a:endParaRPr lang="en-US" dirty="0"/>
          </a:p>
          <a:p>
            <a:pPr lvl="1"/>
            <a:endParaRPr lang="en-US" dirty="0"/>
          </a:p>
        </p:txBody>
      </p:sp>
      <p:sp>
        <p:nvSpPr>
          <p:cNvPr id="4" name="Rectangle 3"/>
          <p:cNvSpPr/>
          <p:nvPr/>
        </p:nvSpPr>
        <p:spPr>
          <a:xfrm>
            <a:off x="5486400" y="5954409"/>
            <a:ext cx="3324151" cy="369332"/>
          </a:xfrm>
          <a:prstGeom prst="rect">
            <a:avLst/>
          </a:prstGeom>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a:spAutoFit/>
          </a:bodyPr>
          <a:lstStyle/>
          <a:p>
            <a:r>
              <a:rPr lang="en-US" dirty="0"/>
              <a:t>(Chapman &amp; Durham, </a:t>
            </a:r>
            <a:r>
              <a:rPr lang="en-US" dirty="0" smtClean="0"/>
              <a:t>2010</a:t>
            </a:r>
            <a:r>
              <a:rPr lang="en-US" dirty="0" smtClean="0"/>
              <a:t>, </a:t>
            </a:r>
            <a:r>
              <a:rPr lang="en-US" dirty="0"/>
              <a:t>p. </a:t>
            </a:r>
            <a:r>
              <a:rPr lang="en-US" dirty="0" smtClean="0"/>
              <a:t>120</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387" y="2590800"/>
            <a:ext cx="2743200" cy="2447925"/>
          </a:xfrm>
          <a:prstGeom prst="rect">
            <a:avLst/>
          </a:prstGeom>
          <a:ln>
            <a:noFill/>
          </a:ln>
          <a:effectLst>
            <a:softEdge rad="112500"/>
          </a:effectLst>
        </p:spPr>
      </p:pic>
      <p:sp>
        <p:nvSpPr>
          <p:cNvPr id="6" name="TextBox 5"/>
          <p:cNvSpPr txBox="1"/>
          <p:nvPr/>
        </p:nvSpPr>
        <p:spPr>
          <a:xfrm>
            <a:off x="5993704" y="4985266"/>
            <a:ext cx="31242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www.metzgerwickershamblog.com</a:t>
            </a:r>
            <a:endParaRPr lang="en-US" dirty="0"/>
          </a:p>
        </p:txBody>
      </p:sp>
    </p:spTree>
    <p:extLst>
      <p:ext uri="{BB962C8B-B14F-4D97-AF65-F5344CB8AC3E}">
        <p14:creationId xmlns:p14="http://schemas.microsoft.com/office/powerpoint/2010/main" val="381210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800600" cy="503238"/>
          </a:xfrm>
          <a:ln>
            <a:solidFill>
              <a:schemeClr val="tx2"/>
            </a:solidFill>
          </a:ln>
          <a:effectLst>
            <a:glow rad="228600">
              <a:schemeClr val="accent5">
                <a:satMod val="175000"/>
                <a:alpha val="40000"/>
              </a:schemeClr>
            </a:glow>
          </a:effectLst>
        </p:spPr>
        <p:txBody>
          <a:bodyPr/>
          <a:lstStyle/>
          <a:p>
            <a:r>
              <a:rPr lang="en-US" dirty="0" smtClean="0"/>
              <a:t>Medical Treatment Cont.</a:t>
            </a:r>
            <a:endParaRPr lang="en-US" dirty="0"/>
          </a:p>
        </p:txBody>
      </p:sp>
      <p:sp>
        <p:nvSpPr>
          <p:cNvPr id="3" name="Content Placeholder 2"/>
          <p:cNvSpPr>
            <a:spLocks noGrp="1"/>
          </p:cNvSpPr>
          <p:nvPr>
            <p:ph sz="quarter" idx="13"/>
          </p:nvPr>
        </p:nvSpPr>
        <p:spPr/>
        <p:txBody>
          <a:bodyPr>
            <a:normAutofit/>
          </a:bodyPr>
          <a:lstStyle/>
          <a:p>
            <a:r>
              <a:rPr lang="en-US" dirty="0" smtClean="0"/>
              <a:t>Administration of IV fluids and blood products as necessary</a:t>
            </a:r>
          </a:p>
          <a:p>
            <a:r>
              <a:rPr lang="en-US" dirty="0" smtClean="0"/>
              <a:t>Blood tests ordered:</a:t>
            </a:r>
          </a:p>
          <a:p>
            <a:pPr lvl="1"/>
            <a:r>
              <a:rPr lang="en-US" dirty="0" smtClean="0"/>
              <a:t>CBC</a:t>
            </a:r>
            <a:endParaRPr lang="en-US" dirty="0"/>
          </a:p>
          <a:p>
            <a:pPr lvl="1"/>
            <a:r>
              <a:rPr lang="en-US" dirty="0" err="1"/>
              <a:t>P</a:t>
            </a:r>
            <a:r>
              <a:rPr lang="en-US" dirty="0" err="1" smtClean="0"/>
              <a:t>rothrombin</a:t>
            </a:r>
            <a:r>
              <a:rPr lang="en-US" dirty="0" smtClean="0"/>
              <a:t> time</a:t>
            </a:r>
          </a:p>
          <a:p>
            <a:pPr lvl="1"/>
            <a:r>
              <a:rPr lang="en-US" dirty="0" smtClean="0"/>
              <a:t>Blood type and cross match</a:t>
            </a:r>
          </a:p>
          <a:p>
            <a:pPr lvl="1"/>
            <a:r>
              <a:rPr lang="en-US" dirty="0" err="1" smtClean="0"/>
              <a:t>Kleihauer-Betke</a:t>
            </a:r>
            <a:r>
              <a:rPr lang="en-US" dirty="0" smtClean="0"/>
              <a:t> test to assess for presence of fetal blood in maternal circulation. </a:t>
            </a:r>
          </a:p>
          <a:p>
            <a:r>
              <a:rPr lang="en-US" dirty="0" smtClean="0"/>
              <a:t>If it is determined that mother is to deliver, administration of </a:t>
            </a:r>
            <a:r>
              <a:rPr lang="en-US" dirty="0" err="1" smtClean="0"/>
              <a:t>RHoD</a:t>
            </a:r>
            <a:r>
              <a:rPr lang="en-US" dirty="0" smtClean="0"/>
              <a:t> immune globulin is needed if mother is Rh negative.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914400"/>
            <a:ext cx="2514600" cy="1828800"/>
          </a:xfrm>
          <a:prstGeom prst="rect">
            <a:avLst/>
          </a:prstGeom>
          <a:ln>
            <a:noFill/>
          </a:ln>
          <a:effectLst>
            <a:softEdge rad="112500"/>
          </a:effectLst>
        </p:spPr>
      </p:pic>
      <p:sp>
        <p:nvSpPr>
          <p:cNvPr id="5" name="TextBox 4"/>
          <p:cNvSpPr txBox="1"/>
          <p:nvPr/>
        </p:nvSpPr>
        <p:spPr>
          <a:xfrm>
            <a:off x="6174027" y="2658556"/>
            <a:ext cx="268605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mrbellzon.blogspot.com</a:t>
            </a:r>
            <a:endParaRPr lang="en-US" dirty="0"/>
          </a:p>
        </p:txBody>
      </p:sp>
      <p:sp>
        <p:nvSpPr>
          <p:cNvPr id="6" name="TextBox 5"/>
          <p:cNvSpPr txBox="1"/>
          <p:nvPr/>
        </p:nvSpPr>
        <p:spPr>
          <a:xfrm>
            <a:off x="6019800" y="6019800"/>
            <a:ext cx="24384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endParaRPr lang="en-US" dirty="0"/>
          </a:p>
        </p:txBody>
      </p:sp>
    </p:spTree>
    <p:extLst>
      <p:ext uri="{BB962C8B-B14F-4D97-AF65-F5344CB8AC3E}">
        <p14:creationId xmlns:p14="http://schemas.microsoft.com/office/powerpoint/2010/main" val="2950020310"/>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938</TotalTime>
  <Words>937</Words>
  <Application>Microsoft Office PowerPoint</Application>
  <PresentationFormat>On-screen Show (4:3)</PresentationFormat>
  <Paragraphs>133</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Horizon</vt:lpstr>
      <vt:lpstr>Abruptio Placentae</vt:lpstr>
      <vt:lpstr>Introduction</vt:lpstr>
      <vt:lpstr>Definition</vt:lpstr>
      <vt:lpstr>Etiology of Diagnosis</vt:lpstr>
      <vt:lpstr>Risk Factors</vt:lpstr>
      <vt:lpstr>Risk Factors Cont.</vt:lpstr>
      <vt:lpstr>Symptoms</vt:lpstr>
      <vt:lpstr>Medical Treatment</vt:lpstr>
      <vt:lpstr>Medical Treatment Cont.</vt:lpstr>
      <vt:lpstr>Maternal Consequences</vt:lpstr>
      <vt:lpstr>Fetal Consequences</vt:lpstr>
      <vt:lpstr>Nursing Diagnoses</vt:lpstr>
      <vt:lpstr>Interventions</vt:lpstr>
      <vt:lpstr>Conclusion</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Abruptio Placentae</dc:title>
  <dc:creator>Lynette</dc:creator>
  <cp:lastModifiedBy>Michael</cp:lastModifiedBy>
  <cp:revision>31</cp:revision>
  <dcterms:created xsi:type="dcterms:W3CDTF">2012-09-11T01:03:37Z</dcterms:created>
  <dcterms:modified xsi:type="dcterms:W3CDTF">2012-09-24T15:34:42Z</dcterms:modified>
</cp:coreProperties>
</file>